
<file path=[Content_Types].xml><?xml version="1.0" encoding="utf-8"?>
<Types xmlns="http://schemas.openxmlformats.org/package/2006/content-types">
  <Override PartName="/ppt/slides/slide29.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theme/themeOverride5.xml" ContentType="application/vnd.openxmlformats-officedocument.themeOverrid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diagrams/layout3.xml" ContentType="application/vnd.openxmlformats-officedocument.drawingml.diagramLayout+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charts/chart18.xml" ContentType="application/vnd.openxmlformats-officedocument.drawingml.chart+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theme/themeOverride4.xml" ContentType="application/vnd.openxmlformats-officedocument.themeOverride+xml"/>
  <Override PartName="/ppt/diagrams/quickStyle1.xml" ContentType="application/vnd.openxmlformats-officedocument.drawingml.diagramStyle+xml"/>
  <Override PartName="/ppt/charts/chart16.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diagrams/layout2.xml" ContentType="application/vnd.openxmlformats-officedocument.drawingml.diagramLayout+xml"/>
  <Override PartName="/ppt/charts/chart4.xml" ContentType="application/vnd.openxmlformats-officedocument.drawingml.chart+xml"/>
  <Override PartName="/ppt/diagrams/data3.xml" ContentType="application/vnd.openxmlformats-officedocument.drawingml.diagramData+xml"/>
  <Override PartName="/ppt/slides/slide8.xml" ContentType="application/vnd.openxmlformats-officedocument.presentationml.slide+xml"/>
  <Override PartName="/ppt/handoutMasters/handoutMaster1.xml" ContentType="application/vnd.openxmlformats-officedocument.presentationml.handoutMaster+xml"/>
  <Override PartName="/ppt/charts/chart2.xml" ContentType="application/vnd.openxmlformats-officedocument.drawingml.char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77" r:id="rId2"/>
    <p:sldId id="290" r:id="rId3"/>
    <p:sldId id="291" r:id="rId4"/>
    <p:sldId id="283" r:id="rId5"/>
    <p:sldId id="294" r:id="rId6"/>
    <p:sldId id="297" r:id="rId7"/>
    <p:sldId id="298" r:id="rId8"/>
    <p:sldId id="289" r:id="rId9"/>
    <p:sldId id="299" r:id="rId10"/>
    <p:sldId id="330" r:id="rId11"/>
    <p:sldId id="280" r:id="rId12"/>
    <p:sldId id="300" r:id="rId13"/>
    <p:sldId id="326" r:id="rId14"/>
    <p:sldId id="327" r:id="rId15"/>
    <p:sldId id="328" r:id="rId16"/>
    <p:sldId id="329" r:id="rId17"/>
    <p:sldId id="301" r:id="rId18"/>
    <p:sldId id="282" r:id="rId19"/>
    <p:sldId id="308" r:id="rId20"/>
    <p:sldId id="287" r:id="rId21"/>
    <p:sldId id="276" r:id="rId22"/>
    <p:sldId id="264" r:id="rId23"/>
    <p:sldId id="311" r:id="rId24"/>
    <p:sldId id="312" r:id="rId25"/>
    <p:sldId id="309" r:id="rId26"/>
    <p:sldId id="275" r:id="rId27"/>
    <p:sldId id="333" r:id="rId28"/>
    <p:sldId id="334" r:id="rId29"/>
    <p:sldId id="325" r:id="rId30"/>
    <p:sldId id="319" r:id="rId31"/>
    <p:sldId id="320" r:id="rId32"/>
    <p:sldId id="314" r:id="rId33"/>
    <p:sldId id="321" r:id="rId34"/>
    <p:sldId id="322" r:id="rId35"/>
    <p:sldId id="316" r:id="rId36"/>
    <p:sldId id="323" r:id="rId37"/>
    <p:sldId id="324" r:id="rId38"/>
    <p:sldId id="318" r:id="rId39"/>
    <p:sldId id="284" r:id="rId40"/>
    <p:sldId id="306" r:id="rId41"/>
    <p:sldId id="332" r:id="rId42"/>
    <p:sldId id="270" r:id="rId43"/>
  </p:sldIdLst>
  <p:sldSz cx="9144000" cy="6858000" type="screen4x3"/>
  <p:notesSz cx="6797675" cy="9926638"/>
  <p:defaultTextStyle>
    <a:defPPr>
      <a:defRPr lang="lt-L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786" autoAdjust="0"/>
    <p:restoredTop sz="94660"/>
  </p:normalViewPr>
  <p:slideViewPr>
    <p:cSldViewPr>
      <p:cViewPr varScale="1">
        <p:scale>
          <a:sx n="88" d="100"/>
          <a:sy n="88"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2" Type="http://schemas.openxmlformats.org/officeDocument/2006/relationships/package" Target="../embeddings/Microsoft_Office_Excel_Worksheet10.xlsx"/><Relationship Id="rId1" Type="http://schemas.openxmlformats.org/officeDocument/2006/relationships/themeOverride" Target="../theme/themeOverride3.xml"/></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Office_Excel_Worksheet12.xlsx"/></Relationships>
</file>

<file path=ppt/charts/_rels/chart13.xml.rels><?xml version="1.0" encoding="UTF-8" standalone="yes"?>
<Relationships xmlns="http://schemas.openxmlformats.org/package/2006/relationships"><Relationship Id="rId2" Type="http://schemas.openxmlformats.org/officeDocument/2006/relationships/package" Target="../embeddings/Microsoft_Office_Excel_Worksheet13.xlsx"/><Relationship Id="rId1" Type="http://schemas.openxmlformats.org/officeDocument/2006/relationships/themeOverride" Target="../theme/themeOverride4.xml"/></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Office_Excel_Worksheet14.xlsx"/></Relationships>
</file>

<file path=ppt/charts/_rels/chart15.xml.rels><?xml version="1.0" encoding="UTF-8" standalone="yes"?>
<Relationships xmlns="http://schemas.openxmlformats.org/package/2006/relationships"><Relationship Id="rId2" Type="http://schemas.openxmlformats.org/officeDocument/2006/relationships/package" Target="../embeddings/Microsoft_Office_Excel_Worksheet15.xlsx"/><Relationship Id="rId1" Type="http://schemas.openxmlformats.org/officeDocument/2006/relationships/themeOverride" Target="../theme/themeOverride5.xml"/></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Office_Excel_Worksheet16.xlsx"/></Relationships>
</file>

<file path=ppt/charts/_rels/chart17.xml.rels><?xml version="1.0" encoding="UTF-8" standalone="yes"?>
<Relationships xmlns="http://schemas.openxmlformats.org/package/2006/relationships"><Relationship Id="rId2" Type="http://schemas.openxmlformats.org/officeDocument/2006/relationships/package" Target="../embeddings/Microsoft_Office_Excel_Worksheet17.xlsx"/><Relationship Id="rId1" Type="http://schemas.openxmlformats.org/officeDocument/2006/relationships/themeOverride" Target="../theme/themeOverride6.xml"/></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Office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Office_Excel_Worksheet5.xlsx"/><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Office_Excel_Worksheet7.xlsx"/><Relationship Id="rId1" Type="http://schemas.openxmlformats.org/officeDocument/2006/relationships/themeOverride" Target="../theme/themeOverride2.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lang val="lt-LT"/>
  <c:chart>
    <c:view3D>
      <c:rAngAx val="1"/>
    </c:view3D>
    <c:plotArea>
      <c:layout/>
      <c:bar3DChart>
        <c:barDir val="col"/>
        <c:grouping val="stacked"/>
        <c:ser>
          <c:idx val="0"/>
          <c:order val="0"/>
          <c:tx>
            <c:strRef>
              <c:f>Lapas1!$B$1</c:f>
              <c:strCache>
                <c:ptCount val="1"/>
                <c:pt idx="0">
                  <c:v>Pasitikrinusių sveikatą vaikų dalis</c:v>
                </c:pt>
              </c:strCache>
            </c:strRef>
          </c:tx>
          <c:dLbls>
            <c:dLbl>
              <c:idx val="0"/>
              <c:layout>
                <c:manualLayout>
                  <c:x val="4.6296296296296311E-3"/>
                  <c:y val="-2.8060326608944884E-3"/>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405F-43B4-855A-0F2C34236697}"/>
                </c:ext>
              </c:extLst>
            </c:dLbl>
            <c:dLbl>
              <c:idx val="1"/>
              <c:layout>
                <c:manualLayout>
                  <c:x val="7.7160493827160516E-3"/>
                  <c:y val="0"/>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405F-43B4-855A-0F2C34236697}"/>
                </c:ext>
              </c:extLst>
            </c:dLbl>
            <c:dLbl>
              <c:idx val="2"/>
              <c:layout>
                <c:manualLayout>
                  <c:x val="1.8518518518518521E-2"/>
                  <c:y val="-2.8060326608944884E-3"/>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405F-43B4-855A-0F2C34236697}"/>
                </c:ext>
              </c:extLst>
            </c:dLbl>
            <c:spPr>
              <a:noFill/>
              <a:ln>
                <a:noFill/>
              </a:ln>
              <a:effectLst/>
            </c:spPr>
            <c:txPr>
              <a:bodyPr/>
              <a:lstStyle/>
              <a:p>
                <a:pPr>
                  <a:defRPr lang="en-US">
                    <a:latin typeface="Times New Roman" pitchFamily="18" charset="0"/>
                    <a:cs typeface="Times New Roman" pitchFamily="18" charset="0"/>
                  </a:defRPr>
                </a:pPr>
                <a:endParaRPr lang="lt-LT"/>
              </a:p>
            </c:txPr>
            <c:showVal val="1"/>
            <c:extLst xmlns:c16r2="http://schemas.microsoft.com/office/drawing/2015/06/chart">
              <c:ext xmlns:c15="http://schemas.microsoft.com/office/drawing/2012/chart" uri="{CE6537A1-D6FC-4f65-9D91-7224C49458BB}">
                <c15:showLeaderLines val="0"/>
              </c:ext>
            </c:extLst>
          </c:dLbls>
          <c:cat>
            <c:strRef>
              <c:f>Lapas1!$A$2:$A$3</c:f>
              <c:strCache>
                <c:ptCount val="2"/>
                <c:pt idx="0">
                  <c:v>2018/2019</c:v>
                </c:pt>
                <c:pt idx="1">
                  <c:v>2019/2020</c:v>
                </c:pt>
              </c:strCache>
            </c:strRef>
          </c:cat>
          <c:val>
            <c:numRef>
              <c:f>Lapas1!$B$2:$B$3</c:f>
              <c:numCache>
                <c:formatCode>General</c:formatCode>
                <c:ptCount val="2"/>
                <c:pt idx="0">
                  <c:v>99.5</c:v>
                </c:pt>
                <c:pt idx="1">
                  <c:v>99.5</c:v>
                </c:pt>
              </c:numCache>
            </c:numRef>
          </c:val>
          <c:extLst xmlns:c16r2="http://schemas.microsoft.com/office/drawing/2015/06/chart">
            <c:ext xmlns:c16="http://schemas.microsoft.com/office/drawing/2014/chart" uri="{C3380CC4-5D6E-409C-BE32-E72D297353CC}">
              <c16:uniqueId val="{00000003-405F-43B4-855A-0F2C34236697}"/>
            </c:ext>
          </c:extLst>
        </c:ser>
        <c:ser>
          <c:idx val="1"/>
          <c:order val="1"/>
          <c:tx>
            <c:strRef>
              <c:f>Lapas1!$C$1</c:f>
              <c:strCache>
                <c:ptCount val="1"/>
                <c:pt idx="0">
                  <c:v>Nepasitikrinusių sveikatą vaikų dalis</c:v>
                </c:pt>
              </c:strCache>
            </c:strRef>
          </c:tx>
          <c:dLbls>
            <c:dLbl>
              <c:idx val="1"/>
              <c:layout>
                <c:manualLayout>
                  <c:x val="9.2592592592592639E-3"/>
                  <c:y val="-2.8060326608944884E-3"/>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405F-43B4-855A-0F2C34236697}"/>
                </c:ext>
              </c:extLst>
            </c:dLbl>
            <c:dLbl>
              <c:idx val="2"/>
              <c:layout>
                <c:manualLayout>
                  <c:x val="7.7160493827160516E-3"/>
                  <c:y val="-1.403016330447244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405F-43B4-855A-0F2C34236697}"/>
                </c:ext>
              </c:extLst>
            </c:dLbl>
            <c:spPr>
              <a:noFill/>
              <a:ln>
                <a:noFill/>
              </a:ln>
              <a:effectLst/>
            </c:spPr>
            <c:txPr>
              <a:bodyPr/>
              <a:lstStyle/>
              <a:p>
                <a:pPr>
                  <a:defRPr lang="en-US">
                    <a:latin typeface="Times New Roman" pitchFamily="18" charset="0"/>
                    <a:cs typeface="Times New Roman" pitchFamily="18" charset="0"/>
                  </a:defRPr>
                </a:pPr>
                <a:endParaRPr lang="lt-LT"/>
              </a:p>
            </c:txPr>
            <c:showVal val="1"/>
            <c:extLst xmlns:c16r2="http://schemas.microsoft.com/office/drawing/2015/06/chart">
              <c:ext xmlns:c15="http://schemas.microsoft.com/office/drawing/2012/chart" uri="{CE6537A1-D6FC-4f65-9D91-7224C49458BB}">
                <c15:showLeaderLines val="0"/>
              </c:ext>
            </c:extLst>
          </c:dLbls>
          <c:cat>
            <c:strRef>
              <c:f>Lapas1!$A$2:$A$3</c:f>
              <c:strCache>
                <c:ptCount val="2"/>
                <c:pt idx="0">
                  <c:v>2018/2019</c:v>
                </c:pt>
                <c:pt idx="1">
                  <c:v>2019/2020</c:v>
                </c:pt>
              </c:strCache>
            </c:strRef>
          </c:cat>
          <c:val>
            <c:numRef>
              <c:f>Lapas1!$C$2:$C$3</c:f>
              <c:numCache>
                <c:formatCode>General</c:formatCode>
                <c:ptCount val="2"/>
                <c:pt idx="0">
                  <c:v>0.5</c:v>
                </c:pt>
                <c:pt idx="1">
                  <c:v>0.5</c:v>
                </c:pt>
              </c:numCache>
            </c:numRef>
          </c:val>
          <c:extLst xmlns:c16r2="http://schemas.microsoft.com/office/drawing/2015/06/chart">
            <c:ext xmlns:c16="http://schemas.microsoft.com/office/drawing/2014/chart" uri="{C3380CC4-5D6E-409C-BE32-E72D297353CC}">
              <c16:uniqueId val="{00000006-405F-43B4-855A-0F2C34236697}"/>
            </c:ext>
          </c:extLst>
        </c:ser>
        <c:dLbls/>
        <c:shape val="cylinder"/>
        <c:axId val="47237376"/>
        <c:axId val="72499200"/>
        <c:axId val="0"/>
      </c:bar3DChart>
      <c:catAx>
        <c:axId val="47237376"/>
        <c:scaling>
          <c:orientation val="minMax"/>
        </c:scaling>
        <c:axPos val="b"/>
        <c:numFmt formatCode="General" sourceLinked="0"/>
        <c:tickLblPos val="nextTo"/>
        <c:txPr>
          <a:bodyPr/>
          <a:lstStyle/>
          <a:p>
            <a:pPr>
              <a:defRPr lang="en-US">
                <a:latin typeface="Times New Roman" pitchFamily="18" charset="0"/>
                <a:cs typeface="Times New Roman" pitchFamily="18" charset="0"/>
              </a:defRPr>
            </a:pPr>
            <a:endParaRPr lang="lt-LT"/>
          </a:p>
        </c:txPr>
        <c:crossAx val="72499200"/>
        <c:crosses val="autoZero"/>
        <c:auto val="1"/>
        <c:lblAlgn val="ctr"/>
        <c:lblOffset val="100"/>
      </c:catAx>
      <c:valAx>
        <c:axId val="72499200"/>
        <c:scaling>
          <c:orientation val="minMax"/>
          <c:min val="0"/>
        </c:scaling>
        <c:axPos val="l"/>
        <c:majorGridlines>
          <c:spPr>
            <a:ln>
              <a:noFill/>
            </a:ln>
          </c:spPr>
        </c:majorGridlines>
        <c:numFmt formatCode="General" sourceLinked="1"/>
        <c:tickLblPos val="nextTo"/>
        <c:txPr>
          <a:bodyPr/>
          <a:lstStyle/>
          <a:p>
            <a:pPr>
              <a:defRPr lang="en-US">
                <a:latin typeface="Times New Roman" pitchFamily="18" charset="0"/>
                <a:cs typeface="Times New Roman" pitchFamily="18" charset="0"/>
              </a:defRPr>
            </a:pPr>
            <a:endParaRPr lang="lt-LT"/>
          </a:p>
        </c:txPr>
        <c:crossAx val="47237376"/>
        <c:crosses val="autoZero"/>
        <c:crossBetween val="between"/>
      </c:valAx>
    </c:plotArea>
    <c:legend>
      <c:legendPos val="r"/>
      <c:layout/>
      <c:txPr>
        <a:bodyPr/>
        <a:lstStyle/>
        <a:p>
          <a:pPr>
            <a:defRPr lang="en-US">
              <a:latin typeface="Times New Roman" pitchFamily="18" charset="0"/>
              <a:cs typeface="Times New Roman" pitchFamily="18" charset="0"/>
            </a:defRPr>
          </a:pPr>
          <a:endParaRPr lang="lt-LT"/>
        </a:p>
      </c:txPr>
    </c:legend>
    <c:plotVisOnly val="1"/>
    <c:dispBlanksAs val="gap"/>
  </c:chart>
  <c:txPr>
    <a:bodyPr/>
    <a:lstStyle/>
    <a:p>
      <a:pPr>
        <a:defRPr sz="1800"/>
      </a:pPr>
      <a:endParaRPr lang="lt-LT"/>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lt-LT"/>
  <c:clrMapOvr bg1="lt1" tx1="dk1" bg2="lt2" tx2="dk2" accent1="accent1" accent2="accent2" accent3="accent3" accent4="accent4" accent5="accent5" accent6="accent6" hlink="hlink" folHlink="folHlink"/>
  <c:chart>
    <c:autoTitleDeleted val="1"/>
    <c:view3D>
      <c:rotX val="30"/>
      <c:perspective val="30"/>
    </c:view3D>
    <c:plotArea>
      <c:layout>
        <c:manualLayout>
          <c:layoutTarget val="inner"/>
          <c:xMode val="edge"/>
          <c:yMode val="edge"/>
          <c:x val="1.0959332330649676E-2"/>
          <c:y val="7.5277537296694508E-2"/>
          <c:w val="0.60030470470601294"/>
          <c:h val="0.89813762831383515"/>
        </c:manualLayout>
      </c:layout>
      <c:pie3DChart>
        <c:varyColors val="1"/>
        <c:ser>
          <c:idx val="0"/>
          <c:order val="0"/>
          <c:tx>
            <c:strRef>
              <c:f>Lapas1!$B$1</c:f>
              <c:strCache>
                <c:ptCount val="1"/>
                <c:pt idx="0">
                  <c:v>Pardavimas</c:v>
                </c:pt>
              </c:strCache>
            </c:strRef>
          </c:tx>
          <c:explosion val="25"/>
          <c:dLbls>
            <c:dLbl>
              <c:idx val="1"/>
              <c:layout>
                <c:manualLayout>
                  <c:x val="-1.2033466869694216E-2"/>
                  <c:y val="2.3351965085640355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021A-4FCD-AB2A-059E8CDBAA81}"/>
                </c:ext>
              </c:extLst>
            </c:dLbl>
            <c:dLbl>
              <c:idx val="2"/>
              <c:layout>
                <c:manualLayout>
                  <c:x val="1.8754706223519813E-2"/>
                  <c:y val="-4.6698657617292791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021A-4FCD-AB2A-059E8CDBAA81}"/>
                </c:ext>
              </c:extLst>
            </c:dLbl>
            <c:dLbl>
              <c:idx val="3"/>
              <c:layout>
                <c:manualLayout>
                  <c:x val="5.2322785494509819E-2"/>
                  <c:y val="1.1092552824836289E-3"/>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021A-4FCD-AB2A-059E8CDBAA81}"/>
                </c:ext>
              </c:extLst>
            </c:dLbl>
            <c:spPr>
              <a:noFill/>
              <a:ln>
                <a:noFill/>
              </a:ln>
              <a:effectLst/>
            </c:spPr>
            <c:txPr>
              <a:bodyPr/>
              <a:lstStyle/>
              <a:p>
                <a:pPr>
                  <a:defRPr lang="en-US" sz="1600" b="1">
                    <a:latin typeface="Times New Roman" pitchFamily="18" charset="0"/>
                    <a:cs typeface="Times New Roman" pitchFamily="18" charset="0"/>
                  </a:defRPr>
                </a:pPr>
                <a:endParaRPr lang="lt-LT"/>
              </a:p>
            </c:txPr>
            <c:showVal val="1"/>
            <c:showLeaderLines val="1"/>
            <c:extLst xmlns:c16r2="http://schemas.microsoft.com/office/drawing/2015/06/chart">
              <c:ext xmlns:c15="http://schemas.microsoft.com/office/drawing/2012/chart" uri="{CE6537A1-D6FC-4f65-9D91-7224C49458BB}"/>
            </c:extLst>
          </c:dLbls>
          <c:cat>
            <c:strRef>
              <c:f>Lapas1!$A$2:$A$6</c:f>
              <c:strCache>
                <c:ptCount val="5"/>
                <c:pt idx="0">
                  <c:v>Širdies ūžesiai ir širdies tonai</c:v>
                </c:pt>
                <c:pt idx="1">
                  <c:v>Mitybos sutrikimai</c:v>
                </c:pt>
                <c:pt idx="2">
                  <c:v>Nenormalus kūno masės didėjimas</c:v>
                </c:pt>
                <c:pt idx="3">
                  <c:v>Nenormali laikysena</c:v>
                </c:pt>
                <c:pt idx="4">
                  <c:v>Kiti normalios fiziologinės raidos sutrikimai</c:v>
                </c:pt>
              </c:strCache>
            </c:strRef>
          </c:cat>
          <c:val>
            <c:numRef>
              <c:f>Lapas1!$B$2:$B$6</c:f>
              <c:numCache>
                <c:formatCode>General</c:formatCode>
                <c:ptCount val="5"/>
                <c:pt idx="0">
                  <c:v>86.4</c:v>
                </c:pt>
                <c:pt idx="1">
                  <c:v>1.7</c:v>
                </c:pt>
                <c:pt idx="2">
                  <c:v>1.7</c:v>
                </c:pt>
                <c:pt idx="3">
                  <c:v>1.7</c:v>
                </c:pt>
                <c:pt idx="4">
                  <c:v>8.5</c:v>
                </c:pt>
              </c:numCache>
            </c:numRef>
          </c:val>
          <c:extLst xmlns:c16r2="http://schemas.microsoft.com/office/drawing/2015/06/chart">
            <c:ext xmlns:c16="http://schemas.microsoft.com/office/drawing/2014/chart" uri="{C3380CC4-5D6E-409C-BE32-E72D297353CC}">
              <c16:uniqueId val="{00000003-021A-4FCD-AB2A-059E8CDBAA81}"/>
            </c:ext>
          </c:extLst>
        </c:ser>
        <c:dLbls/>
      </c:pie3DChart>
    </c:plotArea>
    <c:legend>
      <c:legendPos val="r"/>
      <c:txPr>
        <a:bodyPr/>
        <a:lstStyle/>
        <a:p>
          <a:pPr>
            <a:defRPr lang="en-US" sz="1400">
              <a:latin typeface="Times New Roman" pitchFamily="18" charset="0"/>
              <a:cs typeface="Times New Roman" pitchFamily="18" charset="0"/>
            </a:defRPr>
          </a:pPr>
          <a:endParaRPr lang="lt-LT"/>
        </a:p>
      </c:txPr>
    </c:legend>
    <c:plotVisOnly val="1"/>
    <c:dispBlanksAs val="zero"/>
  </c:chart>
  <c:externalData r:id="rId2"/>
</c:chartSpace>
</file>

<file path=ppt/charts/chart11.xml><?xml version="1.0" encoding="utf-8"?>
<c:chartSpace xmlns:c="http://schemas.openxmlformats.org/drawingml/2006/chart" xmlns:a="http://schemas.openxmlformats.org/drawingml/2006/main" xmlns:r="http://schemas.openxmlformats.org/officeDocument/2006/relationships">
  <c:lang val="lt-LT"/>
  <c:chart>
    <c:autoTitleDeleted val="1"/>
    <c:view3D>
      <c:rotX val="30"/>
      <c:perspective val="30"/>
    </c:view3D>
    <c:plotArea>
      <c:layout>
        <c:manualLayout>
          <c:layoutTarget val="inner"/>
          <c:xMode val="edge"/>
          <c:yMode val="edge"/>
          <c:x val="6.7718904928550608E-2"/>
          <c:y val="0.12202380952380953"/>
          <c:w val="0.53371391076115471"/>
          <c:h val="0.73214285714285721"/>
        </c:manualLayout>
      </c:layout>
      <c:pie3DChart>
        <c:varyColors val="1"/>
        <c:ser>
          <c:idx val="0"/>
          <c:order val="0"/>
          <c:tx>
            <c:strRef>
              <c:f>Lapas1!$B$1</c:f>
              <c:strCache>
                <c:ptCount val="1"/>
                <c:pt idx="0">
                  <c:v>Pardavimas</c:v>
                </c:pt>
              </c:strCache>
            </c:strRef>
          </c:tx>
          <c:explosion val="25"/>
          <c:dLbls>
            <c:dLbl>
              <c:idx val="0"/>
              <c:layout>
                <c:manualLayout>
                  <c:x val="-0.12366870807815693"/>
                  <c:y val="-7.3265529308836411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4763-4CA2-8C31-59E8B217FCF1}"/>
                </c:ext>
              </c:extLst>
            </c:dLbl>
            <c:spPr>
              <a:noFill/>
              <a:ln>
                <a:noFill/>
              </a:ln>
              <a:effectLst/>
            </c:spPr>
            <c:txPr>
              <a:bodyPr/>
              <a:lstStyle/>
              <a:p>
                <a:pPr>
                  <a:defRPr lang="en-US" sz="1600" b="1">
                    <a:latin typeface="Times New Roman" pitchFamily="18" charset="0"/>
                    <a:cs typeface="Times New Roman" pitchFamily="18" charset="0"/>
                  </a:defRPr>
                </a:pPr>
                <a:endParaRPr lang="lt-LT"/>
              </a:p>
            </c:txPr>
            <c:showVal val="1"/>
            <c:showLeaderLines val="1"/>
            <c:extLst xmlns:c16r2="http://schemas.microsoft.com/office/drawing/2015/06/chart">
              <c:ext xmlns:c15="http://schemas.microsoft.com/office/drawing/2012/chart" uri="{CE6537A1-D6FC-4f65-9D91-7224C49458BB}"/>
            </c:extLst>
          </c:dLbls>
          <c:cat>
            <c:strRef>
              <c:f>Lapas1!$A$2:$A$7</c:f>
              <c:strCache>
                <c:ptCount val="6"/>
                <c:pt idx="0">
                  <c:v>Atvira arba išlikusi ovalioji anga</c:v>
                </c:pt>
                <c:pt idx="1">
                  <c:v>Prieširdžių pertvaros defektai</c:v>
                </c:pt>
                <c:pt idx="2">
                  <c:v>Atviras arterinis latakas</c:v>
                </c:pt>
                <c:pt idx="3">
                  <c:v>Įgimta plokščia pėda</c:v>
                </c:pt>
                <c:pt idx="4">
                  <c:v>Fallot tetrada</c:v>
                </c:pt>
                <c:pt idx="5">
                  <c:v>Kiti sutrikimai</c:v>
                </c:pt>
              </c:strCache>
            </c:strRef>
          </c:cat>
          <c:val>
            <c:numRef>
              <c:f>Lapas1!$B$2:$B$7</c:f>
              <c:numCache>
                <c:formatCode>General</c:formatCode>
                <c:ptCount val="6"/>
                <c:pt idx="0">
                  <c:v>55</c:v>
                </c:pt>
                <c:pt idx="1">
                  <c:v>20</c:v>
                </c:pt>
                <c:pt idx="2">
                  <c:v>7.5</c:v>
                </c:pt>
                <c:pt idx="3">
                  <c:v>5</c:v>
                </c:pt>
                <c:pt idx="4">
                  <c:v>5</c:v>
                </c:pt>
                <c:pt idx="5">
                  <c:v>7.5</c:v>
                </c:pt>
              </c:numCache>
            </c:numRef>
          </c:val>
          <c:extLst xmlns:c16r2="http://schemas.microsoft.com/office/drawing/2015/06/chart">
            <c:ext xmlns:c16="http://schemas.microsoft.com/office/drawing/2014/chart" uri="{C3380CC4-5D6E-409C-BE32-E72D297353CC}">
              <c16:uniqueId val="{00000001-4763-4CA2-8C31-59E8B217FCF1}"/>
            </c:ext>
          </c:extLst>
        </c:ser>
        <c:dLbls/>
      </c:pie3DChart>
    </c:plotArea>
    <c:legend>
      <c:legendPos val="r"/>
      <c:layout>
        <c:manualLayout>
          <c:xMode val="edge"/>
          <c:yMode val="edge"/>
          <c:x val="0.65757764654418216"/>
          <c:y val="1.7661780270028481E-2"/>
          <c:w val="0.31695939049285515"/>
          <c:h val="0.94611100715904861"/>
        </c:manualLayout>
      </c:layout>
      <c:txPr>
        <a:bodyPr/>
        <a:lstStyle/>
        <a:p>
          <a:pPr>
            <a:defRPr lang="en-US" sz="1600">
              <a:latin typeface="Times New Roman" pitchFamily="18" charset="0"/>
              <a:cs typeface="Times New Roman" pitchFamily="18" charset="0"/>
            </a:defRPr>
          </a:pPr>
          <a:endParaRPr lang="lt-LT"/>
        </a:p>
      </c:txPr>
    </c:legend>
    <c:plotVisOnly val="1"/>
    <c:dispBlanksAs val="zero"/>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lt-LT"/>
  <c:chart>
    <c:autoTitleDeleted val="1"/>
    <c:view3D>
      <c:rotX val="30"/>
      <c:perspective val="30"/>
    </c:view3D>
    <c:plotArea>
      <c:layout/>
      <c:pie3DChart>
        <c:varyColors val="1"/>
        <c:ser>
          <c:idx val="0"/>
          <c:order val="0"/>
          <c:tx>
            <c:strRef>
              <c:f>Lapas1!$B$1</c:f>
              <c:strCache>
                <c:ptCount val="1"/>
                <c:pt idx="0">
                  <c:v>Pardavimas</c:v>
                </c:pt>
              </c:strCache>
            </c:strRef>
          </c:tx>
          <c:explosion val="25"/>
          <c:dLbls>
            <c:spPr>
              <a:noFill/>
              <a:ln>
                <a:noFill/>
              </a:ln>
              <a:effectLst/>
            </c:spPr>
            <c:txPr>
              <a:bodyPr/>
              <a:lstStyle/>
              <a:p>
                <a:pPr>
                  <a:defRPr lang="en-US" sz="1600" b="1">
                    <a:latin typeface="Times New Roman" pitchFamily="18" charset="0"/>
                    <a:cs typeface="Times New Roman" pitchFamily="18" charset="0"/>
                  </a:defRPr>
                </a:pPr>
                <a:endParaRPr lang="lt-LT"/>
              </a:p>
            </c:txPr>
            <c:showVal val="1"/>
            <c:showLeaderLines val="1"/>
            <c:extLst xmlns:c16r2="http://schemas.microsoft.com/office/drawing/2015/06/chart">
              <c:ext xmlns:c15="http://schemas.microsoft.com/office/drawing/2012/chart" uri="{CE6537A1-D6FC-4f65-9D91-7224C49458BB}"/>
            </c:extLst>
          </c:dLbls>
          <c:cat>
            <c:strRef>
              <c:f>Lapas1!$A$2:$A$3</c:f>
              <c:strCache>
                <c:ptCount val="2"/>
                <c:pt idx="0">
                  <c:v>Kalbos ir kalbėjimo raidos sutrikimai</c:v>
                </c:pt>
                <c:pt idx="1">
                  <c:v>Kiti sutrikimai</c:v>
                </c:pt>
              </c:strCache>
            </c:strRef>
          </c:cat>
          <c:val>
            <c:numRef>
              <c:f>Lapas1!$B$2:$B$3</c:f>
              <c:numCache>
                <c:formatCode>General</c:formatCode>
                <c:ptCount val="2"/>
                <c:pt idx="0">
                  <c:v>79.2</c:v>
                </c:pt>
                <c:pt idx="1">
                  <c:v>20.8</c:v>
                </c:pt>
              </c:numCache>
            </c:numRef>
          </c:val>
          <c:extLst xmlns:c16r2="http://schemas.microsoft.com/office/drawing/2015/06/chart">
            <c:ext xmlns:c16="http://schemas.microsoft.com/office/drawing/2014/chart" uri="{C3380CC4-5D6E-409C-BE32-E72D297353CC}">
              <c16:uniqueId val="{00000000-7CA8-4C9E-A9CB-D081147FAC10}"/>
            </c:ext>
          </c:extLst>
        </c:ser>
        <c:dLbls/>
      </c:pie3DChart>
    </c:plotArea>
    <c:legend>
      <c:legendPos val="r"/>
      <c:txPr>
        <a:bodyPr/>
        <a:lstStyle/>
        <a:p>
          <a:pPr>
            <a:defRPr lang="en-US" sz="1600">
              <a:latin typeface="Times New Roman" pitchFamily="18" charset="0"/>
              <a:cs typeface="Times New Roman" pitchFamily="18" charset="0"/>
            </a:defRPr>
          </a:pPr>
          <a:endParaRPr lang="lt-LT"/>
        </a:p>
      </c:txPr>
    </c:legend>
    <c:plotVisOnly val="1"/>
    <c:dispBlanksAs val="zero"/>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lt-LT"/>
  <c:clrMapOvr bg1="lt1" tx1="dk1" bg2="lt2" tx2="dk2" accent1="accent1" accent2="accent2" accent3="accent3" accent4="accent4" accent5="accent5" accent6="accent6" hlink="hlink" folHlink="folHlink"/>
  <c:chart>
    <c:autoTitleDeleted val="1"/>
    <c:view3D>
      <c:rAngAx val="1"/>
    </c:view3D>
    <c:plotArea>
      <c:layout/>
      <c:bar3DChart>
        <c:barDir val="bar"/>
        <c:grouping val="clustered"/>
        <c:ser>
          <c:idx val="0"/>
          <c:order val="0"/>
          <c:tx>
            <c:strRef>
              <c:f>Lapas1!$B$1</c:f>
              <c:strCache>
                <c:ptCount val="1"/>
                <c:pt idx="0">
                  <c:v>1 seka</c:v>
                </c:pt>
              </c:strCache>
            </c:strRef>
          </c:tx>
          <c:dLbls>
            <c:spPr>
              <a:noFill/>
              <a:ln>
                <a:noFill/>
              </a:ln>
              <a:effectLst/>
            </c:spPr>
            <c:txPr>
              <a:bodyPr/>
              <a:lstStyle/>
              <a:p>
                <a:pPr>
                  <a:defRPr lang="en-US" sz="1400">
                    <a:latin typeface="Times New Roman" pitchFamily="18" charset="0"/>
                    <a:cs typeface="Times New Roman" pitchFamily="18" charset="0"/>
                  </a:defRPr>
                </a:pPr>
                <a:endParaRPr lang="lt-LT"/>
              </a:p>
            </c:txPr>
            <c:showVal val="1"/>
            <c:extLst xmlns:c16r2="http://schemas.microsoft.com/office/drawing/2015/06/chart">
              <c:ext xmlns:c15="http://schemas.microsoft.com/office/drawing/2012/chart" uri="{CE6537A1-D6FC-4f65-9D91-7224C49458BB}">
                <c15:showLeaderLines val="0"/>
              </c:ext>
            </c:extLst>
          </c:dLbls>
          <c:cat>
            <c:strRef>
              <c:f>Lapas1!$A$2:$A$16</c:f>
              <c:strCache>
                <c:ptCount val="15"/>
                <c:pt idx="0">
                  <c:v>Simptomai, pakitimai ir nenormalūs klinikiniai radiniai</c:v>
                </c:pt>
                <c:pt idx="1">
                  <c:v>Piktybiniai navikai</c:v>
                </c:pt>
                <c:pt idx="2">
                  <c:v>Psichikos ir elgesio sutrikimai</c:v>
                </c:pt>
                <c:pt idx="3">
                  <c:v>Įgimtos formavimosi ydos</c:v>
                </c:pt>
                <c:pt idx="4">
                  <c:v>Odos ir jos priedų ligos</c:v>
                </c:pt>
                <c:pt idx="5">
                  <c:v>Kraujo ir kraujodaros ligos</c:v>
                </c:pt>
                <c:pt idx="6">
                  <c:v>Skeleto-raumenų sistemos ligos</c:v>
                </c:pt>
                <c:pt idx="7">
                  <c:v>Endokrininė sistema</c:v>
                </c:pt>
                <c:pt idx="8">
                  <c:v>Urogenitalinė sistema</c:v>
                </c:pt>
                <c:pt idx="9">
                  <c:v>Virškinimo sistema</c:v>
                </c:pt>
                <c:pt idx="10">
                  <c:v>Nervų sistemos ligos</c:v>
                </c:pt>
                <c:pt idx="11">
                  <c:v>Kvėpavimo sistemos ligos</c:v>
                </c:pt>
                <c:pt idx="12">
                  <c:v>Kraujotakos sistemos ligos</c:v>
                </c:pt>
                <c:pt idx="13">
                  <c:v>Regėjimo sutrikimai</c:v>
                </c:pt>
                <c:pt idx="14">
                  <c:v>Klausos sutrikimai</c:v>
                </c:pt>
              </c:strCache>
            </c:strRef>
          </c:cat>
          <c:val>
            <c:numRef>
              <c:f>Lapas1!$B$2:$B$16</c:f>
              <c:numCache>
                <c:formatCode>General</c:formatCode>
                <c:ptCount val="15"/>
                <c:pt idx="0">
                  <c:v>32.5</c:v>
                </c:pt>
                <c:pt idx="1">
                  <c:v>0</c:v>
                </c:pt>
                <c:pt idx="2">
                  <c:v>5</c:v>
                </c:pt>
                <c:pt idx="3">
                  <c:v>25</c:v>
                </c:pt>
                <c:pt idx="4">
                  <c:v>5</c:v>
                </c:pt>
                <c:pt idx="5">
                  <c:v>2.5</c:v>
                </c:pt>
                <c:pt idx="6">
                  <c:v>0</c:v>
                </c:pt>
                <c:pt idx="7">
                  <c:v>2.5</c:v>
                </c:pt>
                <c:pt idx="8">
                  <c:v>2.5</c:v>
                </c:pt>
                <c:pt idx="9">
                  <c:v>2.5</c:v>
                </c:pt>
                <c:pt idx="10">
                  <c:v>5</c:v>
                </c:pt>
                <c:pt idx="11">
                  <c:v>2.5</c:v>
                </c:pt>
                <c:pt idx="12">
                  <c:v>0</c:v>
                </c:pt>
                <c:pt idx="13">
                  <c:v>47.5</c:v>
                </c:pt>
                <c:pt idx="14">
                  <c:v>0</c:v>
                </c:pt>
              </c:numCache>
            </c:numRef>
          </c:val>
          <c:extLst xmlns:c16r2="http://schemas.microsoft.com/office/drawing/2015/06/chart">
            <c:ext xmlns:c16="http://schemas.microsoft.com/office/drawing/2014/chart" uri="{C3380CC4-5D6E-409C-BE32-E72D297353CC}">
              <c16:uniqueId val="{00000000-18BC-464E-BCBC-B9770286BC0B}"/>
            </c:ext>
          </c:extLst>
        </c:ser>
        <c:dLbls/>
        <c:shape val="cylinder"/>
        <c:axId val="87456384"/>
        <c:axId val="87753088"/>
        <c:axId val="0"/>
      </c:bar3DChart>
      <c:catAx>
        <c:axId val="87456384"/>
        <c:scaling>
          <c:orientation val="minMax"/>
        </c:scaling>
        <c:axPos val="l"/>
        <c:numFmt formatCode="General" sourceLinked="0"/>
        <c:tickLblPos val="nextTo"/>
        <c:txPr>
          <a:bodyPr/>
          <a:lstStyle/>
          <a:p>
            <a:pPr>
              <a:defRPr lang="en-US" sz="1200">
                <a:latin typeface="Times New Roman" pitchFamily="18" charset="0"/>
                <a:cs typeface="Times New Roman" pitchFamily="18" charset="0"/>
              </a:defRPr>
            </a:pPr>
            <a:endParaRPr lang="lt-LT"/>
          </a:p>
        </c:txPr>
        <c:crossAx val="87753088"/>
        <c:crosses val="autoZero"/>
        <c:auto val="1"/>
        <c:lblAlgn val="ctr"/>
        <c:lblOffset val="100"/>
      </c:catAx>
      <c:valAx>
        <c:axId val="87753088"/>
        <c:scaling>
          <c:orientation val="minMax"/>
        </c:scaling>
        <c:axPos val="b"/>
        <c:majorGridlines>
          <c:spPr>
            <a:ln>
              <a:noFill/>
            </a:ln>
          </c:spPr>
        </c:majorGridlines>
        <c:numFmt formatCode="General" sourceLinked="1"/>
        <c:tickLblPos val="nextTo"/>
        <c:txPr>
          <a:bodyPr/>
          <a:lstStyle/>
          <a:p>
            <a:pPr>
              <a:defRPr lang="en-US" sz="1200">
                <a:latin typeface="Times New Roman" pitchFamily="18" charset="0"/>
                <a:cs typeface="Times New Roman" pitchFamily="18" charset="0"/>
              </a:defRPr>
            </a:pPr>
            <a:endParaRPr lang="lt-LT"/>
          </a:p>
        </c:txPr>
        <c:crossAx val="87456384"/>
        <c:crosses val="autoZero"/>
        <c:crossBetween val="between"/>
      </c:valAx>
    </c:plotArea>
    <c:plotVisOnly val="1"/>
    <c:dispBlanksAs val="gap"/>
  </c:chart>
  <c:externalData r:id="rId2"/>
</c:chartSpace>
</file>

<file path=ppt/charts/chart14.xml><?xml version="1.0" encoding="utf-8"?>
<c:chartSpace xmlns:c="http://schemas.openxmlformats.org/drawingml/2006/chart" xmlns:a="http://schemas.openxmlformats.org/drawingml/2006/main" xmlns:r="http://schemas.openxmlformats.org/officeDocument/2006/relationships">
  <c:lang val="lt-LT"/>
  <c:chart>
    <c:autoTitleDeleted val="1"/>
    <c:view3D>
      <c:rAngAx val="1"/>
    </c:view3D>
    <c:plotArea>
      <c:layout/>
      <c:bar3DChart>
        <c:barDir val="col"/>
        <c:grouping val="clustered"/>
        <c:ser>
          <c:idx val="0"/>
          <c:order val="0"/>
          <c:tx>
            <c:strRef>
              <c:f>Lapas1!$B$1</c:f>
              <c:strCache>
                <c:ptCount val="1"/>
                <c:pt idx="0">
                  <c:v>2018/2019 m.m.</c:v>
                </c:pt>
              </c:strCache>
            </c:strRef>
          </c:tx>
          <c:cat>
            <c:strRef>
              <c:f>Lapas1!$A$2:$A$16</c:f>
              <c:strCache>
                <c:ptCount val="15"/>
                <c:pt idx="0">
                  <c:v>Simptomai, pakitimai ir nenormalūs klinikiniai radiniai</c:v>
                </c:pt>
                <c:pt idx="1">
                  <c:v>Piktybiniai navikai</c:v>
                </c:pt>
                <c:pt idx="2">
                  <c:v>Psichikos ir elgesio sutrikimai</c:v>
                </c:pt>
                <c:pt idx="3">
                  <c:v>Įgimtos formavimosi ydos</c:v>
                </c:pt>
                <c:pt idx="4">
                  <c:v>Odos ir jos priedų ligos</c:v>
                </c:pt>
                <c:pt idx="5">
                  <c:v>Kraujo ir kraujodaros ligos</c:v>
                </c:pt>
                <c:pt idx="6">
                  <c:v>Skeleto-raumenų sistemos ligos</c:v>
                </c:pt>
                <c:pt idx="7">
                  <c:v>Endokrininė sistema</c:v>
                </c:pt>
                <c:pt idx="8">
                  <c:v>Urogenitalinė sistema</c:v>
                </c:pt>
                <c:pt idx="9">
                  <c:v>Virškinimo sistema</c:v>
                </c:pt>
                <c:pt idx="10">
                  <c:v>Nervų sistemos ligos</c:v>
                </c:pt>
                <c:pt idx="11">
                  <c:v>Kvėpavimo sistemos ligos</c:v>
                </c:pt>
                <c:pt idx="12">
                  <c:v>Kraujotakos sistemos ligos</c:v>
                </c:pt>
                <c:pt idx="13">
                  <c:v>Regėjimo sutrikimai</c:v>
                </c:pt>
                <c:pt idx="14">
                  <c:v>Klausos sutrikimai</c:v>
                </c:pt>
              </c:strCache>
            </c:strRef>
          </c:cat>
          <c:val>
            <c:numRef>
              <c:f>Lapas1!$B$2:$B$16</c:f>
              <c:numCache>
                <c:formatCode>General</c:formatCode>
                <c:ptCount val="15"/>
                <c:pt idx="0">
                  <c:v>35</c:v>
                </c:pt>
                <c:pt idx="1">
                  <c:v>0</c:v>
                </c:pt>
                <c:pt idx="2">
                  <c:v>10</c:v>
                </c:pt>
                <c:pt idx="3">
                  <c:v>37.5</c:v>
                </c:pt>
                <c:pt idx="4">
                  <c:v>15</c:v>
                </c:pt>
                <c:pt idx="5">
                  <c:v>7.5</c:v>
                </c:pt>
                <c:pt idx="6">
                  <c:v>0</c:v>
                </c:pt>
                <c:pt idx="7">
                  <c:v>2.5</c:v>
                </c:pt>
                <c:pt idx="8">
                  <c:v>2.5</c:v>
                </c:pt>
                <c:pt idx="9">
                  <c:v>0</c:v>
                </c:pt>
                <c:pt idx="10">
                  <c:v>0</c:v>
                </c:pt>
                <c:pt idx="11">
                  <c:v>7.5</c:v>
                </c:pt>
                <c:pt idx="12">
                  <c:v>0</c:v>
                </c:pt>
                <c:pt idx="13">
                  <c:v>17.5</c:v>
                </c:pt>
                <c:pt idx="14">
                  <c:v>0</c:v>
                </c:pt>
              </c:numCache>
            </c:numRef>
          </c:val>
          <c:extLst xmlns:c16r2="http://schemas.microsoft.com/office/drawing/2015/06/chart">
            <c:ext xmlns:c16="http://schemas.microsoft.com/office/drawing/2014/chart" uri="{C3380CC4-5D6E-409C-BE32-E72D297353CC}">
              <c16:uniqueId val="{00000000-6F29-40ED-85D3-E613FE13862F}"/>
            </c:ext>
          </c:extLst>
        </c:ser>
        <c:ser>
          <c:idx val="1"/>
          <c:order val="1"/>
          <c:tx>
            <c:strRef>
              <c:f>Lapas1!$C$1</c:f>
              <c:strCache>
                <c:ptCount val="1"/>
                <c:pt idx="0">
                  <c:v>2019/2020 m.m.</c:v>
                </c:pt>
              </c:strCache>
            </c:strRef>
          </c:tx>
          <c:cat>
            <c:strRef>
              <c:f>Lapas1!$A$2:$A$16</c:f>
              <c:strCache>
                <c:ptCount val="15"/>
                <c:pt idx="0">
                  <c:v>Simptomai, pakitimai ir nenormalūs klinikiniai radiniai</c:v>
                </c:pt>
                <c:pt idx="1">
                  <c:v>Piktybiniai navikai</c:v>
                </c:pt>
                <c:pt idx="2">
                  <c:v>Psichikos ir elgesio sutrikimai</c:v>
                </c:pt>
                <c:pt idx="3">
                  <c:v>Įgimtos formavimosi ydos</c:v>
                </c:pt>
                <c:pt idx="4">
                  <c:v>Odos ir jos priedų ligos</c:v>
                </c:pt>
                <c:pt idx="5">
                  <c:v>Kraujo ir kraujodaros ligos</c:v>
                </c:pt>
                <c:pt idx="6">
                  <c:v>Skeleto-raumenų sistemos ligos</c:v>
                </c:pt>
                <c:pt idx="7">
                  <c:v>Endokrininė sistema</c:v>
                </c:pt>
                <c:pt idx="8">
                  <c:v>Urogenitalinė sistema</c:v>
                </c:pt>
                <c:pt idx="9">
                  <c:v>Virškinimo sistema</c:v>
                </c:pt>
                <c:pt idx="10">
                  <c:v>Nervų sistemos ligos</c:v>
                </c:pt>
                <c:pt idx="11">
                  <c:v>Kvėpavimo sistemos ligos</c:v>
                </c:pt>
                <c:pt idx="12">
                  <c:v>Kraujotakos sistemos ligos</c:v>
                </c:pt>
                <c:pt idx="13">
                  <c:v>Regėjimo sutrikimai</c:v>
                </c:pt>
                <c:pt idx="14">
                  <c:v>Klausos sutrikimai</c:v>
                </c:pt>
              </c:strCache>
            </c:strRef>
          </c:cat>
          <c:val>
            <c:numRef>
              <c:f>Lapas1!$C$2:$C$16</c:f>
              <c:numCache>
                <c:formatCode>General</c:formatCode>
                <c:ptCount val="15"/>
                <c:pt idx="0">
                  <c:v>32.5</c:v>
                </c:pt>
                <c:pt idx="1">
                  <c:v>0</c:v>
                </c:pt>
                <c:pt idx="2">
                  <c:v>5</c:v>
                </c:pt>
                <c:pt idx="3">
                  <c:v>25</c:v>
                </c:pt>
                <c:pt idx="4">
                  <c:v>5</c:v>
                </c:pt>
                <c:pt idx="5">
                  <c:v>2.5</c:v>
                </c:pt>
                <c:pt idx="6">
                  <c:v>0</c:v>
                </c:pt>
                <c:pt idx="7">
                  <c:v>2.5</c:v>
                </c:pt>
                <c:pt idx="8">
                  <c:v>2.5</c:v>
                </c:pt>
                <c:pt idx="9">
                  <c:v>2.5</c:v>
                </c:pt>
                <c:pt idx="10">
                  <c:v>5</c:v>
                </c:pt>
                <c:pt idx="11">
                  <c:v>2.5</c:v>
                </c:pt>
                <c:pt idx="12">
                  <c:v>0</c:v>
                </c:pt>
                <c:pt idx="13">
                  <c:v>47.5</c:v>
                </c:pt>
                <c:pt idx="14">
                  <c:v>0</c:v>
                </c:pt>
              </c:numCache>
            </c:numRef>
          </c:val>
          <c:extLst xmlns:c16r2="http://schemas.microsoft.com/office/drawing/2015/06/chart">
            <c:ext xmlns:c16="http://schemas.microsoft.com/office/drawing/2014/chart" uri="{C3380CC4-5D6E-409C-BE32-E72D297353CC}">
              <c16:uniqueId val="{00000001-6F29-40ED-85D3-E613FE13862F}"/>
            </c:ext>
          </c:extLst>
        </c:ser>
        <c:dLbls/>
        <c:shape val="cylinder"/>
        <c:axId val="88836736"/>
        <c:axId val="88850816"/>
        <c:axId val="0"/>
      </c:bar3DChart>
      <c:catAx>
        <c:axId val="88836736"/>
        <c:scaling>
          <c:orientation val="minMax"/>
        </c:scaling>
        <c:axPos val="b"/>
        <c:numFmt formatCode="General" sourceLinked="0"/>
        <c:majorTickMark val="none"/>
        <c:tickLblPos val="nextTo"/>
        <c:txPr>
          <a:bodyPr/>
          <a:lstStyle/>
          <a:p>
            <a:pPr>
              <a:defRPr lang="en-US"/>
            </a:pPr>
            <a:endParaRPr lang="lt-LT"/>
          </a:p>
        </c:txPr>
        <c:crossAx val="88850816"/>
        <c:crosses val="autoZero"/>
        <c:auto val="1"/>
        <c:lblAlgn val="ctr"/>
        <c:lblOffset val="100"/>
      </c:catAx>
      <c:valAx>
        <c:axId val="88850816"/>
        <c:scaling>
          <c:orientation val="minMax"/>
        </c:scaling>
        <c:axPos val="l"/>
        <c:majorGridlines>
          <c:spPr>
            <a:ln>
              <a:noFill/>
            </a:ln>
          </c:spPr>
        </c:majorGridlines>
        <c:numFmt formatCode="General" sourceLinked="1"/>
        <c:majorTickMark val="none"/>
        <c:tickLblPos val="nextTo"/>
        <c:txPr>
          <a:bodyPr/>
          <a:lstStyle/>
          <a:p>
            <a:pPr>
              <a:defRPr lang="en-US" sz="1400">
                <a:latin typeface="Times New Roman" pitchFamily="18" charset="0"/>
                <a:cs typeface="Times New Roman" pitchFamily="18" charset="0"/>
              </a:defRPr>
            </a:pPr>
            <a:endParaRPr lang="lt-LT"/>
          </a:p>
        </c:txPr>
        <c:crossAx val="88836736"/>
        <c:crosses val="autoZero"/>
        <c:crossBetween val="between"/>
      </c:valAx>
      <c:dTable>
        <c:showHorzBorder val="1"/>
        <c:showVertBorder val="1"/>
        <c:showOutline val="1"/>
        <c:showKeys val="1"/>
        <c:txPr>
          <a:bodyPr/>
          <a:lstStyle/>
          <a:p>
            <a:pPr rtl="0">
              <a:defRPr lang="en-US" sz="1200">
                <a:latin typeface="Times New Roman" pitchFamily="18" charset="0"/>
                <a:cs typeface="Times New Roman" pitchFamily="18" charset="0"/>
              </a:defRPr>
            </a:pPr>
            <a:endParaRPr lang="lt-LT"/>
          </a:p>
        </c:txPr>
      </c:dTable>
    </c:plotArea>
    <c:plotVisOnly val="1"/>
    <c:dispBlanksAs val="gap"/>
  </c:chart>
  <c:txPr>
    <a:bodyPr/>
    <a:lstStyle/>
    <a:p>
      <a:pPr>
        <a:defRPr sz="1800"/>
      </a:pPr>
      <a:endParaRPr lang="lt-LT"/>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lang val="lt-LT"/>
  <c:clrMapOvr bg1="lt1" tx1="dk1" bg2="lt2" tx2="dk2" accent1="accent1" accent2="accent2" accent3="accent3" accent4="accent4" accent5="accent5" accent6="accent6" hlink="hlink" folHlink="folHlink"/>
  <c:chart>
    <c:autoTitleDeleted val="1"/>
    <c:view3D>
      <c:rAngAx val="1"/>
    </c:view3D>
    <c:plotArea>
      <c:layout/>
      <c:bar3DChart>
        <c:barDir val="bar"/>
        <c:grouping val="clustered"/>
        <c:ser>
          <c:idx val="0"/>
          <c:order val="0"/>
          <c:tx>
            <c:strRef>
              <c:f>Lapas1!$B$1</c:f>
              <c:strCache>
                <c:ptCount val="1"/>
                <c:pt idx="0">
                  <c:v>1 seka</c:v>
                </c:pt>
              </c:strCache>
            </c:strRef>
          </c:tx>
          <c:dLbls>
            <c:spPr>
              <a:noFill/>
              <a:ln>
                <a:noFill/>
              </a:ln>
              <a:effectLst/>
            </c:spPr>
            <c:txPr>
              <a:bodyPr/>
              <a:lstStyle/>
              <a:p>
                <a:pPr>
                  <a:defRPr lang="en-US" sz="1400">
                    <a:latin typeface="Times New Roman" pitchFamily="18" charset="0"/>
                    <a:cs typeface="Times New Roman" pitchFamily="18" charset="0"/>
                  </a:defRPr>
                </a:pPr>
                <a:endParaRPr lang="lt-LT"/>
              </a:p>
            </c:txPr>
            <c:showVal val="1"/>
            <c:extLst xmlns:c16r2="http://schemas.microsoft.com/office/drawing/2015/06/chart">
              <c:ext xmlns:c15="http://schemas.microsoft.com/office/drawing/2012/chart" uri="{CE6537A1-D6FC-4f65-9D91-7224C49458BB}">
                <c15:showLeaderLines val="0"/>
              </c:ext>
            </c:extLst>
          </c:dLbls>
          <c:cat>
            <c:strRef>
              <c:f>Lapas1!$A$2:$A$16</c:f>
              <c:strCache>
                <c:ptCount val="15"/>
                <c:pt idx="0">
                  <c:v>Simptomai, pakitimai ir nenormalūs klinikiniai radiniai</c:v>
                </c:pt>
                <c:pt idx="1">
                  <c:v>Piktybiniai navikai</c:v>
                </c:pt>
                <c:pt idx="2">
                  <c:v>Psichikos ir elgesio sutrikimai</c:v>
                </c:pt>
                <c:pt idx="3">
                  <c:v>Įgimtos formavimosi ydos</c:v>
                </c:pt>
                <c:pt idx="4">
                  <c:v>Odos ir jos priedų ligos</c:v>
                </c:pt>
                <c:pt idx="5">
                  <c:v>Kraujo ir kraujodaros ligos</c:v>
                </c:pt>
                <c:pt idx="6">
                  <c:v>Skeleto-raumenų sistemos ligos</c:v>
                </c:pt>
                <c:pt idx="7">
                  <c:v>Endokrininė sistema</c:v>
                </c:pt>
                <c:pt idx="8">
                  <c:v>Urogenitalinė sistema</c:v>
                </c:pt>
                <c:pt idx="9">
                  <c:v>Virškinimo sistema</c:v>
                </c:pt>
                <c:pt idx="10">
                  <c:v>Nervų sistemos ligos</c:v>
                </c:pt>
                <c:pt idx="11">
                  <c:v>Kvėpavimo sistemos ligos</c:v>
                </c:pt>
                <c:pt idx="12">
                  <c:v>Kraujotakos sistemos ligos</c:v>
                </c:pt>
                <c:pt idx="13">
                  <c:v>Regėjimo sutrikimai</c:v>
                </c:pt>
                <c:pt idx="14">
                  <c:v>Klausos sutrikimai</c:v>
                </c:pt>
              </c:strCache>
            </c:strRef>
          </c:cat>
          <c:val>
            <c:numRef>
              <c:f>Lapas1!$B$2:$B$16</c:f>
              <c:numCache>
                <c:formatCode>General</c:formatCode>
                <c:ptCount val="15"/>
                <c:pt idx="0">
                  <c:v>26.9</c:v>
                </c:pt>
                <c:pt idx="1">
                  <c:v>0</c:v>
                </c:pt>
                <c:pt idx="2">
                  <c:v>16.3</c:v>
                </c:pt>
                <c:pt idx="3">
                  <c:v>22.1</c:v>
                </c:pt>
                <c:pt idx="4">
                  <c:v>3.8</c:v>
                </c:pt>
                <c:pt idx="5">
                  <c:v>1.9000000000000001</c:v>
                </c:pt>
                <c:pt idx="6">
                  <c:v>0</c:v>
                </c:pt>
                <c:pt idx="7">
                  <c:v>1</c:v>
                </c:pt>
                <c:pt idx="8">
                  <c:v>1.9000000000000001</c:v>
                </c:pt>
                <c:pt idx="9">
                  <c:v>0</c:v>
                </c:pt>
                <c:pt idx="10">
                  <c:v>1</c:v>
                </c:pt>
                <c:pt idx="11">
                  <c:v>8.7000000000000011</c:v>
                </c:pt>
                <c:pt idx="12">
                  <c:v>0</c:v>
                </c:pt>
                <c:pt idx="13">
                  <c:v>51</c:v>
                </c:pt>
                <c:pt idx="14">
                  <c:v>0</c:v>
                </c:pt>
              </c:numCache>
            </c:numRef>
          </c:val>
          <c:extLst xmlns:c16r2="http://schemas.microsoft.com/office/drawing/2015/06/chart">
            <c:ext xmlns:c16="http://schemas.microsoft.com/office/drawing/2014/chart" uri="{C3380CC4-5D6E-409C-BE32-E72D297353CC}">
              <c16:uniqueId val="{00000000-59E5-4F91-B843-453FEAB84267}"/>
            </c:ext>
          </c:extLst>
        </c:ser>
        <c:dLbls/>
        <c:shape val="cylinder"/>
        <c:axId val="105442688"/>
        <c:axId val="105514112"/>
        <c:axId val="0"/>
      </c:bar3DChart>
      <c:catAx>
        <c:axId val="105442688"/>
        <c:scaling>
          <c:orientation val="minMax"/>
        </c:scaling>
        <c:axPos val="l"/>
        <c:numFmt formatCode="General" sourceLinked="0"/>
        <c:tickLblPos val="nextTo"/>
        <c:txPr>
          <a:bodyPr/>
          <a:lstStyle/>
          <a:p>
            <a:pPr>
              <a:defRPr lang="en-US" sz="1200">
                <a:latin typeface="Times New Roman" pitchFamily="18" charset="0"/>
                <a:cs typeface="Times New Roman" pitchFamily="18" charset="0"/>
              </a:defRPr>
            </a:pPr>
            <a:endParaRPr lang="lt-LT"/>
          </a:p>
        </c:txPr>
        <c:crossAx val="105514112"/>
        <c:crosses val="autoZero"/>
        <c:auto val="1"/>
        <c:lblAlgn val="ctr"/>
        <c:lblOffset val="100"/>
      </c:catAx>
      <c:valAx>
        <c:axId val="105514112"/>
        <c:scaling>
          <c:orientation val="minMax"/>
        </c:scaling>
        <c:axPos val="b"/>
        <c:majorGridlines>
          <c:spPr>
            <a:ln>
              <a:noFill/>
            </a:ln>
          </c:spPr>
        </c:majorGridlines>
        <c:numFmt formatCode="General" sourceLinked="1"/>
        <c:tickLblPos val="nextTo"/>
        <c:txPr>
          <a:bodyPr/>
          <a:lstStyle/>
          <a:p>
            <a:pPr>
              <a:defRPr lang="en-US" sz="1200">
                <a:latin typeface="Times New Roman" pitchFamily="18" charset="0"/>
                <a:cs typeface="Times New Roman" pitchFamily="18" charset="0"/>
              </a:defRPr>
            </a:pPr>
            <a:endParaRPr lang="lt-LT"/>
          </a:p>
        </c:txPr>
        <c:crossAx val="105442688"/>
        <c:crosses val="autoZero"/>
        <c:crossBetween val="between"/>
      </c:valAx>
    </c:plotArea>
    <c:plotVisOnly val="1"/>
    <c:dispBlanksAs val="gap"/>
  </c:chart>
  <c:externalData r:id="rId2"/>
</c:chartSpace>
</file>

<file path=ppt/charts/chart16.xml><?xml version="1.0" encoding="utf-8"?>
<c:chartSpace xmlns:c="http://schemas.openxmlformats.org/drawingml/2006/chart" xmlns:a="http://schemas.openxmlformats.org/drawingml/2006/main" xmlns:r="http://schemas.openxmlformats.org/officeDocument/2006/relationships">
  <c:lang val="lt-LT"/>
  <c:chart>
    <c:autoTitleDeleted val="1"/>
    <c:view3D>
      <c:rAngAx val="1"/>
    </c:view3D>
    <c:plotArea>
      <c:layout/>
      <c:bar3DChart>
        <c:barDir val="col"/>
        <c:grouping val="clustered"/>
        <c:ser>
          <c:idx val="0"/>
          <c:order val="0"/>
          <c:tx>
            <c:strRef>
              <c:f>Lapas1!$B$1</c:f>
              <c:strCache>
                <c:ptCount val="1"/>
                <c:pt idx="0">
                  <c:v>2018/2019 m.m.</c:v>
                </c:pt>
              </c:strCache>
            </c:strRef>
          </c:tx>
          <c:cat>
            <c:strRef>
              <c:f>Lapas1!$A$2:$A$16</c:f>
              <c:strCache>
                <c:ptCount val="15"/>
                <c:pt idx="0">
                  <c:v>Simptomai, pakitimai ir nenormalūs klinikiniai radiniai</c:v>
                </c:pt>
                <c:pt idx="1">
                  <c:v>Piktybiniai navikai</c:v>
                </c:pt>
                <c:pt idx="2">
                  <c:v>Psichikos ir elgesio sutrikimai</c:v>
                </c:pt>
                <c:pt idx="3">
                  <c:v>Įgimtos formavimosi ydos</c:v>
                </c:pt>
                <c:pt idx="4">
                  <c:v>Odos ir jos priedų ligos</c:v>
                </c:pt>
                <c:pt idx="5">
                  <c:v>Kraujo ir kraujodaros ligos</c:v>
                </c:pt>
                <c:pt idx="6">
                  <c:v>Skeleto-raumenų sistemos ligos</c:v>
                </c:pt>
                <c:pt idx="7">
                  <c:v>Endokrininė sistema</c:v>
                </c:pt>
                <c:pt idx="8">
                  <c:v>Urogenitalinė sistema</c:v>
                </c:pt>
                <c:pt idx="9">
                  <c:v>Virškinimo sistema</c:v>
                </c:pt>
                <c:pt idx="10">
                  <c:v>Nervų sistemos ligos</c:v>
                </c:pt>
                <c:pt idx="11">
                  <c:v>Kvėpavimo sistemos ligos</c:v>
                </c:pt>
                <c:pt idx="12">
                  <c:v>Kraujotakos sistemos ligos</c:v>
                </c:pt>
                <c:pt idx="13">
                  <c:v>Regėjimo sutrikimai</c:v>
                </c:pt>
                <c:pt idx="14">
                  <c:v>Klausos sutrikimai</c:v>
                </c:pt>
              </c:strCache>
            </c:strRef>
          </c:cat>
          <c:val>
            <c:numRef>
              <c:f>Lapas1!$B$2:$B$16</c:f>
              <c:numCache>
                <c:formatCode>General</c:formatCode>
                <c:ptCount val="15"/>
                <c:pt idx="0">
                  <c:v>31.7</c:v>
                </c:pt>
                <c:pt idx="1">
                  <c:v>0</c:v>
                </c:pt>
                <c:pt idx="2">
                  <c:v>17.3</c:v>
                </c:pt>
                <c:pt idx="3">
                  <c:v>21.2</c:v>
                </c:pt>
                <c:pt idx="4">
                  <c:v>3.8</c:v>
                </c:pt>
                <c:pt idx="5">
                  <c:v>1</c:v>
                </c:pt>
                <c:pt idx="6">
                  <c:v>0</c:v>
                </c:pt>
                <c:pt idx="7">
                  <c:v>1.9000000000000001</c:v>
                </c:pt>
                <c:pt idx="8">
                  <c:v>3.8</c:v>
                </c:pt>
                <c:pt idx="9">
                  <c:v>2.9</c:v>
                </c:pt>
                <c:pt idx="10">
                  <c:v>0</c:v>
                </c:pt>
                <c:pt idx="11">
                  <c:v>13.5</c:v>
                </c:pt>
                <c:pt idx="12">
                  <c:v>1</c:v>
                </c:pt>
                <c:pt idx="13">
                  <c:v>57.7</c:v>
                </c:pt>
                <c:pt idx="14">
                  <c:v>1</c:v>
                </c:pt>
              </c:numCache>
            </c:numRef>
          </c:val>
          <c:extLst xmlns:c16r2="http://schemas.microsoft.com/office/drawing/2015/06/chart">
            <c:ext xmlns:c16="http://schemas.microsoft.com/office/drawing/2014/chart" uri="{C3380CC4-5D6E-409C-BE32-E72D297353CC}">
              <c16:uniqueId val="{00000000-8D02-4827-8401-46AFC7E25531}"/>
            </c:ext>
          </c:extLst>
        </c:ser>
        <c:ser>
          <c:idx val="1"/>
          <c:order val="1"/>
          <c:tx>
            <c:strRef>
              <c:f>Lapas1!$C$1</c:f>
              <c:strCache>
                <c:ptCount val="1"/>
                <c:pt idx="0">
                  <c:v>2019/2020 m.m.</c:v>
                </c:pt>
              </c:strCache>
            </c:strRef>
          </c:tx>
          <c:cat>
            <c:strRef>
              <c:f>Lapas1!$A$2:$A$16</c:f>
              <c:strCache>
                <c:ptCount val="15"/>
                <c:pt idx="0">
                  <c:v>Simptomai, pakitimai ir nenormalūs klinikiniai radiniai</c:v>
                </c:pt>
                <c:pt idx="1">
                  <c:v>Piktybiniai navikai</c:v>
                </c:pt>
                <c:pt idx="2">
                  <c:v>Psichikos ir elgesio sutrikimai</c:v>
                </c:pt>
                <c:pt idx="3">
                  <c:v>Įgimtos formavimosi ydos</c:v>
                </c:pt>
                <c:pt idx="4">
                  <c:v>Odos ir jos priedų ligos</c:v>
                </c:pt>
                <c:pt idx="5">
                  <c:v>Kraujo ir kraujodaros ligos</c:v>
                </c:pt>
                <c:pt idx="6">
                  <c:v>Skeleto-raumenų sistemos ligos</c:v>
                </c:pt>
                <c:pt idx="7">
                  <c:v>Endokrininė sistema</c:v>
                </c:pt>
                <c:pt idx="8">
                  <c:v>Urogenitalinė sistema</c:v>
                </c:pt>
                <c:pt idx="9">
                  <c:v>Virškinimo sistema</c:v>
                </c:pt>
                <c:pt idx="10">
                  <c:v>Nervų sistemos ligos</c:v>
                </c:pt>
                <c:pt idx="11">
                  <c:v>Kvėpavimo sistemos ligos</c:v>
                </c:pt>
                <c:pt idx="12">
                  <c:v>Kraujotakos sistemos ligos</c:v>
                </c:pt>
                <c:pt idx="13">
                  <c:v>Regėjimo sutrikimai</c:v>
                </c:pt>
                <c:pt idx="14">
                  <c:v>Klausos sutrikimai</c:v>
                </c:pt>
              </c:strCache>
            </c:strRef>
          </c:cat>
          <c:val>
            <c:numRef>
              <c:f>Lapas1!$C$2:$C$16</c:f>
              <c:numCache>
                <c:formatCode>General</c:formatCode>
                <c:ptCount val="15"/>
                <c:pt idx="0">
                  <c:v>26.9</c:v>
                </c:pt>
                <c:pt idx="1">
                  <c:v>0</c:v>
                </c:pt>
                <c:pt idx="2">
                  <c:v>16.3</c:v>
                </c:pt>
                <c:pt idx="3">
                  <c:v>22.1</c:v>
                </c:pt>
                <c:pt idx="4">
                  <c:v>3.8</c:v>
                </c:pt>
                <c:pt idx="5">
                  <c:v>1.9000000000000001</c:v>
                </c:pt>
                <c:pt idx="6">
                  <c:v>0</c:v>
                </c:pt>
                <c:pt idx="7">
                  <c:v>1</c:v>
                </c:pt>
                <c:pt idx="8">
                  <c:v>1.9000000000000001</c:v>
                </c:pt>
                <c:pt idx="9">
                  <c:v>0</c:v>
                </c:pt>
                <c:pt idx="10">
                  <c:v>1</c:v>
                </c:pt>
                <c:pt idx="11">
                  <c:v>8.7000000000000011</c:v>
                </c:pt>
                <c:pt idx="12">
                  <c:v>0</c:v>
                </c:pt>
                <c:pt idx="13">
                  <c:v>51</c:v>
                </c:pt>
                <c:pt idx="14">
                  <c:v>0</c:v>
                </c:pt>
              </c:numCache>
            </c:numRef>
          </c:val>
          <c:extLst xmlns:c16r2="http://schemas.microsoft.com/office/drawing/2015/06/chart">
            <c:ext xmlns:c16="http://schemas.microsoft.com/office/drawing/2014/chart" uri="{C3380CC4-5D6E-409C-BE32-E72D297353CC}">
              <c16:uniqueId val="{00000001-8D02-4827-8401-46AFC7E25531}"/>
            </c:ext>
          </c:extLst>
        </c:ser>
        <c:dLbls/>
        <c:shape val="cylinder"/>
        <c:axId val="105635200"/>
        <c:axId val="104281216"/>
        <c:axId val="0"/>
      </c:bar3DChart>
      <c:catAx>
        <c:axId val="105635200"/>
        <c:scaling>
          <c:orientation val="minMax"/>
        </c:scaling>
        <c:axPos val="b"/>
        <c:numFmt formatCode="General" sourceLinked="0"/>
        <c:majorTickMark val="none"/>
        <c:tickLblPos val="nextTo"/>
        <c:txPr>
          <a:bodyPr/>
          <a:lstStyle/>
          <a:p>
            <a:pPr>
              <a:defRPr lang="en-US"/>
            </a:pPr>
            <a:endParaRPr lang="lt-LT"/>
          </a:p>
        </c:txPr>
        <c:crossAx val="104281216"/>
        <c:crosses val="autoZero"/>
        <c:auto val="1"/>
        <c:lblAlgn val="ctr"/>
        <c:lblOffset val="100"/>
      </c:catAx>
      <c:valAx>
        <c:axId val="104281216"/>
        <c:scaling>
          <c:orientation val="minMax"/>
        </c:scaling>
        <c:axPos val="l"/>
        <c:majorGridlines>
          <c:spPr>
            <a:ln>
              <a:noFill/>
            </a:ln>
          </c:spPr>
        </c:majorGridlines>
        <c:numFmt formatCode="General" sourceLinked="1"/>
        <c:majorTickMark val="none"/>
        <c:tickLblPos val="nextTo"/>
        <c:txPr>
          <a:bodyPr/>
          <a:lstStyle/>
          <a:p>
            <a:pPr>
              <a:defRPr lang="en-US" sz="1400">
                <a:latin typeface="Times New Roman" pitchFamily="18" charset="0"/>
                <a:cs typeface="Times New Roman" pitchFamily="18" charset="0"/>
              </a:defRPr>
            </a:pPr>
            <a:endParaRPr lang="lt-LT"/>
          </a:p>
        </c:txPr>
        <c:crossAx val="105635200"/>
        <c:crosses val="autoZero"/>
        <c:crossBetween val="between"/>
      </c:valAx>
      <c:dTable>
        <c:showHorzBorder val="1"/>
        <c:showVertBorder val="1"/>
        <c:showOutline val="1"/>
        <c:showKeys val="1"/>
        <c:txPr>
          <a:bodyPr/>
          <a:lstStyle/>
          <a:p>
            <a:pPr rtl="0">
              <a:defRPr lang="en-US" sz="1200">
                <a:latin typeface="Times New Roman" pitchFamily="18" charset="0"/>
                <a:cs typeface="Times New Roman" pitchFamily="18" charset="0"/>
              </a:defRPr>
            </a:pPr>
            <a:endParaRPr lang="lt-LT"/>
          </a:p>
        </c:txPr>
      </c:dTable>
    </c:plotArea>
    <c:plotVisOnly val="1"/>
    <c:dispBlanksAs val="gap"/>
  </c:chart>
  <c:txPr>
    <a:bodyPr/>
    <a:lstStyle/>
    <a:p>
      <a:pPr>
        <a:defRPr sz="1800"/>
      </a:pPr>
      <a:endParaRPr lang="lt-LT"/>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lang val="lt-LT"/>
  <c:clrMapOvr bg1="lt1" tx1="dk1" bg2="lt2" tx2="dk2" accent1="accent1" accent2="accent2" accent3="accent3" accent4="accent4" accent5="accent5" accent6="accent6" hlink="hlink" folHlink="folHlink"/>
  <c:chart>
    <c:autoTitleDeleted val="1"/>
    <c:view3D>
      <c:rAngAx val="1"/>
    </c:view3D>
    <c:plotArea>
      <c:layout/>
      <c:bar3DChart>
        <c:barDir val="bar"/>
        <c:grouping val="clustered"/>
        <c:ser>
          <c:idx val="0"/>
          <c:order val="0"/>
          <c:tx>
            <c:strRef>
              <c:f>Lapas1!$B$1</c:f>
              <c:strCache>
                <c:ptCount val="1"/>
                <c:pt idx="0">
                  <c:v>1 seka</c:v>
                </c:pt>
              </c:strCache>
            </c:strRef>
          </c:tx>
          <c:dLbls>
            <c:spPr>
              <a:noFill/>
              <a:ln>
                <a:noFill/>
              </a:ln>
              <a:effectLst/>
            </c:spPr>
            <c:txPr>
              <a:bodyPr/>
              <a:lstStyle/>
              <a:p>
                <a:pPr>
                  <a:defRPr lang="en-US" sz="1400">
                    <a:latin typeface="Times New Roman" pitchFamily="18" charset="0"/>
                    <a:cs typeface="Times New Roman" pitchFamily="18" charset="0"/>
                  </a:defRPr>
                </a:pPr>
                <a:endParaRPr lang="lt-LT"/>
              </a:p>
            </c:txPr>
            <c:showVal val="1"/>
            <c:extLst xmlns:c16r2="http://schemas.microsoft.com/office/drawing/2015/06/chart">
              <c:ext xmlns:c15="http://schemas.microsoft.com/office/drawing/2012/chart" uri="{CE6537A1-D6FC-4f65-9D91-7224C49458BB}">
                <c15:showLeaderLines val="0"/>
              </c:ext>
            </c:extLst>
          </c:dLbls>
          <c:cat>
            <c:strRef>
              <c:f>Lapas1!$A$2:$A$16</c:f>
              <c:strCache>
                <c:ptCount val="15"/>
                <c:pt idx="0">
                  <c:v>Simptomai, pakitimai ir nenormalūs klinikiniai radiniai</c:v>
                </c:pt>
                <c:pt idx="1">
                  <c:v>Piktybiniai navikai</c:v>
                </c:pt>
                <c:pt idx="2">
                  <c:v>Psichikos ir elgesio sutrikimai</c:v>
                </c:pt>
                <c:pt idx="3">
                  <c:v>Įgimtos formavimosi ydos</c:v>
                </c:pt>
                <c:pt idx="4">
                  <c:v>Odos ir jos priedų ligos</c:v>
                </c:pt>
                <c:pt idx="5">
                  <c:v>Kraujo ir kraujodaros ligos</c:v>
                </c:pt>
                <c:pt idx="6">
                  <c:v>Skeleto-raumenų sistemos ligos</c:v>
                </c:pt>
                <c:pt idx="7">
                  <c:v>Endokrininė sistema</c:v>
                </c:pt>
                <c:pt idx="8">
                  <c:v>Urogenitalinė sistema</c:v>
                </c:pt>
                <c:pt idx="9">
                  <c:v>Virškinimo sistema</c:v>
                </c:pt>
                <c:pt idx="10">
                  <c:v>Nervų sistemos ligos</c:v>
                </c:pt>
                <c:pt idx="11">
                  <c:v>Kvėpavimo sistemos ligos</c:v>
                </c:pt>
                <c:pt idx="12">
                  <c:v>Kraujotakos sistemos ligos</c:v>
                </c:pt>
                <c:pt idx="13">
                  <c:v>Regėjimo sutrikimai</c:v>
                </c:pt>
                <c:pt idx="14">
                  <c:v>Klausos sutrikimai</c:v>
                </c:pt>
              </c:strCache>
            </c:strRef>
          </c:cat>
          <c:val>
            <c:numRef>
              <c:f>Lapas1!$B$2:$B$16</c:f>
              <c:numCache>
                <c:formatCode>General</c:formatCode>
                <c:ptCount val="15"/>
                <c:pt idx="0">
                  <c:v>43.6</c:v>
                </c:pt>
                <c:pt idx="1">
                  <c:v>0</c:v>
                </c:pt>
                <c:pt idx="2">
                  <c:v>7.7</c:v>
                </c:pt>
                <c:pt idx="3">
                  <c:v>15.4</c:v>
                </c:pt>
                <c:pt idx="4">
                  <c:v>5.0999999999999996</c:v>
                </c:pt>
                <c:pt idx="5">
                  <c:v>2.6</c:v>
                </c:pt>
                <c:pt idx="6">
                  <c:v>0</c:v>
                </c:pt>
                <c:pt idx="7">
                  <c:v>0</c:v>
                </c:pt>
                <c:pt idx="8">
                  <c:v>2.6</c:v>
                </c:pt>
                <c:pt idx="9">
                  <c:v>2.6</c:v>
                </c:pt>
                <c:pt idx="10">
                  <c:v>0</c:v>
                </c:pt>
                <c:pt idx="11">
                  <c:v>12.8</c:v>
                </c:pt>
                <c:pt idx="12">
                  <c:v>2.6</c:v>
                </c:pt>
                <c:pt idx="13">
                  <c:v>69.2</c:v>
                </c:pt>
                <c:pt idx="14">
                  <c:v>0</c:v>
                </c:pt>
              </c:numCache>
            </c:numRef>
          </c:val>
          <c:extLst xmlns:c16r2="http://schemas.microsoft.com/office/drawing/2015/06/chart">
            <c:ext xmlns:c16="http://schemas.microsoft.com/office/drawing/2014/chart" uri="{C3380CC4-5D6E-409C-BE32-E72D297353CC}">
              <c16:uniqueId val="{00000000-2EED-4B7E-B343-4C28935613C0}"/>
            </c:ext>
          </c:extLst>
        </c:ser>
        <c:dLbls/>
        <c:shape val="cylinder"/>
        <c:axId val="108223872"/>
        <c:axId val="108237952"/>
        <c:axId val="0"/>
      </c:bar3DChart>
      <c:catAx>
        <c:axId val="108223872"/>
        <c:scaling>
          <c:orientation val="minMax"/>
        </c:scaling>
        <c:axPos val="l"/>
        <c:numFmt formatCode="General" sourceLinked="0"/>
        <c:tickLblPos val="nextTo"/>
        <c:txPr>
          <a:bodyPr/>
          <a:lstStyle/>
          <a:p>
            <a:pPr>
              <a:defRPr lang="en-US" sz="1200">
                <a:latin typeface="Times New Roman" pitchFamily="18" charset="0"/>
                <a:cs typeface="Times New Roman" pitchFamily="18" charset="0"/>
              </a:defRPr>
            </a:pPr>
            <a:endParaRPr lang="lt-LT"/>
          </a:p>
        </c:txPr>
        <c:crossAx val="108237952"/>
        <c:crosses val="autoZero"/>
        <c:auto val="1"/>
        <c:lblAlgn val="ctr"/>
        <c:lblOffset val="100"/>
      </c:catAx>
      <c:valAx>
        <c:axId val="108237952"/>
        <c:scaling>
          <c:orientation val="minMax"/>
        </c:scaling>
        <c:axPos val="b"/>
        <c:majorGridlines>
          <c:spPr>
            <a:ln>
              <a:noFill/>
            </a:ln>
          </c:spPr>
        </c:majorGridlines>
        <c:numFmt formatCode="General" sourceLinked="1"/>
        <c:tickLblPos val="nextTo"/>
        <c:txPr>
          <a:bodyPr/>
          <a:lstStyle/>
          <a:p>
            <a:pPr>
              <a:defRPr lang="en-US" sz="1200">
                <a:latin typeface="Times New Roman" pitchFamily="18" charset="0"/>
                <a:cs typeface="Times New Roman" pitchFamily="18" charset="0"/>
              </a:defRPr>
            </a:pPr>
            <a:endParaRPr lang="lt-LT"/>
          </a:p>
        </c:txPr>
        <c:crossAx val="108223872"/>
        <c:crosses val="autoZero"/>
        <c:crossBetween val="between"/>
      </c:valAx>
    </c:plotArea>
    <c:plotVisOnly val="1"/>
    <c:dispBlanksAs val="gap"/>
  </c:chart>
  <c:externalData r:id="rId2"/>
</c:chartSpace>
</file>

<file path=ppt/charts/chart18.xml><?xml version="1.0" encoding="utf-8"?>
<c:chartSpace xmlns:c="http://schemas.openxmlformats.org/drawingml/2006/chart" xmlns:a="http://schemas.openxmlformats.org/drawingml/2006/main" xmlns:r="http://schemas.openxmlformats.org/officeDocument/2006/relationships">
  <c:lang val="lt-LT"/>
  <c:chart>
    <c:autoTitleDeleted val="1"/>
    <c:view3D>
      <c:rAngAx val="1"/>
    </c:view3D>
    <c:plotArea>
      <c:layout/>
      <c:bar3DChart>
        <c:barDir val="col"/>
        <c:grouping val="clustered"/>
        <c:ser>
          <c:idx val="0"/>
          <c:order val="0"/>
          <c:tx>
            <c:strRef>
              <c:f>Lapas1!$B$1</c:f>
              <c:strCache>
                <c:ptCount val="1"/>
                <c:pt idx="0">
                  <c:v>2018/2019 m.m.</c:v>
                </c:pt>
              </c:strCache>
            </c:strRef>
          </c:tx>
          <c:cat>
            <c:strRef>
              <c:f>Lapas1!$A$2:$A$16</c:f>
              <c:strCache>
                <c:ptCount val="15"/>
                <c:pt idx="0">
                  <c:v>Simptomai, pakitimai ir nenormalūs klinikiniai radiniai</c:v>
                </c:pt>
                <c:pt idx="1">
                  <c:v>Piktybiniai navikai</c:v>
                </c:pt>
                <c:pt idx="2">
                  <c:v>Psichikos ir elgesio sutrikimai</c:v>
                </c:pt>
                <c:pt idx="3">
                  <c:v>Įgimtos formavimosi ydos</c:v>
                </c:pt>
                <c:pt idx="4">
                  <c:v>Odos ir jos priedų ligos</c:v>
                </c:pt>
                <c:pt idx="5">
                  <c:v>Kraujo ir kraujodaros ligos</c:v>
                </c:pt>
                <c:pt idx="6">
                  <c:v>Skeleto-raumenų sistemos ligos</c:v>
                </c:pt>
                <c:pt idx="7">
                  <c:v>Endokrininė sistema</c:v>
                </c:pt>
                <c:pt idx="8">
                  <c:v>Urogenitalinė sistema</c:v>
                </c:pt>
                <c:pt idx="9">
                  <c:v>Virškinimo sistema</c:v>
                </c:pt>
                <c:pt idx="10">
                  <c:v>Nervų sistemos ligos</c:v>
                </c:pt>
                <c:pt idx="11">
                  <c:v>Kvėpavimo sistemos ligos</c:v>
                </c:pt>
                <c:pt idx="12">
                  <c:v>Kraujotakos sistemos ligos</c:v>
                </c:pt>
                <c:pt idx="13">
                  <c:v>Regėjimo sutrikimai</c:v>
                </c:pt>
                <c:pt idx="14">
                  <c:v>Klausos sutrikimai</c:v>
                </c:pt>
              </c:strCache>
            </c:strRef>
          </c:cat>
          <c:val>
            <c:numRef>
              <c:f>Lapas1!$B$2:$B$16</c:f>
              <c:numCache>
                <c:formatCode>General</c:formatCode>
                <c:ptCount val="15"/>
                <c:pt idx="0">
                  <c:v>46.2</c:v>
                </c:pt>
                <c:pt idx="1">
                  <c:v>0</c:v>
                </c:pt>
                <c:pt idx="2">
                  <c:v>18</c:v>
                </c:pt>
                <c:pt idx="3">
                  <c:v>20.5</c:v>
                </c:pt>
                <c:pt idx="4">
                  <c:v>5.0999999999999996</c:v>
                </c:pt>
                <c:pt idx="5">
                  <c:v>0</c:v>
                </c:pt>
                <c:pt idx="6">
                  <c:v>0</c:v>
                </c:pt>
                <c:pt idx="7">
                  <c:v>2.6</c:v>
                </c:pt>
                <c:pt idx="8">
                  <c:v>0</c:v>
                </c:pt>
                <c:pt idx="9">
                  <c:v>2.6</c:v>
                </c:pt>
                <c:pt idx="10">
                  <c:v>2.6</c:v>
                </c:pt>
                <c:pt idx="11">
                  <c:v>15.4</c:v>
                </c:pt>
                <c:pt idx="12">
                  <c:v>0</c:v>
                </c:pt>
                <c:pt idx="13">
                  <c:v>76.900000000000006</c:v>
                </c:pt>
                <c:pt idx="14">
                  <c:v>0</c:v>
                </c:pt>
              </c:numCache>
            </c:numRef>
          </c:val>
          <c:extLst xmlns:c16r2="http://schemas.microsoft.com/office/drawing/2015/06/chart">
            <c:ext xmlns:c16="http://schemas.microsoft.com/office/drawing/2014/chart" uri="{C3380CC4-5D6E-409C-BE32-E72D297353CC}">
              <c16:uniqueId val="{00000000-2A91-4A15-8B13-CD46F80CAB34}"/>
            </c:ext>
          </c:extLst>
        </c:ser>
        <c:ser>
          <c:idx val="1"/>
          <c:order val="1"/>
          <c:tx>
            <c:strRef>
              <c:f>Lapas1!$C$1</c:f>
              <c:strCache>
                <c:ptCount val="1"/>
                <c:pt idx="0">
                  <c:v>2019/2020 m.m.</c:v>
                </c:pt>
              </c:strCache>
            </c:strRef>
          </c:tx>
          <c:cat>
            <c:strRef>
              <c:f>Lapas1!$A$2:$A$16</c:f>
              <c:strCache>
                <c:ptCount val="15"/>
                <c:pt idx="0">
                  <c:v>Simptomai, pakitimai ir nenormalūs klinikiniai radiniai</c:v>
                </c:pt>
                <c:pt idx="1">
                  <c:v>Piktybiniai navikai</c:v>
                </c:pt>
                <c:pt idx="2">
                  <c:v>Psichikos ir elgesio sutrikimai</c:v>
                </c:pt>
                <c:pt idx="3">
                  <c:v>Įgimtos formavimosi ydos</c:v>
                </c:pt>
                <c:pt idx="4">
                  <c:v>Odos ir jos priedų ligos</c:v>
                </c:pt>
                <c:pt idx="5">
                  <c:v>Kraujo ir kraujodaros ligos</c:v>
                </c:pt>
                <c:pt idx="6">
                  <c:v>Skeleto-raumenų sistemos ligos</c:v>
                </c:pt>
                <c:pt idx="7">
                  <c:v>Endokrininė sistema</c:v>
                </c:pt>
                <c:pt idx="8">
                  <c:v>Urogenitalinė sistema</c:v>
                </c:pt>
                <c:pt idx="9">
                  <c:v>Virškinimo sistema</c:v>
                </c:pt>
                <c:pt idx="10">
                  <c:v>Nervų sistemos ligos</c:v>
                </c:pt>
                <c:pt idx="11">
                  <c:v>Kvėpavimo sistemos ligos</c:v>
                </c:pt>
                <c:pt idx="12">
                  <c:v>Kraujotakos sistemos ligos</c:v>
                </c:pt>
                <c:pt idx="13">
                  <c:v>Regėjimo sutrikimai</c:v>
                </c:pt>
                <c:pt idx="14">
                  <c:v>Klausos sutrikimai</c:v>
                </c:pt>
              </c:strCache>
            </c:strRef>
          </c:cat>
          <c:val>
            <c:numRef>
              <c:f>Lapas1!$C$2:$C$16</c:f>
              <c:numCache>
                <c:formatCode>General</c:formatCode>
                <c:ptCount val="15"/>
                <c:pt idx="0">
                  <c:v>43.6</c:v>
                </c:pt>
                <c:pt idx="1">
                  <c:v>0</c:v>
                </c:pt>
                <c:pt idx="2">
                  <c:v>7.7</c:v>
                </c:pt>
                <c:pt idx="3">
                  <c:v>15.4</c:v>
                </c:pt>
                <c:pt idx="4">
                  <c:v>5.0999999999999996</c:v>
                </c:pt>
                <c:pt idx="5">
                  <c:v>2.6</c:v>
                </c:pt>
                <c:pt idx="6">
                  <c:v>0</c:v>
                </c:pt>
                <c:pt idx="7">
                  <c:v>0</c:v>
                </c:pt>
                <c:pt idx="8">
                  <c:v>2.6</c:v>
                </c:pt>
                <c:pt idx="9">
                  <c:v>2.6</c:v>
                </c:pt>
                <c:pt idx="10">
                  <c:v>0</c:v>
                </c:pt>
                <c:pt idx="11">
                  <c:v>12.8</c:v>
                </c:pt>
                <c:pt idx="12">
                  <c:v>2.6</c:v>
                </c:pt>
                <c:pt idx="13">
                  <c:v>69.2</c:v>
                </c:pt>
                <c:pt idx="14">
                  <c:v>0</c:v>
                </c:pt>
              </c:numCache>
            </c:numRef>
          </c:val>
          <c:extLst xmlns:c16r2="http://schemas.microsoft.com/office/drawing/2015/06/chart">
            <c:ext xmlns:c16="http://schemas.microsoft.com/office/drawing/2014/chart" uri="{C3380CC4-5D6E-409C-BE32-E72D297353CC}">
              <c16:uniqueId val="{00000001-2A91-4A15-8B13-CD46F80CAB34}"/>
            </c:ext>
          </c:extLst>
        </c:ser>
        <c:dLbls/>
        <c:shape val="cylinder"/>
        <c:axId val="108354944"/>
        <c:axId val="108369024"/>
        <c:axId val="0"/>
      </c:bar3DChart>
      <c:catAx>
        <c:axId val="108354944"/>
        <c:scaling>
          <c:orientation val="minMax"/>
        </c:scaling>
        <c:axPos val="b"/>
        <c:numFmt formatCode="General" sourceLinked="0"/>
        <c:majorTickMark val="none"/>
        <c:tickLblPos val="nextTo"/>
        <c:txPr>
          <a:bodyPr/>
          <a:lstStyle/>
          <a:p>
            <a:pPr>
              <a:defRPr lang="en-US"/>
            </a:pPr>
            <a:endParaRPr lang="lt-LT"/>
          </a:p>
        </c:txPr>
        <c:crossAx val="108369024"/>
        <c:crosses val="autoZero"/>
        <c:auto val="1"/>
        <c:lblAlgn val="ctr"/>
        <c:lblOffset val="100"/>
      </c:catAx>
      <c:valAx>
        <c:axId val="108369024"/>
        <c:scaling>
          <c:orientation val="minMax"/>
        </c:scaling>
        <c:axPos val="l"/>
        <c:majorGridlines>
          <c:spPr>
            <a:ln>
              <a:noFill/>
            </a:ln>
          </c:spPr>
        </c:majorGridlines>
        <c:numFmt formatCode="General" sourceLinked="1"/>
        <c:majorTickMark val="none"/>
        <c:tickLblPos val="nextTo"/>
        <c:txPr>
          <a:bodyPr/>
          <a:lstStyle/>
          <a:p>
            <a:pPr>
              <a:defRPr lang="en-US" sz="1400">
                <a:latin typeface="Times New Roman" pitchFamily="18" charset="0"/>
                <a:cs typeface="Times New Roman" pitchFamily="18" charset="0"/>
              </a:defRPr>
            </a:pPr>
            <a:endParaRPr lang="lt-LT"/>
          </a:p>
        </c:txPr>
        <c:crossAx val="108354944"/>
        <c:crosses val="autoZero"/>
        <c:crossBetween val="between"/>
      </c:valAx>
      <c:dTable>
        <c:showHorzBorder val="1"/>
        <c:showVertBorder val="1"/>
        <c:showOutline val="1"/>
        <c:showKeys val="1"/>
        <c:txPr>
          <a:bodyPr/>
          <a:lstStyle/>
          <a:p>
            <a:pPr rtl="0">
              <a:defRPr lang="en-US" sz="1200">
                <a:latin typeface="Times New Roman" pitchFamily="18" charset="0"/>
                <a:cs typeface="Times New Roman" pitchFamily="18" charset="0"/>
              </a:defRPr>
            </a:pPr>
            <a:endParaRPr lang="lt-LT"/>
          </a:p>
        </c:txPr>
      </c:dTable>
    </c:plotArea>
    <c:plotVisOnly val="1"/>
    <c:dispBlanksAs val="gap"/>
  </c:chart>
  <c:txPr>
    <a:bodyPr/>
    <a:lstStyle/>
    <a:p>
      <a:pPr>
        <a:defRPr sz="1800"/>
      </a:pPr>
      <a:endParaRPr lang="lt-LT"/>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lt-LT"/>
  <c:chart>
    <c:autoTitleDeleted val="1"/>
    <c:view3D>
      <c:rAngAx val="1"/>
    </c:view3D>
    <c:plotArea>
      <c:layout/>
      <c:bar3DChart>
        <c:barDir val="col"/>
        <c:grouping val="clustered"/>
        <c:ser>
          <c:idx val="0"/>
          <c:order val="0"/>
          <c:tx>
            <c:strRef>
              <c:f>Lapas1!$B$1</c:f>
              <c:strCache>
                <c:ptCount val="1"/>
                <c:pt idx="0">
                  <c:v>Lopšelis</c:v>
                </c:pt>
              </c:strCache>
            </c:strRef>
          </c:tx>
          <c:cat>
            <c:strRef>
              <c:f>Lapas1!$A$2:$A$6</c:f>
              <c:strCache>
                <c:ptCount val="5"/>
                <c:pt idx="0">
                  <c:v>Per mažas</c:v>
                </c:pt>
                <c:pt idx="1">
                  <c:v>Normalus</c:v>
                </c:pt>
                <c:pt idx="2">
                  <c:v>Antsvoris</c:v>
                </c:pt>
                <c:pt idx="3">
                  <c:v>Nutukimas</c:v>
                </c:pt>
                <c:pt idx="4">
                  <c:v>Neįvertinta</c:v>
                </c:pt>
              </c:strCache>
            </c:strRef>
          </c:cat>
          <c:val>
            <c:numRef>
              <c:f>Lapas1!$B$2:$B$6</c:f>
              <c:numCache>
                <c:formatCode>0.0</c:formatCode>
                <c:ptCount val="5"/>
                <c:pt idx="0">
                  <c:v>47.5</c:v>
                </c:pt>
                <c:pt idx="1">
                  <c:v>35</c:v>
                </c:pt>
                <c:pt idx="2">
                  <c:v>0</c:v>
                </c:pt>
                <c:pt idx="3">
                  <c:v>0</c:v>
                </c:pt>
                <c:pt idx="4">
                  <c:v>17.5</c:v>
                </c:pt>
              </c:numCache>
            </c:numRef>
          </c:val>
          <c:extLst xmlns:c16r2="http://schemas.microsoft.com/office/drawing/2015/06/chart">
            <c:ext xmlns:c16="http://schemas.microsoft.com/office/drawing/2014/chart" uri="{C3380CC4-5D6E-409C-BE32-E72D297353CC}">
              <c16:uniqueId val="{00000000-61F7-45BC-A3CA-CBFA9C8123C9}"/>
            </c:ext>
          </c:extLst>
        </c:ser>
        <c:ser>
          <c:idx val="1"/>
          <c:order val="1"/>
          <c:tx>
            <c:strRef>
              <c:f>Lapas1!$C$1</c:f>
              <c:strCache>
                <c:ptCount val="1"/>
                <c:pt idx="0">
                  <c:v>Darželis</c:v>
                </c:pt>
              </c:strCache>
            </c:strRef>
          </c:tx>
          <c:cat>
            <c:strRef>
              <c:f>Lapas1!$A$2:$A$6</c:f>
              <c:strCache>
                <c:ptCount val="5"/>
                <c:pt idx="0">
                  <c:v>Per mažas</c:v>
                </c:pt>
                <c:pt idx="1">
                  <c:v>Normalus</c:v>
                </c:pt>
                <c:pt idx="2">
                  <c:v>Antsvoris</c:v>
                </c:pt>
                <c:pt idx="3">
                  <c:v>Nutukimas</c:v>
                </c:pt>
                <c:pt idx="4">
                  <c:v>Neįvertinta</c:v>
                </c:pt>
              </c:strCache>
            </c:strRef>
          </c:cat>
          <c:val>
            <c:numRef>
              <c:f>Lapas1!$C$2:$C$6</c:f>
              <c:numCache>
                <c:formatCode>0.0</c:formatCode>
                <c:ptCount val="5"/>
                <c:pt idx="0">
                  <c:v>29.8</c:v>
                </c:pt>
                <c:pt idx="1">
                  <c:v>48.1</c:v>
                </c:pt>
                <c:pt idx="2">
                  <c:v>0</c:v>
                </c:pt>
                <c:pt idx="3">
                  <c:v>0</c:v>
                </c:pt>
                <c:pt idx="4">
                  <c:v>22.1</c:v>
                </c:pt>
              </c:numCache>
            </c:numRef>
          </c:val>
          <c:extLst xmlns:c16r2="http://schemas.microsoft.com/office/drawing/2015/06/chart">
            <c:ext xmlns:c16="http://schemas.microsoft.com/office/drawing/2014/chart" uri="{C3380CC4-5D6E-409C-BE32-E72D297353CC}">
              <c16:uniqueId val="{00000001-61F7-45BC-A3CA-CBFA9C8123C9}"/>
            </c:ext>
          </c:extLst>
        </c:ser>
        <c:ser>
          <c:idx val="2"/>
          <c:order val="2"/>
          <c:tx>
            <c:strRef>
              <c:f>Lapas1!$D$1</c:f>
              <c:strCache>
                <c:ptCount val="1"/>
                <c:pt idx="0">
                  <c:v>Priešmokyklinė</c:v>
                </c:pt>
              </c:strCache>
            </c:strRef>
          </c:tx>
          <c:cat>
            <c:strRef>
              <c:f>Lapas1!$A$2:$A$6</c:f>
              <c:strCache>
                <c:ptCount val="5"/>
                <c:pt idx="0">
                  <c:v>Per mažas</c:v>
                </c:pt>
                <c:pt idx="1">
                  <c:v>Normalus</c:v>
                </c:pt>
                <c:pt idx="2">
                  <c:v>Antsvoris</c:v>
                </c:pt>
                <c:pt idx="3">
                  <c:v>Nutukimas</c:v>
                </c:pt>
                <c:pt idx="4">
                  <c:v>Neįvertinta</c:v>
                </c:pt>
              </c:strCache>
            </c:strRef>
          </c:cat>
          <c:val>
            <c:numRef>
              <c:f>Lapas1!$D$2:$D$6</c:f>
              <c:numCache>
                <c:formatCode>0.0</c:formatCode>
                <c:ptCount val="5"/>
                <c:pt idx="0">
                  <c:v>35.9</c:v>
                </c:pt>
                <c:pt idx="1">
                  <c:v>41</c:v>
                </c:pt>
                <c:pt idx="2">
                  <c:v>2.6</c:v>
                </c:pt>
                <c:pt idx="3">
                  <c:v>0</c:v>
                </c:pt>
                <c:pt idx="4">
                  <c:v>20.5</c:v>
                </c:pt>
              </c:numCache>
            </c:numRef>
          </c:val>
          <c:extLst xmlns:c16r2="http://schemas.microsoft.com/office/drawing/2015/06/chart">
            <c:ext xmlns:c16="http://schemas.microsoft.com/office/drawing/2014/chart" uri="{C3380CC4-5D6E-409C-BE32-E72D297353CC}">
              <c16:uniqueId val="{00000002-61F7-45BC-A3CA-CBFA9C8123C9}"/>
            </c:ext>
          </c:extLst>
        </c:ser>
        <c:ser>
          <c:idx val="3"/>
          <c:order val="3"/>
          <c:tx>
            <c:strRef>
              <c:f>Lapas1!$E$1</c:f>
              <c:strCache>
                <c:ptCount val="1"/>
                <c:pt idx="0">
                  <c:v>Bendras</c:v>
                </c:pt>
              </c:strCache>
            </c:strRef>
          </c:tx>
          <c:cat>
            <c:strRef>
              <c:f>Lapas1!$A$2:$A$6</c:f>
              <c:strCache>
                <c:ptCount val="5"/>
                <c:pt idx="0">
                  <c:v>Per mažas</c:v>
                </c:pt>
                <c:pt idx="1">
                  <c:v>Normalus</c:v>
                </c:pt>
                <c:pt idx="2">
                  <c:v>Antsvoris</c:v>
                </c:pt>
                <c:pt idx="3">
                  <c:v>Nutukimas</c:v>
                </c:pt>
                <c:pt idx="4">
                  <c:v>Neįvertinta</c:v>
                </c:pt>
              </c:strCache>
            </c:strRef>
          </c:cat>
          <c:val>
            <c:numRef>
              <c:f>Lapas1!$E$2:$E$6</c:f>
              <c:numCache>
                <c:formatCode>0.0</c:formatCode>
                <c:ptCount val="5"/>
                <c:pt idx="0">
                  <c:v>35</c:v>
                </c:pt>
                <c:pt idx="1">
                  <c:v>43.7</c:v>
                </c:pt>
                <c:pt idx="2">
                  <c:v>0.5</c:v>
                </c:pt>
                <c:pt idx="3">
                  <c:v>0</c:v>
                </c:pt>
                <c:pt idx="4">
                  <c:v>20.8</c:v>
                </c:pt>
              </c:numCache>
            </c:numRef>
          </c:val>
          <c:extLst xmlns:c16r2="http://schemas.microsoft.com/office/drawing/2015/06/chart">
            <c:ext xmlns:c16="http://schemas.microsoft.com/office/drawing/2014/chart" uri="{C3380CC4-5D6E-409C-BE32-E72D297353CC}">
              <c16:uniqueId val="{00000003-61F7-45BC-A3CA-CBFA9C8123C9}"/>
            </c:ext>
          </c:extLst>
        </c:ser>
        <c:dLbls/>
        <c:shape val="cylinder"/>
        <c:axId val="82863232"/>
        <c:axId val="82864768"/>
        <c:axId val="0"/>
      </c:bar3DChart>
      <c:catAx>
        <c:axId val="82863232"/>
        <c:scaling>
          <c:orientation val="minMax"/>
        </c:scaling>
        <c:axPos val="b"/>
        <c:numFmt formatCode="General" sourceLinked="0"/>
        <c:majorTickMark val="none"/>
        <c:tickLblPos val="nextTo"/>
        <c:txPr>
          <a:bodyPr/>
          <a:lstStyle/>
          <a:p>
            <a:pPr>
              <a:defRPr lang="en-US"/>
            </a:pPr>
            <a:endParaRPr lang="lt-LT"/>
          </a:p>
        </c:txPr>
        <c:crossAx val="82864768"/>
        <c:crosses val="autoZero"/>
        <c:auto val="1"/>
        <c:lblAlgn val="ctr"/>
        <c:lblOffset val="100"/>
      </c:catAx>
      <c:valAx>
        <c:axId val="82864768"/>
        <c:scaling>
          <c:orientation val="minMax"/>
        </c:scaling>
        <c:axPos val="l"/>
        <c:majorGridlines>
          <c:spPr>
            <a:ln>
              <a:noFill/>
            </a:ln>
          </c:spPr>
        </c:majorGridlines>
        <c:numFmt formatCode="0.0" sourceLinked="1"/>
        <c:majorTickMark val="none"/>
        <c:tickLblPos val="nextTo"/>
        <c:txPr>
          <a:bodyPr/>
          <a:lstStyle/>
          <a:p>
            <a:pPr>
              <a:defRPr lang="en-US" sz="1050">
                <a:latin typeface="Times New Roman" pitchFamily="18" charset="0"/>
                <a:cs typeface="Times New Roman" pitchFamily="18" charset="0"/>
              </a:defRPr>
            </a:pPr>
            <a:endParaRPr lang="lt-LT"/>
          </a:p>
        </c:txPr>
        <c:crossAx val="82863232"/>
        <c:crosses val="autoZero"/>
        <c:crossBetween val="between"/>
      </c:valAx>
      <c:dTable>
        <c:showHorzBorder val="1"/>
        <c:showVertBorder val="1"/>
        <c:showOutline val="1"/>
        <c:showKeys val="1"/>
        <c:txPr>
          <a:bodyPr/>
          <a:lstStyle/>
          <a:p>
            <a:pPr rtl="0">
              <a:defRPr lang="en-US" sz="1400">
                <a:latin typeface="Times New Roman" pitchFamily="18" charset="0"/>
                <a:cs typeface="Times New Roman" pitchFamily="18" charset="0"/>
              </a:defRPr>
            </a:pPr>
            <a:endParaRPr lang="lt-LT"/>
          </a:p>
        </c:txPr>
      </c:dTable>
    </c:plotArea>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lt-LT"/>
  <c:chart>
    <c:autoTitleDeleted val="1"/>
    <c:view3D>
      <c:rAngAx val="1"/>
    </c:view3D>
    <c:plotArea>
      <c:layout/>
      <c:bar3DChart>
        <c:barDir val="col"/>
        <c:grouping val="clustered"/>
        <c:ser>
          <c:idx val="0"/>
          <c:order val="0"/>
          <c:tx>
            <c:strRef>
              <c:f>Lapas1!$B$1</c:f>
              <c:strCache>
                <c:ptCount val="1"/>
                <c:pt idx="0">
                  <c:v>2018/2019 m.m.</c:v>
                </c:pt>
              </c:strCache>
            </c:strRef>
          </c:tx>
          <c:cat>
            <c:strRef>
              <c:f>Lapas1!$A$2:$A$6</c:f>
              <c:strCache>
                <c:ptCount val="5"/>
                <c:pt idx="0">
                  <c:v>Per mažas</c:v>
                </c:pt>
                <c:pt idx="1">
                  <c:v>Normalus</c:v>
                </c:pt>
                <c:pt idx="2">
                  <c:v>Antsvoris</c:v>
                </c:pt>
                <c:pt idx="3">
                  <c:v>Nutukimas</c:v>
                </c:pt>
                <c:pt idx="4">
                  <c:v>Neįvertinta</c:v>
                </c:pt>
              </c:strCache>
            </c:strRef>
          </c:cat>
          <c:val>
            <c:numRef>
              <c:f>Lapas1!$B$2:$B$6</c:f>
              <c:numCache>
                <c:formatCode>0.0</c:formatCode>
                <c:ptCount val="5"/>
                <c:pt idx="0">
                  <c:v>20.2</c:v>
                </c:pt>
                <c:pt idx="1">
                  <c:v>50.8</c:v>
                </c:pt>
                <c:pt idx="2">
                  <c:v>1.1000000000000001</c:v>
                </c:pt>
                <c:pt idx="3">
                  <c:v>0.60000000000000009</c:v>
                </c:pt>
                <c:pt idx="4">
                  <c:v>27.3</c:v>
                </c:pt>
              </c:numCache>
            </c:numRef>
          </c:val>
          <c:extLst xmlns:c16r2="http://schemas.microsoft.com/office/drawing/2015/06/chart">
            <c:ext xmlns:c16="http://schemas.microsoft.com/office/drawing/2014/chart" uri="{C3380CC4-5D6E-409C-BE32-E72D297353CC}">
              <c16:uniqueId val="{00000000-D82E-4894-8141-C5B45F4D6CC5}"/>
            </c:ext>
          </c:extLst>
        </c:ser>
        <c:ser>
          <c:idx val="1"/>
          <c:order val="1"/>
          <c:tx>
            <c:strRef>
              <c:f>Lapas1!$C$1</c:f>
              <c:strCache>
                <c:ptCount val="1"/>
                <c:pt idx="0">
                  <c:v>2019/2020 m.m.</c:v>
                </c:pt>
              </c:strCache>
            </c:strRef>
          </c:tx>
          <c:cat>
            <c:strRef>
              <c:f>Lapas1!$A$2:$A$6</c:f>
              <c:strCache>
                <c:ptCount val="5"/>
                <c:pt idx="0">
                  <c:v>Per mažas</c:v>
                </c:pt>
                <c:pt idx="1">
                  <c:v>Normalus</c:v>
                </c:pt>
                <c:pt idx="2">
                  <c:v>Antsvoris</c:v>
                </c:pt>
                <c:pt idx="3">
                  <c:v>Nutukimas</c:v>
                </c:pt>
                <c:pt idx="4">
                  <c:v>Neįvertinta</c:v>
                </c:pt>
              </c:strCache>
            </c:strRef>
          </c:cat>
          <c:val>
            <c:numRef>
              <c:f>Lapas1!$C$2:$C$6</c:f>
              <c:numCache>
                <c:formatCode>0.0</c:formatCode>
                <c:ptCount val="5"/>
                <c:pt idx="0">
                  <c:v>35</c:v>
                </c:pt>
                <c:pt idx="1">
                  <c:v>43.7</c:v>
                </c:pt>
                <c:pt idx="2">
                  <c:v>0.5</c:v>
                </c:pt>
                <c:pt idx="3">
                  <c:v>0</c:v>
                </c:pt>
                <c:pt idx="4">
                  <c:v>20.8</c:v>
                </c:pt>
              </c:numCache>
            </c:numRef>
          </c:val>
          <c:extLst xmlns:c16r2="http://schemas.microsoft.com/office/drawing/2015/06/chart">
            <c:ext xmlns:c16="http://schemas.microsoft.com/office/drawing/2014/chart" uri="{C3380CC4-5D6E-409C-BE32-E72D297353CC}">
              <c16:uniqueId val="{00000001-D82E-4894-8141-C5B45F4D6CC5}"/>
            </c:ext>
          </c:extLst>
        </c:ser>
        <c:dLbls/>
        <c:shape val="cylinder"/>
        <c:axId val="72512640"/>
        <c:axId val="82940672"/>
        <c:axId val="0"/>
      </c:bar3DChart>
      <c:catAx>
        <c:axId val="72512640"/>
        <c:scaling>
          <c:orientation val="minMax"/>
        </c:scaling>
        <c:axPos val="b"/>
        <c:numFmt formatCode="General" sourceLinked="0"/>
        <c:majorTickMark val="none"/>
        <c:tickLblPos val="nextTo"/>
        <c:txPr>
          <a:bodyPr/>
          <a:lstStyle/>
          <a:p>
            <a:pPr>
              <a:defRPr lang="en-US"/>
            </a:pPr>
            <a:endParaRPr lang="lt-LT"/>
          </a:p>
        </c:txPr>
        <c:crossAx val="82940672"/>
        <c:crosses val="autoZero"/>
        <c:auto val="1"/>
        <c:lblAlgn val="ctr"/>
        <c:lblOffset val="100"/>
      </c:catAx>
      <c:valAx>
        <c:axId val="82940672"/>
        <c:scaling>
          <c:orientation val="minMax"/>
        </c:scaling>
        <c:axPos val="l"/>
        <c:majorGridlines>
          <c:spPr>
            <a:ln>
              <a:noFill/>
            </a:ln>
          </c:spPr>
        </c:majorGridlines>
        <c:numFmt formatCode="0.0" sourceLinked="1"/>
        <c:majorTickMark val="none"/>
        <c:tickLblPos val="nextTo"/>
        <c:txPr>
          <a:bodyPr/>
          <a:lstStyle/>
          <a:p>
            <a:pPr>
              <a:defRPr lang="en-US" sz="1600">
                <a:latin typeface="Times New Roman" pitchFamily="18" charset="0"/>
                <a:cs typeface="Times New Roman" pitchFamily="18" charset="0"/>
              </a:defRPr>
            </a:pPr>
            <a:endParaRPr lang="lt-LT"/>
          </a:p>
        </c:txPr>
        <c:crossAx val="72512640"/>
        <c:crosses val="autoZero"/>
        <c:crossBetween val="between"/>
      </c:valAx>
      <c:dTable>
        <c:showHorzBorder val="1"/>
        <c:showVertBorder val="1"/>
        <c:showOutline val="1"/>
        <c:showKeys val="1"/>
        <c:txPr>
          <a:bodyPr/>
          <a:lstStyle/>
          <a:p>
            <a:pPr rtl="0">
              <a:defRPr lang="en-US" sz="1600">
                <a:latin typeface="Times New Roman" pitchFamily="18" charset="0"/>
                <a:cs typeface="Times New Roman" pitchFamily="18" charset="0"/>
              </a:defRPr>
            </a:pPr>
            <a:endParaRPr lang="lt-LT"/>
          </a:p>
        </c:txPr>
      </c:dTable>
    </c:plotArea>
    <c:plotVisOnly val="1"/>
    <c:dispBlanksAs val="gap"/>
  </c:chart>
  <c:txPr>
    <a:bodyPr/>
    <a:lstStyle/>
    <a:p>
      <a:pPr>
        <a:defRPr sz="1800"/>
      </a:pPr>
      <a:endParaRPr lang="lt-LT"/>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lt-LT"/>
  <c:chart>
    <c:autoTitleDeleted val="1"/>
    <c:view3D>
      <c:rAngAx val="1"/>
    </c:view3D>
    <c:plotArea>
      <c:layout/>
      <c:bar3DChart>
        <c:barDir val="col"/>
        <c:grouping val="clustered"/>
        <c:ser>
          <c:idx val="0"/>
          <c:order val="0"/>
          <c:tx>
            <c:strRef>
              <c:f>Lapas1!$B$1</c:f>
              <c:strCache>
                <c:ptCount val="1"/>
                <c:pt idx="0">
                  <c:v>2018/2019 m.m.</c:v>
                </c:pt>
              </c:strCache>
            </c:strRef>
          </c:tx>
          <c:cat>
            <c:strRef>
              <c:f>Lapas1!$A$2:$A$6</c:f>
              <c:strCache>
                <c:ptCount val="5"/>
                <c:pt idx="0">
                  <c:v>Pagrindinė</c:v>
                </c:pt>
                <c:pt idx="1">
                  <c:v>Parengiamoji</c:v>
                </c:pt>
                <c:pt idx="2">
                  <c:v>Specialioji</c:v>
                </c:pt>
                <c:pt idx="3">
                  <c:v>Atleisti</c:v>
                </c:pt>
                <c:pt idx="4">
                  <c:v>Neįvertinta</c:v>
                </c:pt>
              </c:strCache>
            </c:strRef>
          </c:cat>
          <c:val>
            <c:numRef>
              <c:f>Lapas1!$B$2:$B$6</c:f>
              <c:numCache>
                <c:formatCode>General</c:formatCode>
                <c:ptCount val="5"/>
                <c:pt idx="0">
                  <c:v>97.8</c:v>
                </c:pt>
                <c:pt idx="1">
                  <c:v>1.1000000000000001</c:v>
                </c:pt>
                <c:pt idx="2">
                  <c:v>0</c:v>
                </c:pt>
                <c:pt idx="3">
                  <c:v>0</c:v>
                </c:pt>
                <c:pt idx="4">
                  <c:v>1.1000000000000001</c:v>
                </c:pt>
              </c:numCache>
            </c:numRef>
          </c:val>
          <c:extLst xmlns:c16r2="http://schemas.microsoft.com/office/drawing/2015/06/chart">
            <c:ext xmlns:c16="http://schemas.microsoft.com/office/drawing/2014/chart" uri="{C3380CC4-5D6E-409C-BE32-E72D297353CC}">
              <c16:uniqueId val="{00000000-ABC5-4DB8-804E-28A79840E33A}"/>
            </c:ext>
          </c:extLst>
        </c:ser>
        <c:ser>
          <c:idx val="1"/>
          <c:order val="1"/>
          <c:tx>
            <c:strRef>
              <c:f>Lapas1!$C$1</c:f>
              <c:strCache>
                <c:ptCount val="1"/>
                <c:pt idx="0">
                  <c:v>2019/2020 m.m.</c:v>
                </c:pt>
              </c:strCache>
            </c:strRef>
          </c:tx>
          <c:cat>
            <c:strRef>
              <c:f>Lapas1!$A$2:$A$6</c:f>
              <c:strCache>
                <c:ptCount val="5"/>
                <c:pt idx="0">
                  <c:v>Pagrindinė</c:v>
                </c:pt>
                <c:pt idx="1">
                  <c:v>Parengiamoji</c:v>
                </c:pt>
                <c:pt idx="2">
                  <c:v>Specialioji</c:v>
                </c:pt>
                <c:pt idx="3">
                  <c:v>Atleisti</c:v>
                </c:pt>
                <c:pt idx="4">
                  <c:v>Neįvertinta</c:v>
                </c:pt>
              </c:strCache>
            </c:strRef>
          </c:cat>
          <c:val>
            <c:numRef>
              <c:f>Lapas1!$C$2:$C$6</c:f>
              <c:numCache>
                <c:formatCode>General</c:formatCode>
                <c:ptCount val="5"/>
                <c:pt idx="0">
                  <c:v>96.2</c:v>
                </c:pt>
                <c:pt idx="1">
                  <c:v>2.7</c:v>
                </c:pt>
                <c:pt idx="2">
                  <c:v>0</c:v>
                </c:pt>
                <c:pt idx="3">
                  <c:v>0</c:v>
                </c:pt>
                <c:pt idx="4">
                  <c:v>1.1000000000000001</c:v>
                </c:pt>
              </c:numCache>
            </c:numRef>
          </c:val>
          <c:extLst xmlns:c16r2="http://schemas.microsoft.com/office/drawing/2015/06/chart">
            <c:ext xmlns:c16="http://schemas.microsoft.com/office/drawing/2014/chart" uri="{C3380CC4-5D6E-409C-BE32-E72D297353CC}">
              <c16:uniqueId val="{00000001-ABC5-4DB8-804E-28A79840E33A}"/>
            </c:ext>
          </c:extLst>
        </c:ser>
        <c:dLbls/>
        <c:shape val="cylinder"/>
        <c:axId val="66348928"/>
        <c:axId val="66350464"/>
        <c:axId val="0"/>
      </c:bar3DChart>
      <c:catAx>
        <c:axId val="66348928"/>
        <c:scaling>
          <c:orientation val="minMax"/>
        </c:scaling>
        <c:axPos val="b"/>
        <c:numFmt formatCode="General" sourceLinked="0"/>
        <c:majorTickMark val="none"/>
        <c:tickLblPos val="nextTo"/>
        <c:txPr>
          <a:bodyPr/>
          <a:lstStyle/>
          <a:p>
            <a:pPr>
              <a:defRPr lang="en-US"/>
            </a:pPr>
            <a:endParaRPr lang="lt-LT"/>
          </a:p>
        </c:txPr>
        <c:crossAx val="66350464"/>
        <c:crosses val="autoZero"/>
        <c:auto val="1"/>
        <c:lblAlgn val="ctr"/>
        <c:lblOffset val="100"/>
      </c:catAx>
      <c:valAx>
        <c:axId val="66350464"/>
        <c:scaling>
          <c:orientation val="minMax"/>
        </c:scaling>
        <c:axPos val="l"/>
        <c:majorGridlines>
          <c:spPr>
            <a:ln>
              <a:noFill/>
            </a:ln>
          </c:spPr>
        </c:majorGridlines>
        <c:numFmt formatCode="General" sourceLinked="1"/>
        <c:majorTickMark val="none"/>
        <c:tickLblPos val="nextTo"/>
        <c:txPr>
          <a:bodyPr/>
          <a:lstStyle/>
          <a:p>
            <a:pPr>
              <a:defRPr lang="en-US" sz="1600">
                <a:latin typeface="Times New Roman" pitchFamily="18" charset="0"/>
                <a:cs typeface="Times New Roman" pitchFamily="18" charset="0"/>
              </a:defRPr>
            </a:pPr>
            <a:endParaRPr lang="lt-LT"/>
          </a:p>
        </c:txPr>
        <c:crossAx val="66348928"/>
        <c:crosses val="autoZero"/>
        <c:crossBetween val="between"/>
      </c:valAx>
      <c:dTable>
        <c:showHorzBorder val="1"/>
        <c:showVertBorder val="1"/>
        <c:showOutline val="1"/>
        <c:showKeys val="1"/>
        <c:txPr>
          <a:bodyPr/>
          <a:lstStyle/>
          <a:p>
            <a:pPr rtl="0">
              <a:defRPr lang="en-US" sz="1400">
                <a:latin typeface="Times New Roman" pitchFamily="18" charset="0"/>
                <a:cs typeface="Times New Roman" pitchFamily="18" charset="0"/>
              </a:defRPr>
            </a:pPr>
            <a:endParaRPr lang="lt-LT"/>
          </a:p>
        </c:txPr>
      </c:dTable>
    </c:plotArea>
    <c:plotVisOnly val="1"/>
    <c:dispBlanksAs val="gap"/>
  </c:chart>
  <c:txPr>
    <a:bodyPr/>
    <a:lstStyle/>
    <a:p>
      <a:pPr>
        <a:defRPr sz="1800"/>
      </a:pPr>
      <a:endParaRPr lang="lt-LT"/>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lt-LT"/>
  <c:clrMapOvr bg1="lt1" tx1="dk1" bg2="lt2" tx2="dk2" accent1="accent1" accent2="accent2" accent3="accent3" accent4="accent4" accent5="accent5" accent6="accent6" hlink="hlink" folHlink="folHlink"/>
  <c:chart>
    <c:autoTitleDeleted val="1"/>
    <c:view3D>
      <c:rAngAx val="1"/>
    </c:view3D>
    <c:plotArea>
      <c:layout>
        <c:manualLayout>
          <c:layoutTarget val="inner"/>
          <c:xMode val="edge"/>
          <c:yMode val="edge"/>
          <c:x val="0.20786614877549225"/>
          <c:y val="4.1883477593398714E-2"/>
          <c:w val="0.75842609318561161"/>
          <c:h val="0.5534455068116485"/>
        </c:manualLayout>
      </c:layout>
      <c:bar3DChart>
        <c:barDir val="col"/>
        <c:grouping val="stacked"/>
        <c:ser>
          <c:idx val="0"/>
          <c:order val="0"/>
          <c:tx>
            <c:strRef>
              <c:f>Lapas1!$B$1</c:f>
              <c:strCache>
                <c:ptCount val="1"/>
                <c:pt idx="0">
                  <c:v>Neįvertinta</c:v>
                </c:pt>
              </c:strCache>
            </c:strRef>
          </c:tx>
          <c:cat>
            <c:strRef>
              <c:f>Lapas1!$A$2:$A$5</c:f>
              <c:strCache>
                <c:ptCount val="4"/>
                <c:pt idx="0">
                  <c:v>Lopšelis</c:v>
                </c:pt>
                <c:pt idx="1">
                  <c:v>Darželis</c:v>
                </c:pt>
                <c:pt idx="2">
                  <c:v>Priešmokyklinė</c:v>
                </c:pt>
                <c:pt idx="3">
                  <c:v>Bendras</c:v>
                </c:pt>
              </c:strCache>
            </c:strRef>
          </c:cat>
          <c:val>
            <c:numRef>
              <c:f>Lapas1!$B$2:$B$5</c:f>
              <c:numCache>
                <c:formatCode>General</c:formatCode>
                <c:ptCount val="4"/>
                <c:pt idx="0">
                  <c:v>35</c:v>
                </c:pt>
                <c:pt idx="1">
                  <c:v>33.700000000000003</c:v>
                </c:pt>
                <c:pt idx="2">
                  <c:v>25.6</c:v>
                </c:pt>
                <c:pt idx="3">
                  <c:v>32.200000000000003</c:v>
                </c:pt>
              </c:numCache>
            </c:numRef>
          </c:val>
          <c:extLst xmlns:c16r2="http://schemas.microsoft.com/office/drawing/2015/06/chart">
            <c:ext xmlns:c16="http://schemas.microsoft.com/office/drawing/2014/chart" uri="{C3380CC4-5D6E-409C-BE32-E72D297353CC}">
              <c16:uniqueId val="{00000000-EB14-46CA-BA0B-B37F4B398091}"/>
            </c:ext>
          </c:extLst>
        </c:ser>
        <c:ser>
          <c:idx val="1"/>
          <c:order val="1"/>
          <c:tx>
            <c:strRef>
              <c:f>Lapas1!$C$1</c:f>
              <c:strCache>
                <c:ptCount val="1"/>
                <c:pt idx="0">
                  <c:v>HAN</c:v>
                </c:pt>
              </c:strCache>
            </c:strRef>
          </c:tx>
          <c:cat>
            <c:strRef>
              <c:f>Lapas1!$A$2:$A$5</c:f>
              <c:strCache>
                <c:ptCount val="4"/>
                <c:pt idx="0">
                  <c:v>Lopšelis</c:v>
                </c:pt>
                <c:pt idx="1">
                  <c:v>Darželis</c:v>
                </c:pt>
                <c:pt idx="2">
                  <c:v>Priešmokyklinė</c:v>
                </c:pt>
                <c:pt idx="3">
                  <c:v>Bendras</c:v>
                </c:pt>
              </c:strCache>
            </c:strRef>
          </c:cat>
          <c:val>
            <c:numRef>
              <c:f>Lapas1!$C$2:$C$5</c:f>
              <c:numCache>
                <c:formatCode>General</c:formatCode>
                <c:ptCount val="4"/>
                <c:pt idx="0">
                  <c:v>62.5</c:v>
                </c:pt>
                <c:pt idx="1">
                  <c:v>61.5</c:v>
                </c:pt>
                <c:pt idx="2">
                  <c:v>71.8</c:v>
                </c:pt>
                <c:pt idx="3">
                  <c:v>63.9</c:v>
                </c:pt>
              </c:numCache>
            </c:numRef>
          </c:val>
          <c:extLst xmlns:c16r2="http://schemas.microsoft.com/office/drawing/2015/06/chart">
            <c:ext xmlns:c16="http://schemas.microsoft.com/office/drawing/2014/chart" uri="{C3380CC4-5D6E-409C-BE32-E72D297353CC}">
              <c16:uniqueId val="{00000001-EB14-46CA-BA0B-B37F4B398091}"/>
            </c:ext>
          </c:extLst>
        </c:ser>
        <c:ser>
          <c:idx val="2"/>
          <c:order val="2"/>
          <c:tx>
            <c:strRef>
              <c:f>Lapas1!$D$1</c:f>
              <c:strCache>
                <c:ptCount val="1"/>
                <c:pt idx="0">
                  <c:v>HAK</c:v>
                </c:pt>
              </c:strCache>
            </c:strRef>
          </c:tx>
          <c:cat>
            <c:strRef>
              <c:f>Lapas1!$A$2:$A$5</c:f>
              <c:strCache>
                <c:ptCount val="4"/>
                <c:pt idx="0">
                  <c:v>Lopšelis</c:v>
                </c:pt>
                <c:pt idx="1">
                  <c:v>Darželis</c:v>
                </c:pt>
                <c:pt idx="2">
                  <c:v>Priešmokyklinė</c:v>
                </c:pt>
                <c:pt idx="3">
                  <c:v>Bendras</c:v>
                </c:pt>
              </c:strCache>
            </c:strRef>
          </c:cat>
          <c:val>
            <c:numRef>
              <c:f>Lapas1!$D$2:$D$5</c:f>
              <c:numCache>
                <c:formatCode>General</c:formatCode>
                <c:ptCount val="4"/>
                <c:pt idx="0">
                  <c:v>2.5</c:v>
                </c:pt>
                <c:pt idx="1">
                  <c:v>1.9000000000000001</c:v>
                </c:pt>
                <c:pt idx="2">
                  <c:v>0</c:v>
                </c:pt>
                <c:pt idx="3">
                  <c:v>1.7</c:v>
                </c:pt>
              </c:numCache>
            </c:numRef>
          </c:val>
          <c:extLst xmlns:c16r2="http://schemas.microsoft.com/office/drawing/2015/06/chart">
            <c:ext xmlns:c16="http://schemas.microsoft.com/office/drawing/2014/chart" uri="{C3380CC4-5D6E-409C-BE32-E72D297353CC}">
              <c16:uniqueId val="{00000002-EB14-46CA-BA0B-B37F4B398091}"/>
            </c:ext>
          </c:extLst>
        </c:ser>
        <c:ser>
          <c:idx val="3"/>
          <c:order val="3"/>
          <c:tx>
            <c:strRef>
              <c:f>Lapas1!$E$1</c:f>
              <c:strCache>
                <c:ptCount val="1"/>
                <c:pt idx="0">
                  <c:v>NHA</c:v>
                </c:pt>
              </c:strCache>
            </c:strRef>
          </c:tx>
          <c:cat>
            <c:strRef>
              <c:f>Lapas1!$A$2:$A$5</c:f>
              <c:strCache>
                <c:ptCount val="4"/>
                <c:pt idx="0">
                  <c:v>Lopšelis</c:v>
                </c:pt>
                <c:pt idx="1">
                  <c:v>Darželis</c:v>
                </c:pt>
                <c:pt idx="2">
                  <c:v>Priešmokyklinė</c:v>
                </c:pt>
                <c:pt idx="3">
                  <c:v>Bendras</c:v>
                </c:pt>
              </c:strCache>
            </c:strRef>
          </c:cat>
          <c:val>
            <c:numRef>
              <c:f>Lapas1!$E$2:$E$5</c:f>
              <c:numCache>
                <c:formatCode>General</c:formatCode>
                <c:ptCount val="4"/>
                <c:pt idx="0">
                  <c:v>0</c:v>
                </c:pt>
                <c:pt idx="1">
                  <c:v>2.9</c:v>
                </c:pt>
                <c:pt idx="2">
                  <c:v>2.6</c:v>
                </c:pt>
                <c:pt idx="3">
                  <c:v>2.2000000000000002</c:v>
                </c:pt>
              </c:numCache>
            </c:numRef>
          </c:val>
          <c:extLst xmlns:c16r2="http://schemas.microsoft.com/office/drawing/2015/06/chart">
            <c:ext xmlns:c16="http://schemas.microsoft.com/office/drawing/2014/chart" uri="{C3380CC4-5D6E-409C-BE32-E72D297353CC}">
              <c16:uniqueId val="{00000003-EB14-46CA-BA0B-B37F4B398091}"/>
            </c:ext>
          </c:extLst>
        </c:ser>
        <c:dLbls/>
        <c:gapWidth val="95"/>
        <c:gapDepth val="95"/>
        <c:shape val="cylinder"/>
        <c:axId val="66867968"/>
        <c:axId val="66869504"/>
        <c:axId val="0"/>
      </c:bar3DChart>
      <c:catAx>
        <c:axId val="66867968"/>
        <c:scaling>
          <c:orientation val="minMax"/>
        </c:scaling>
        <c:axPos val="b"/>
        <c:numFmt formatCode="General" sourceLinked="0"/>
        <c:majorTickMark val="none"/>
        <c:tickLblPos val="nextTo"/>
        <c:txPr>
          <a:bodyPr/>
          <a:lstStyle/>
          <a:p>
            <a:pPr>
              <a:defRPr lang="en-US" sz="1000">
                <a:latin typeface="Times New Roman" pitchFamily="18" charset="0"/>
                <a:cs typeface="Times New Roman" pitchFamily="18" charset="0"/>
              </a:defRPr>
            </a:pPr>
            <a:endParaRPr lang="lt-LT"/>
          </a:p>
        </c:txPr>
        <c:crossAx val="66869504"/>
        <c:crosses val="autoZero"/>
        <c:auto val="1"/>
        <c:lblAlgn val="ctr"/>
        <c:lblOffset val="100"/>
      </c:catAx>
      <c:valAx>
        <c:axId val="66869504"/>
        <c:scaling>
          <c:orientation val="minMax"/>
        </c:scaling>
        <c:axPos val="l"/>
        <c:majorGridlines>
          <c:spPr>
            <a:ln w="12700">
              <a:noFill/>
            </a:ln>
          </c:spPr>
        </c:majorGridlines>
        <c:numFmt formatCode="General" sourceLinked="1"/>
        <c:majorTickMark val="none"/>
        <c:tickLblPos val="nextTo"/>
        <c:txPr>
          <a:bodyPr/>
          <a:lstStyle/>
          <a:p>
            <a:pPr>
              <a:defRPr lang="en-US" sz="1200">
                <a:latin typeface="Times New Roman" pitchFamily="18" charset="0"/>
                <a:cs typeface="Times New Roman" pitchFamily="18" charset="0"/>
              </a:defRPr>
            </a:pPr>
            <a:endParaRPr lang="lt-LT"/>
          </a:p>
        </c:txPr>
        <c:crossAx val="66867968"/>
        <c:crosses val="autoZero"/>
        <c:crossBetween val="between"/>
      </c:valAx>
      <c:dTable>
        <c:showHorzBorder val="1"/>
        <c:showVertBorder val="1"/>
        <c:showOutline val="1"/>
        <c:showKeys val="1"/>
        <c:txPr>
          <a:bodyPr/>
          <a:lstStyle/>
          <a:p>
            <a:pPr rtl="0">
              <a:defRPr lang="en-US" sz="1400">
                <a:latin typeface="Times New Roman" pitchFamily="18" charset="0"/>
                <a:cs typeface="Times New Roman" pitchFamily="18" charset="0"/>
              </a:defRPr>
            </a:pPr>
            <a:endParaRPr lang="lt-LT"/>
          </a:p>
        </c:txPr>
      </c:dTable>
    </c:plotArea>
    <c:plotVisOnly val="1"/>
    <c:dispBlanksAs val="gap"/>
  </c:chart>
  <c:externalData r:id="rId2"/>
</c:chartSpace>
</file>

<file path=ppt/charts/chart6.xml><?xml version="1.0" encoding="utf-8"?>
<c:chartSpace xmlns:c="http://schemas.openxmlformats.org/drawingml/2006/chart" xmlns:a="http://schemas.openxmlformats.org/drawingml/2006/main" xmlns:r="http://schemas.openxmlformats.org/officeDocument/2006/relationships">
  <c:lang val="lt-LT"/>
  <c:chart>
    <c:autoTitleDeleted val="1"/>
    <c:view3D>
      <c:rAngAx val="1"/>
    </c:view3D>
    <c:plotArea>
      <c:layout/>
      <c:bar3DChart>
        <c:barDir val="col"/>
        <c:grouping val="clustered"/>
        <c:ser>
          <c:idx val="0"/>
          <c:order val="0"/>
          <c:tx>
            <c:strRef>
              <c:f>Lapas1!$B$1</c:f>
              <c:strCache>
                <c:ptCount val="1"/>
                <c:pt idx="0">
                  <c:v>2018/2019 m.m.</c:v>
                </c:pt>
              </c:strCache>
            </c:strRef>
          </c:tx>
          <c:cat>
            <c:strRef>
              <c:f>Lapas1!$A$2:$A$5</c:f>
              <c:strCache>
                <c:ptCount val="4"/>
                <c:pt idx="0">
                  <c:v>HAN</c:v>
                </c:pt>
                <c:pt idx="1">
                  <c:v>HAK</c:v>
                </c:pt>
                <c:pt idx="2">
                  <c:v>NHA</c:v>
                </c:pt>
                <c:pt idx="3">
                  <c:v>Neįvertinta</c:v>
                </c:pt>
              </c:strCache>
            </c:strRef>
          </c:cat>
          <c:val>
            <c:numRef>
              <c:f>Lapas1!$B$2:$B$5</c:f>
              <c:numCache>
                <c:formatCode>General</c:formatCode>
                <c:ptCount val="4"/>
                <c:pt idx="0">
                  <c:v>73.8</c:v>
                </c:pt>
                <c:pt idx="1">
                  <c:v>1.6</c:v>
                </c:pt>
                <c:pt idx="2">
                  <c:v>4.9000000000000004</c:v>
                </c:pt>
                <c:pt idx="3">
                  <c:v>19.7</c:v>
                </c:pt>
              </c:numCache>
            </c:numRef>
          </c:val>
          <c:extLst xmlns:c16r2="http://schemas.microsoft.com/office/drawing/2015/06/chart">
            <c:ext xmlns:c16="http://schemas.microsoft.com/office/drawing/2014/chart" uri="{C3380CC4-5D6E-409C-BE32-E72D297353CC}">
              <c16:uniqueId val="{00000000-4B14-44E5-94BE-F6772B097D0C}"/>
            </c:ext>
          </c:extLst>
        </c:ser>
        <c:ser>
          <c:idx val="1"/>
          <c:order val="1"/>
          <c:tx>
            <c:strRef>
              <c:f>Lapas1!$C$1</c:f>
              <c:strCache>
                <c:ptCount val="1"/>
                <c:pt idx="0">
                  <c:v>2019/2020 m.m.</c:v>
                </c:pt>
              </c:strCache>
            </c:strRef>
          </c:tx>
          <c:cat>
            <c:strRef>
              <c:f>Lapas1!$A$2:$A$5</c:f>
              <c:strCache>
                <c:ptCount val="4"/>
                <c:pt idx="0">
                  <c:v>HAN</c:v>
                </c:pt>
                <c:pt idx="1">
                  <c:v>HAK</c:v>
                </c:pt>
                <c:pt idx="2">
                  <c:v>NHA</c:v>
                </c:pt>
                <c:pt idx="3">
                  <c:v>Neįvertinta</c:v>
                </c:pt>
              </c:strCache>
            </c:strRef>
          </c:cat>
          <c:val>
            <c:numRef>
              <c:f>Lapas1!$C$2:$C$5</c:f>
              <c:numCache>
                <c:formatCode>General</c:formatCode>
                <c:ptCount val="4"/>
                <c:pt idx="0">
                  <c:v>63.9</c:v>
                </c:pt>
                <c:pt idx="1">
                  <c:v>1.7</c:v>
                </c:pt>
                <c:pt idx="2">
                  <c:v>2.2000000000000002</c:v>
                </c:pt>
                <c:pt idx="3">
                  <c:v>32.200000000000003</c:v>
                </c:pt>
              </c:numCache>
            </c:numRef>
          </c:val>
          <c:extLst xmlns:c16r2="http://schemas.microsoft.com/office/drawing/2015/06/chart">
            <c:ext xmlns:c16="http://schemas.microsoft.com/office/drawing/2014/chart" uri="{C3380CC4-5D6E-409C-BE32-E72D297353CC}">
              <c16:uniqueId val="{00000001-4B14-44E5-94BE-F6772B097D0C}"/>
            </c:ext>
          </c:extLst>
        </c:ser>
        <c:dLbls/>
        <c:shape val="cylinder"/>
        <c:axId val="66804352"/>
        <c:axId val="66822528"/>
        <c:axId val="0"/>
      </c:bar3DChart>
      <c:catAx>
        <c:axId val="66804352"/>
        <c:scaling>
          <c:orientation val="minMax"/>
        </c:scaling>
        <c:axPos val="b"/>
        <c:numFmt formatCode="General" sourceLinked="0"/>
        <c:majorTickMark val="none"/>
        <c:tickLblPos val="nextTo"/>
        <c:txPr>
          <a:bodyPr/>
          <a:lstStyle/>
          <a:p>
            <a:pPr>
              <a:defRPr lang="en-US"/>
            </a:pPr>
            <a:endParaRPr lang="lt-LT"/>
          </a:p>
        </c:txPr>
        <c:crossAx val="66822528"/>
        <c:crosses val="autoZero"/>
        <c:auto val="1"/>
        <c:lblAlgn val="ctr"/>
        <c:lblOffset val="100"/>
      </c:catAx>
      <c:valAx>
        <c:axId val="66822528"/>
        <c:scaling>
          <c:orientation val="minMax"/>
        </c:scaling>
        <c:axPos val="l"/>
        <c:majorGridlines>
          <c:spPr>
            <a:ln>
              <a:noFill/>
            </a:ln>
          </c:spPr>
        </c:majorGridlines>
        <c:numFmt formatCode="General" sourceLinked="1"/>
        <c:majorTickMark val="none"/>
        <c:tickLblPos val="nextTo"/>
        <c:txPr>
          <a:bodyPr/>
          <a:lstStyle/>
          <a:p>
            <a:pPr>
              <a:defRPr lang="en-US" sz="1600">
                <a:latin typeface="Times New Roman" pitchFamily="18" charset="0"/>
                <a:cs typeface="Times New Roman" pitchFamily="18" charset="0"/>
              </a:defRPr>
            </a:pPr>
            <a:endParaRPr lang="lt-LT"/>
          </a:p>
        </c:txPr>
        <c:crossAx val="66804352"/>
        <c:crosses val="autoZero"/>
        <c:crossBetween val="between"/>
      </c:valAx>
      <c:dTable>
        <c:showHorzBorder val="1"/>
        <c:showVertBorder val="1"/>
        <c:showOutline val="1"/>
        <c:showKeys val="1"/>
        <c:txPr>
          <a:bodyPr/>
          <a:lstStyle/>
          <a:p>
            <a:pPr rtl="0">
              <a:defRPr lang="en-US" sz="1400">
                <a:latin typeface="Times New Roman" pitchFamily="18" charset="0"/>
                <a:cs typeface="Times New Roman" pitchFamily="18" charset="0"/>
              </a:defRPr>
            </a:pPr>
            <a:endParaRPr lang="lt-LT"/>
          </a:p>
        </c:txPr>
      </c:dTable>
    </c:plotArea>
    <c:plotVisOnly val="1"/>
    <c:dispBlanksAs val="gap"/>
  </c:chart>
  <c:txPr>
    <a:bodyPr/>
    <a:lstStyle/>
    <a:p>
      <a:pPr>
        <a:defRPr sz="1800"/>
      </a:pPr>
      <a:endParaRPr lang="lt-LT"/>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lt-LT"/>
  <c:clrMapOvr bg1="lt1" tx1="dk1" bg2="lt2" tx2="dk2" accent1="accent1" accent2="accent2" accent3="accent3" accent4="accent4" accent5="accent5" accent6="accent6" hlink="hlink" folHlink="folHlink"/>
  <c:chart>
    <c:autoTitleDeleted val="1"/>
    <c:view3D>
      <c:rAngAx val="1"/>
    </c:view3D>
    <c:plotArea>
      <c:layout/>
      <c:bar3DChart>
        <c:barDir val="bar"/>
        <c:grouping val="clustered"/>
        <c:ser>
          <c:idx val="0"/>
          <c:order val="0"/>
          <c:tx>
            <c:strRef>
              <c:f>Lapas1!$B$1</c:f>
              <c:strCache>
                <c:ptCount val="1"/>
                <c:pt idx="0">
                  <c:v>1 seka</c:v>
                </c:pt>
              </c:strCache>
            </c:strRef>
          </c:tx>
          <c:dLbls>
            <c:spPr>
              <a:noFill/>
              <a:ln>
                <a:noFill/>
              </a:ln>
              <a:effectLst/>
            </c:spPr>
            <c:txPr>
              <a:bodyPr/>
              <a:lstStyle/>
              <a:p>
                <a:pPr>
                  <a:defRPr lang="en-US" sz="1400">
                    <a:latin typeface="Times New Roman" pitchFamily="18" charset="0"/>
                    <a:cs typeface="Times New Roman" pitchFamily="18" charset="0"/>
                  </a:defRPr>
                </a:pPr>
                <a:endParaRPr lang="lt-LT"/>
              </a:p>
            </c:txPr>
            <c:showVal val="1"/>
            <c:extLst xmlns:c16r2="http://schemas.microsoft.com/office/drawing/2015/06/chart">
              <c:ext xmlns:c15="http://schemas.microsoft.com/office/drawing/2012/chart" uri="{CE6537A1-D6FC-4f65-9D91-7224C49458BB}">
                <c15:showLeaderLines val="0"/>
              </c:ext>
            </c:extLst>
          </c:dLbls>
          <c:cat>
            <c:strRef>
              <c:f>Lapas1!$A$2:$A$16</c:f>
              <c:strCache>
                <c:ptCount val="15"/>
                <c:pt idx="0">
                  <c:v>Simptomai, pakitimai ir nenormalūs klinikiniai radiniai</c:v>
                </c:pt>
                <c:pt idx="1">
                  <c:v>Piktybiniai navikai</c:v>
                </c:pt>
                <c:pt idx="2">
                  <c:v>Psichikos ir elgesio sutrikimai</c:v>
                </c:pt>
                <c:pt idx="3">
                  <c:v>Įgimtos formavimosi ydos</c:v>
                </c:pt>
                <c:pt idx="4">
                  <c:v>Odos ir jos priedų ligos</c:v>
                </c:pt>
                <c:pt idx="5">
                  <c:v>Kraujo ir kraujodaros ligos</c:v>
                </c:pt>
                <c:pt idx="6">
                  <c:v>Skeleto-raumenų sistemos ligos</c:v>
                </c:pt>
                <c:pt idx="7">
                  <c:v>Endokrininė sistema</c:v>
                </c:pt>
                <c:pt idx="8">
                  <c:v>Urogenitalinė sistema</c:v>
                </c:pt>
                <c:pt idx="9">
                  <c:v>Virškinimo sistema</c:v>
                </c:pt>
                <c:pt idx="10">
                  <c:v>Nervų sistemos ligos</c:v>
                </c:pt>
                <c:pt idx="11">
                  <c:v>Kvėpavimo sistemos ligos</c:v>
                </c:pt>
                <c:pt idx="12">
                  <c:v>Kraujotakos sistemos ligos</c:v>
                </c:pt>
                <c:pt idx="13">
                  <c:v>Regėjimo sutrikimai</c:v>
                </c:pt>
                <c:pt idx="14">
                  <c:v>Klausos sutrikimai</c:v>
                </c:pt>
              </c:strCache>
            </c:strRef>
          </c:cat>
          <c:val>
            <c:numRef>
              <c:f>Lapas1!$B$2:$B$16</c:f>
              <c:numCache>
                <c:formatCode>General</c:formatCode>
                <c:ptCount val="15"/>
                <c:pt idx="0">
                  <c:v>31.7</c:v>
                </c:pt>
                <c:pt idx="1">
                  <c:v>0</c:v>
                </c:pt>
                <c:pt idx="2">
                  <c:v>12</c:v>
                </c:pt>
                <c:pt idx="3">
                  <c:v>21.3</c:v>
                </c:pt>
                <c:pt idx="4">
                  <c:v>4.4000000000000004</c:v>
                </c:pt>
                <c:pt idx="5">
                  <c:v>2.2000000000000002</c:v>
                </c:pt>
                <c:pt idx="6">
                  <c:v>0</c:v>
                </c:pt>
                <c:pt idx="7">
                  <c:v>1.1000000000000001</c:v>
                </c:pt>
                <c:pt idx="8">
                  <c:v>2.2000000000000002</c:v>
                </c:pt>
                <c:pt idx="9">
                  <c:v>1.1000000000000001</c:v>
                </c:pt>
                <c:pt idx="10">
                  <c:v>1.6</c:v>
                </c:pt>
                <c:pt idx="11">
                  <c:v>8.2000000000000011</c:v>
                </c:pt>
                <c:pt idx="12">
                  <c:v>0.5</c:v>
                </c:pt>
                <c:pt idx="13">
                  <c:v>54.1</c:v>
                </c:pt>
                <c:pt idx="14">
                  <c:v>0</c:v>
                </c:pt>
              </c:numCache>
            </c:numRef>
          </c:val>
          <c:extLst xmlns:c16r2="http://schemas.microsoft.com/office/drawing/2015/06/chart">
            <c:ext xmlns:c16="http://schemas.microsoft.com/office/drawing/2014/chart" uri="{C3380CC4-5D6E-409C-BE32-E72D297353CC}">
              <c16:uniqueId val="{00000000-E21F-44CF-9424-E458FDD87E4F}"/>
            </c:ext>
          </c:extLst>
        </c:ser>
        <c:dLbls/>
        <c:shape val="cylinder"/>
        <c:axId val="67064576"/>
        <c:axId val="67066112"/>
        <c:axId val="0"/>
      </c:bar3DChart>
      <c:catAx>
        <c:axId val="67064576"/>
        <c:scaling>
          <c:orientation val="minMax"/>
        </c:scaling>
        <c:axPos val="l"/>
        <c:numFmt formatCode="General" sourceLinked="0"/>
        <c:tickLblPos val="nextTo"/>
        <c:txPr>
          <a:bodyPr/>
          <a:lstStyle/>
          <a:p>
            <a:pPr>
              <a:defRPr lang="en-US" sz="1200">
                <a:latin typeface="Times New Roman" pitchFamily="18" charset="0"/>
                <a:cs typeface="Times New Roman" pitchFamily="18" charset="0"/>
              </a:defRPr>
            </a:pPr>
            <a:endParaRPr lang="lt-LT"/>
          </a:p>
        </c:txPr>
        <c:crossAx val="67066112"/>
        <c:crosses val="autoZero"/>
        <c:auto val="1"/>
        <c:lblAlgn val="ctr"/>
        <c:lblOffset val="100"/>
      </c:catAx>
      <c:valAx>
        <c:axId val="67066112"/>
        <c:scaling>
          <c:orientation val="minMax"/>
        </c:scaling>
        <c:axPos val="b"/>
        <c:majorGridlines>
          <c:spPr>
            <a:ln>
              <a:noFill/>
            </a:ln>
          </c:spPr>
        </c:majorGridlines>
        <c:numFmt formatCode="General" sourceLinked="1"/>
        <c:tickLblPos val="nextTo"/>
        <c:txPr>
          <a:bodyPr/>
          <a:lstStyle/>
          <a:p>
            <a:pPr>
              <a:defRPr lang="en-US" sz="1200">
                <a:latin typeface="Times New Roman" pitchFamily="18" charset="0"/>
                <a:cs typeface="Times New Roman" pitchFamily="18" charset="0"/>
              </a:defRPr>
            </a:pPr>
            <a:endParaRPr lang="lt-LT"/>
          </a:p>
        </c:txPr>
        <c:crossAx val="67064576"/>
        <c:crosses val="autoZero"/>
        <c:crossBetween val="between"/>
      </c:valAx>
    </c:plotArea>
    <c:plotVisOnly val="1"/>
    <c:dispBlanksAs val="gap"/>
  </c:chart>
  <c:externalData r:id="rId2"/>
</c:chartSpace>
</file>

<file path=ppt/charts/chart8.xml><?xml version="1.0" encoding="utf-8"?>
<c:chartSpace xmlns:c="http://schemas.openxmlformats.org/drawingml/2006/chart" xmlns:a="http://schemas.openxmlformats.org/drawingml/2006/main" xmlns:r="http://schemas.openxmlformats.org/officeDocument/2006/relationships">
  <c:lang val="lt-LT"/>
  <c:chart>
    <c:autoTitleDeleted val="1"/>
    <c:view3D>
      <c:rAngAx val="1"/>
    </c:view3D>
    <c:plotArea>
      <c:layout/>
      <c:bar3DChart>
        <c:barDir val="col"/>
        <c:grouping val="clustered"/>
        <c:ser>
          <c:idx val="0"/>
          <c:order val="0"/>
          <c:tx>
            <c:strRef>
              <c:f>Lapas1!$B$1</c:f>
              <c:strCache>
                <c:ptCount val="1"/>
                <c:pt idx="0">
                  <c:v>2018/2019 m.m.</c:v>
                </c:pt>
              </c:strCache>
            </c:strRef>
          </c:tx>
          <c:cat>
            <c:strRef>
              <c:f>Lapas1!$A$2:$A$16</c:f>
              <c:strCache>
                <c:ptCount val="15"/>
                <c:pt idx="0">
                  <c:v>Simptomai, pakitimai ir nenormalūs klinikiniai radiniai</c:v>
                </c:pt>
                <c:pt idx="1">
                  <c:v>Piktybiniai navikai</c:v>
                </c:pt>
                <c:pt idx="2">
                  <c:v>Psichikos ir elgesio sutrikimai</c:v>
                </c:pt>
                <c:pt idx="3">
                  <c:v>Įgimtos formavimosi ydos</c:v>
                </c:pt>
                <c:pt idx="4">
                  <c:v>Odos ir jos priedų ligos</c:v>
                </c:pt>
                <c:pt idx="5">
                  <c:v>Kraujo ir kraujodaros ligos</c:v>
                </c:pt>
                <c:pt idx="6">
                  <c:v>Skeleto-raumenų sistemos ligos</c:v>
                </c:pt>
                <c:pt idx="7">
                  <c:v>Endokrininė sistema</c:v>
                </c:pt>
                <c:pt idx="8">
                  <c:v>Urogenitalinė sistema</c:v>
                </c:pt>
                <c:pt idx="9">
                  <c:v>Virškinimo sistema</c:v>
                </c:pt>
                <c:pt idx="10">
                  <c:v>Nervų sistemos ligos</c:v>
                </c:pt>
                <c:pt idx="11">
                  <c:v>Kvėpavimo sistemos ligos</c:v>
                </c:pt>
                <c:pt idx="12">
                  <c:v>Kraujotakos sistemos ligos</c:v>
                </c:pt>
                <c:pt idx="13">
                  <c:v>Regėjimo sutrikimai</c:v>
                </c:pt>
                <c:pt idx="14">
                  <c:v>Klausos sutrikimai</c:v>
                </c:pt>
              </c:strCache>
            </c:strRef>
          </c:cat>
          <c:val>
            <c:numRef>
              <c:f>Lapas1!$B$2:$B$16</c:f>
              <c:numCache>
                <c:formatCode>General</c:formatCode>
                <c:ptCount val="15"/>
                <c:pt idx="0">
                  <c:v>35.5</c:v>
                </c:pt>
                <c:pt idx="1">
                  <c:v>0</c:v>
                </c:pt>
                <c:pt idx="2">
                  <c:v>15.8</c:v>
                </c:pt>
                <c:pt idx="3">
                  <c:v>24.6</c:v>
                </c:pt>
                <c:pt idx="4">
                  <c:v>6.6</c:v>
                </c:pt>
                <c:pt idx="5">
                  <c:v>2.2000000000000002</c:v>
                </c:pt>
                <c:pt idx="6">
                  <c:v>0</c:v>
                </c:pt>
                <c:pt idx="7">
                  <c:v>2.2000000000000002</c:v>
                </c:pt>
                <c:pt idx="8">
                  <c:v>2.7</c:v>
                </c:pt>
                <c:pt idx="9">
                  <c:v>2.2000000000000002</c:v>
                </c:pt>
                <c:pt idx="10">
                  <c:v>0.5</c:v>
                </c:pt>
                <c:pt idx="11">
                  <c:v>12.6</c:v>
                </c:pt>
                <c:pt idx="12">
                  <c:v>0.5</c:v>
                </c:pt>
                <c:pt idx="13">
                  <c:v>53</c:v>
                </c:pt>
                <c:pt idx="14">
                  <c:v>0.5</c:v>
                </c:pt>
              </c:numCache>
            </c:numRef>
          </c:val>
          <c:extLst xmlns:c16r2="http://schemas.microsoft.com/office/drawing/2015/06/chart">
            <c:ext xmlns:c16="http://schemas.microsoft.com/office/drawing/2014/chart" uri="{C3380CC4-5D6E-409C-BE32-E72D297353CC}">
              <c16:uniqueId val="{00000000-9E54-49A6-9F35-8641F445E0A2}"/>
            </c:ext>
          </c:extLst>
        </c:ser>
        <c:ser>
          <c:idx val="1"/>
          <c:order val="1"/>
          <c:tx>
            <c:strRef>
              <c:f>Lapas1!$C$1</c:f>
              <c:strCache>
                <c:ptCount val="1"/>
                <c:pt idx="0">
                  <c:v>2019/2020 m.m.</c:v>
                </c:pt>
              </c:strCache>
            </c:strRef>
          </c:tx>
          <c:cat>
            <c:strRef>
              <c:f>Lapas1!$A$2:$A$16</c:f>
              <c:strCache>
                <c:ptCount val="15"/>
                <c:pt idx="0">
                  <c:v>Simptomai, pakitimai ir nenormalūs klinikiniai radiniai</c:v>
                </c:pt>
                <c:pt idx="1">
                  <c:v>Piktybiniai navikai</c:v>
                </c:pt>
                <c:pt idx="2">
                  <c:v>Psichikos ir elgesio sutrikimai</c:v>
                </c:pt>
                <c:pt idx="3">
                  <c:v>Įgimtos formavimosi ydos</c:v>
                </c:pt>
                <c:pt idx="4">
                  <c:v>Odos ir jos priedų ligos</c:v>
                </c:pt>
                <c:pt idx="5">
                  <c:v>Kraujo ir kraujodaros ligos</c:v>
                </c:pt>
                <c:pt idx="6">
                  <c:v>Skeleto-raumenų sistemos ligos</c:v>
                </c:pt>
                <c:pt idx="7">
                  <c:v>Endokrininė sistema</c:v>
                </c:pt>
                <c:pt idx="8">
                  <c:v>Urogenitalinė sistema</c:v>
                </c:pt>
                <c:pt idx="9">
                  <c:v>Virškinimo sistema</c:v>
                </c:pt>
                <c:pt idx="10">
                  <c:v>Nervų sistemos ligos</c:v>
                </c:pt>
                <c:pt idx="11">
                  <c:v>Kvėpavimo sistemos ligos</c:v>
                </c:pt>
                <c:pt idx="12">
                  <c:v>Kraujotakos sistemos ligos</c:v>
                </c:pt>
                <c:pt idx="13">
                  <c:v>Regėjimo sutrikimai</c:v>
                </c:pt>
                <c:pt idx="14">
                  <c:v>Klausos sutrikimai</c:v>
                </c:pt>
              </c:strCache>
            </c:strRef>
          </c:cat>
          <c:val>
            <c:numRef>
              <c:f>Lapas1!$C$2:$C$16</c:f>
              <c:numCache>
                <c:formatCode>General</c:formatCode>
                <c:ptCount val="15"/>
                <c:pt idx="0">
                  <c:v>31.7</c:v>
                </c:pt>
                <c:pt idx="1">
                  <c:v>0</c:v>
                </c:pt>
                <c:pt idx="2">
                  <c:v>12</c:v>
                </c:pt>
                <c:pt idx="3">
                  <c:v>21.3</c:v>
                </c:pt>
                <c:pt idx="4">
                  <c:v>4.4000000000000004</c:v>
                </c:pt>
                <c:pt idx="5">
                  <c:v>2.2000000000000002</c:v>
                </c:pt>
                <c:pt idx="6">
                  <c:v>0</c:v>
                </c:pt>
                <c:pt idx="7">
                  <c:v>1.1000000000000001</c:v>
                </c:pt>
                <c:pt idx="8">
                  <c:v>2.2000000000000002</c:v>
                </c:pt>
                <c:pt idx="9">
                  <c:v>1.1000000000000001</c:v>
                </c:pt>
                <c:pt idx="10">
                  <c:v>1.6</c:v>
                </c:pt>
                <c:pt idx="11">
                  <c:v>8.2000000000000011</c:v>
                </c:pt>
                <c:pt idx="12">
                  <c:v>0.5</c:v>
                </c:pt>
                <c:pt idx="13">
                  <c:v>54.1</c:v>
                </c:pt>
                <c:pt idx="14">
                  <c:v>0</c:v>
                </c:pt>
              </c:numCache>
            </c:numRef>
          </c:val>
          <c:extLst xmlns:c16r2="http://schemas.microsoft.com/office/drawing/2015/06/chart">
            <c:ext xmlns:c16="http://schemas.microsoft.com/office/drawing/2014/chart" uri="{C3380CC4-5D6E-409C-BE32-E72D297353CC}">
              <c16:uniqueId val="{00000001-9E54-49A6-9F35-8641F445E0A2}"/>
            </c:ext>
          </c:extLst>
        </c:ser>
        <c:dLbls/>
        <c:shape val="cylinder"/>
        <c:axId val="67216128"/>
        <c:axId val="67217664"/>
        <c:axId val="0"/>
      </c:bar3DChart>
      <c:catAx>
        <c:axId val="67216128"/>
        <c:scaling>
          <c:orientation val="minMax"/>
        </c:scaling>
        <c:axPos val="b"/>
        <c:numFmt formatCode="General" sourceLinked="0"/>
        <c:majorTickMark val="none"/>
        <c:tickLblPos val="nextTo"/>
        <c:txPr>
          <a:bodyPr/>
          <a:lstStyle/>
          <a:p>
            <a:pPr>
              <a:defRPr lang="en-US"/>
            </a:pPr>
            <a:endParaRPr lang="lt-LT"/>
          </a:p>
        </c:txPr>
        <c:crossAx val="67217664"/>
        <c:crosses val="autoZero"/>
        <c:auto val="1"/>
        <c:lblAlgn val="ctr"/>
        <c:lblOffset val="100"/>
      </c:catAx>
      <c:valAx>
        <c:axId val="67217664"/>
        <c:scaling>
          <c:orientation val="minMax"/>
        </c:scaling>
        <c:axPos val="l"/>
        <c:majorGridlines>
          <c:spPr>
            <a:ln>
              <a:noFill/>
            </a:ln>
          </c:spPr>
        </c:majorGridlines>
        <c:numFmt formatCode="General" sourceLinked="1"/>
        <c:majorTickMark val="none"/>
        <c:tickLblPos val="nextTo"/>
        <c:txPr>
          <a:bodyPr/>
          <a:lstStyle/>
          <a:p>
            <a:pPr>
              <a:defRPr lang="en-US" sz="1400">
                <a:latin typeface="Times New Roman" pitchFamily="18" charset="0"/>
                <a:cs typeface="Times New Roman" pitchFamily="18" charset="0"/>
              </a:defRPr>
            </a:pPr>
            <a:endParaRPr lang="lt-LT"/>
          </a:p>
        </c:txPr>
        <c:crossAx val="67216128"/>
        <c:crosses val="autoZero"/>
        <c:crossBetween val="between"/>
      </c:valAx>
      <c:dTable>
        <c:showHorzBorder val="1"/>
        <c:showVertBorder val="1"/>
        <c:showOutline val="1"/>
        <c:showKeys val="1"/>
        <c:txPr>
          <a:bodyPr/>
          <a:lstStyle/>
          <a:p>
            <a:pPr rtl="0">
              <a:defRPr lang="en-US" sz="1200">
                <a:latin typeface="Times New Roman" pitchFamily="18" charset="0"/>
                <a:cs typeface="Times New Roman" pitchFamily="18" charset="0"/>
              </a:defRPr>
            </a:pPr>
            <a:endParaRPr lang="lt-LT"/>
          </a:p>
        </c:txPr>
      </c:dTable>
    </c:plotArea>
    <c:plotVisOnly val="1"/>
    <c:dispBlanksAs val="gap"/>
  </c:chart>
  <c:txPr>
    <a:bodyPr/>
    <a:lstStyle/>
    <a:p>
      <a:pPr>
        <a:defRPr sz="1800"/>
      </a:pPr>
      <a:endParaRPr lang="lt-LT"/>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lt-LT"/>
  <c:chart>
    <c:autoTitleDeleted val="1"/>
    <c:view3D>
      <c:rotX val="30"/>
      <c:perspective val="30"/>
    </c:view3D>
    <c:plotArea>
      <c:layout>
        <c:manualLayout>
          <c:layoutTarget val="inner"/>
          <c:xMode val="edge"/>
          <c:yMode val="edge"/>
          <c:x val="4.0576151939340922E-2"/>
          <c:y val="2.8376970876766834E-2"/>
          <c:w val="0.58462783377973704"/>
          <c:h val="0.89220761343467059"/>
        </c:manualLayout>
      </c:layout>
      <c:pie3DChart>
        <c:varyColors val="1"/>
        <c:ser>
          <c:idx val="0"/>
          <c:order val="0"/>
          <c:tx>
            <c:strRef>
              <c:f>Lapas1!$B$1</c:f>
              <c:strCache>
                <c:ptCount val="1"/>
                <c:pt idx="0">
                  <c:v>Pardavimas</c:v>
                </c:pt>
              </c:strCache>
            </c:strRef>
          </c:tx>
          <c:explosion val="25"/>
          <c:dLbls>
            <c:dLbl>
              <c:idx val="0"/>
              <c:layout>
                <c:manualLayout>
                  <c:x val="-5.3825732720909882E-2"/>
                  <c:y val="-0.17545963004624424"/>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0-56DD-423A-9470-25AD5B6106E4}"/>
                </c:ext>
              </c:extLst>
            </c:dLbl>
            <c:dLbl>
              <c:idx val="2"/>
              <c:layout>
                <c:manualLayout>
                  <c:x val="-5.3775699912510947E-3"/>
                  <c:y val="-1.3791088613923263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56DD-423A-9470-25AD5B6106E4}"/>
                </c:ext>
              </c:extLst>
            </c:dLbl>
            <c:dLbl>
              <c:idx val="3"/>
              <c:layout>
                <c:manualLayout>
                  <c:x val="2.4224354768153981E-2"/>
                  <c:y val="-2.5664604424446947E-2"/>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56DD-423A-9470-25AD5B6106E4}"/>
                </c:ext>
              </c:extLst>
            </c:dLbl>
            <c:dLbl>
              <c:idx val="4"/>
              <c:layout>
                <c:manualLayout>
                  <c:x val="3.1320082385535145E-2"/>
                  <c:y val="-1.5498062742157234E-4"/>
                </c:manualLayout>
              </c:layout>
              <c:showVal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56DD-423A-9470-25AD5B6106E4}"/>
                </c:ext>
              </c:extLst>
            </c:dLbl>
            <c:spPr>
              <a:noFill/>
              <a:ln>
                <a:noFill/>
              </a:ln>
              <a:effectLst/>
            </c:spPr>
            <c:txPr>
              <a:bodyPr/>
              <a:lstStyle/>
              <a:p>
                <a:pPr>
                  <a:defRPr lang="en-US" sz="1600" b="1">
                    <a:latin typeface="Times New Roman" pitchFamily="18" charset="0"/>
                    <a:cs typeface="Times New Roman" pitchFamily="18" charset="0"/>
                  </a:defRPr>
                </a:pPr>
                <a:endParaRPr lang="lt-LT"/>
              </a:p>
            </c:txPr>
            <c:showVal val="1"/>
            <c:showLeaderLines val="1"/>
            <c:extLst xmlns:c16r2="http://schemas.microsoft.com/office/drawing/2015/06/chart">
              <c:ext xmlns:c15="http://schemas.microsoft.com/office/drawing/2012/chart" uri="{CE6537A1-D6FC-4f65-9D91-7224C49458BB}"/>
            </c:extLst>
          </c:dLbls>
          <c:cat>
            <c:strRef>
              <c:f>Lapas1!$A$2:$A$4</c:f>
              <c:strCache>
                <c:ptCount val="3"/>
                <c:pt idx="0">
                  <c:v>Hipermetropija (toliaregystė)</c:v>
                </c:pt>
                <c:pt idx="1">
                  <c:v>Astigmatizmas</c:v>
                </c:pt>
                <c:pt idx="2">
                  <c:v>Kiti akomodacijos sutrikimai</c:v>
                </c:pt>
              </c:strCache>
            </c:strRef>
          </c:cat>
          <c:val>
            <c:numRef>
              <c:f>Lapas1!$B$2:$B$4</c:f>
              <c:numCache>
                <c:formatCode>General</c:formatCode>
                <c:ptCount val="3"/>
                <c:pt idx="0">
                  <c:v>91.3</c:v>
                </c:pt>
                <c:pt idx="1">
                  <c:v>5.8</c:v>
                </c:pt>
                <c:pt idx="2">
                  <c:v>2.9</c:v>
                </c:pt>
              </c:numCache>
            </c:numRef>
          </c:val>
          <c:extLst xmlns:c16r2="http://schemas.microsoft.com/office/drawing/2015/06/chart">
            <c:ext xmlns:c16="http://schemas.microsoft.com/office/drawing/2014/chart" uri="{C3380CC4-5D6E-409C-BE32-E72D297353CC}">
              <c16:uniqueId val="{00000004-56DD-423A-9470-25AD5B6106E4}"/>
            </c:ext>
          </c:extLst>
        </c:ser>
        <c:dLbls/>
      </c:pie3DChart>
    </c:plotArea>
    <c:legend>
      <c:legendPos val="r"/>
      <c:txPr>
        <a:bodyPr/>
        <a:lstStyle/>
        <a:p>
          <a:pPr>
            <a:defRPr lang="en-US" sz="1600">
              <a:latin typeface="Times New Roman" pitchFamily="18" charset="0"/>
              <a:cs typeface="Times New Roman" pitchFamily="18" charset="0"/>
            </a:defRPr>
          </a:pPr>
          <a:endParaRPr lang="lt-LT"/>
        </a:p>
      </c:txPr>
    </c:legend>
    <c:plotVisOnly val="1"/>
    <c:dispBlanksAs val="zero"/>
  </c:chart>
  <c:externalData r:id="rId1"/>
</c:chartSpac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DD9D1C-63B0-4AE7-BA1F-439C8BAA2B9B}" type="doc">
      <dgm:prSet loTypeId="urn:microsoft.com/office/officeart/2005/8/layout/cycle4#1" loCatId="matrix" qsTypeId="urn:microsoft.com/office/officeart/2005/8/quickstyle/3d2" qsCatId="3D" csTypeId="urn:microsoft.com/office/officeart/2005/8/colors/colorful2" csCatId="colorful" phldr="1"/>
      <dgm:spPr/>
      <dgm:t>
        <a:bodyPr/>
        <a:lstStyle/>
        <a:p>
          <a:endParaRPr lang="lt-LT"/>
        </a:p>
      </dgm:t>
    </dgm:pt>
    <dgm:pt modelId="{FA8C0DE3-E433-4571-937B-03516C557AD4}">
      <dgm:prSet phldrT="[Tekstas]" custT="1"/>
      <dgm:spPr/>
      <dgm:t>
        <a:bodyPr/>
        <a:lstStyle/>
        <a:p>
          <a:r>
            <a:rPr lang="lt-LT" sz="1800" b="1" dirty="0">
              <a:latin typeface="Times New Roman" panose="02020603050405020304" pitchFamily="18" charset="0"/>
              <a:cs typeface="Times New Roman" panose="02020603050405020304" pitchFamily="18" charset="0"/>
            </a:rPr>
            <a:t>Regėjimo sutrikimai </a:t>
          </a:r>
          <a:r>
            <a:rPr lang="lt-LT" sz="1800" dirty="0">
              <a:latin typeface="Times New Roman" panose="02020603050405020304" pitchFamily="18" charset="0"/>
              <a:cs typeface="Times New Roman" panose="02020603050405020304" pitchFamily="18" charset="0"/>
            </a:rPr>
            <a:t>(47,5 proc.)</a:t>
          </a:r>
        </a:p>
      </dgm:t>
    </dgm:pt>
    <dgm:pt modelId="{04D54E26-D772-4893-92F7-C799413BFF01}" type="parTrans" cxnId="{488841F6-BDED-4C35-B5A4-7647BEC8885E}">
      <dgm:prSet/>
      <dgm:spPr/>
      <dgm:t>
        <a:bodyPr/>
        <a:lstStyle/>
        <a:p>
          <a:endParaRPr lang="lt-LT" sz="1800">
            <a:latin typeface="Times New Roman" panose="02020603050405020304" pitchFamily="18" charset="0"/>
            <a:cs typeface="Times New Roman" panose="02020603050405020304" pitchFamily="18" charset="0"/>
          </a:endParaRPr>
        </a:p>
      </dgm:t>
    </dgm:pt>
    <dgm:pt modelId="{D1BDCA8B-DB7B-48C6-923E-FA9CECFB92B8}" type="sibTrans" cxnId="{488841F6-BDED-4C35-B5A4-7647BEC8885E}">
      <dgm:prSet/>
      <dgm:spPr/>
      <dgm:t>
        <a:bodyPr/>
        <a:lstStyle/>
        <a:p>
          <a:endParaRPr lang="lt-LT" sz="1800">
            <a:latin typeface="Times New Roman" panose="02020603050405020304" pitchFamily="18" charset="0"/>
            <a:cs typeface="Times New Roman" panose="02020603050405020304" pitchFamily="18" charset="0"/>
          </a:endParaRPr>
        </a:p>
      </dgm:t>
    </dgm:pt>
    <dgm:pt modelId="{354114CB-5CC3-4104-8273-6805FD829C91}">
      <dgm:prSet phldrT="[Tekstas]" custT="1"/>
      <dgm:spPr/>
      <dgm:t>
        <a:bodyPr/>
        <a:lstStyle/>
        <a:p>
          <a:r>
            <a:rPr lang="lt-LT" sz="1400" dirty="0">
              <a:latin typeface="Times New Roman" panose="02020603050405020304" pitchFamily="18" charset="0"/>
              <a:cs typeface="Times New Roman" panose="02020603050405020304" pitchFamily="18" charset="0"/>
            </a:rPr>
            <a:t>Toliaregystė (95 proc.)</a:t>
          </a:r>
        </a:p>
      </dgm:t>
    </dgm:pt>
    <dgm:pt modelId="{10D1772C-608D-47C6-BF38-7FAA297E3050}" type="parTrans" cxnId="{634CF82A-5D6A-49E8-AF8B-6CA5059FDBC3}">
      <dgm:prSet/>
      <dgm:spPr/>
      <dgm:t>
        <a:bodyPr/>
        <a:lstStyle/>
        <a:p>
          <a:endParaRPr lang="lt-LT" sz="1800">
            <a:latin typeface="Times New Roman" panose="02020603050405020304" pitchFamily="18" charset="0"/>
            <a:cs typeface="Times New Roman" panose="02020603050405020304" pitchFamily="18" charset="0"/>
          </a:endParaRPr>
        </a:p>
      </dgm:t>
    </dgm:pt>
    <dgm:pt modelId="{17DF11CE-F7D2-4785-8312-B10B4D8D2C35}" type="sibTrans" cxnId="{634CF82A-5D6A-49E8-AF8B-6CA5059FDBC3}">
      <dgm:prSet/>
      <dgm:spPr/>
      <dgm:t>
        <a:bodyPr/>
        <a:lstStyle/>
        <a:p>
          <a:endParaRPr lang="lt-LT" sz="1800">
            <a:latin typeface="Times New Roman" panose="02020603050405020304" pitchFamily="18" charset="0"/>
            <a:cs typeface="Times New Roman" panose="02020603050405020304" pitchFamily="18" charset="0"/>
          </a:endParaRPr>
        </a:p>
      </dgm:t>
    </dgm:pt>
    <dgm:pt modelId="{39E5BA95-0F46-4FE3-A038-0BD75FB6656D}">
      <dgm:prSet phldrT="[Tekstas]" custT="1"/>
      <dgm:spPr/>
      <dgm:t>
        <a:bodyPr/>
        <a:lstStyle/>
        <a:p>
          <a:r>
            <a:rPr lang="lt-LT" sz="1400" b="1" dirty="0">
              <a:latin typeface="Times New Roman" panose="02020603050405020304" pitchFamily="18" charset="0"/>
              <a:cs typeface="Times New Roman" panose="02020603050405020304" pitchFamily="18" charset="0"/>
            </a:rPr>
            <a:t>Simptomai, požymiai ir nenormalūs klinikiniai bei laboratoriniai radiniai </a:t>
          </a:r>
        </a:p>
        <a:p>
          <a:r>
            <a:rPr lang="lt-LT" sz="1600" b="0" dirty="0">
              <a:latin typeface="Times New Roman" panose="02020603050405020304" pitchFamily="18" charset="0"/>
              <a:cs typeface="Times New Roman" panose="02020603050405020304" pitchFamily="18" charset="0"/>
            </a:rPr>
            <a:t>(32,5 proc.)</a:t>
          </a:r>
        </a:p>
        <a:p>
          <a:endParaRPr lang="lt-LT" sz="1400" b="0" dirty="0">
            <a:latin typeface="Times New Roman" panose="02020603050405020304" pitchFamily="18" charset="0"/>
            <a:cs typeface="Times New Roman" panose="02020603050405020304" pitchFamily="18" charset="0"/>
          </a:endParaRPr>
        </a:p>
      </dgm:t>
    </dgm:pt>
    <dgm:pt modelId="{08E8C217-9988-417F-82D1-60699644327F}" type="parTrans" cxnId="{503B751E-A9EB-42BA-9F47-ED661CA5165D}">
      <dgm:prSet/>
      <dgm:spPr/>
      <dgm:t>
        <a:bodyPr/>
        <a:lstStyle/>
        <a:p>
          <a:endParaRPr lang="lt-LT" sz="1800">
            <a:latin typeface="Times New Roman" panose="02020603050405020304" pitchFamily="18" charset="0"/>
            <a:cs typeface="Times New Roman" panose="02020603050405020304" pitchFamily="18" charset="0"/>
          </a:endParaRPr>
        </a:p>
      </dgm:t>
    </dgm:pt>
    <dgm:pt modelId="{9659F3B7-1EFD-48D2-A390-5C6B213E9E76}" type="sibTrans" cxnId="{503B751E-A9EB-42BA-9F47-ED661CA5165D}">
      <dgm:prSet/>
      <dgm:spPr/>
      <dgm:t>
        <a:bodyPr/>
        <a:lstStyle/>
        <a:p>
          <a:endParaRPr lang="lt-LT" sz="1800">
            <a:latin typeface="Times New Roman" panose="02020603050405020304" pitchFamily="18" charset="0"/>
            <a:cs typeface="Times New Roman" panose="02020603050405020304" pitchFamily="18" charset="0"/>
          </a:endParaRPr>
        </a:p>
      </dgm:t>
    </dgm:pt>
    <dgm:pt modelId="{0BE2B616-6537-4906-B7E8-9BC8850D22BD}">
      <dgm:prSet phldrT="[Tekstas]" custT="1"/>
      <dgm:spPr/>
      <dgm:t>
        <a:bodyPr/>
        <a:lstStyle/>
        <a:p>
          <a:r>
            <a:rPr lang="lt-LT" sz="1400" dirty="0">
              <a:latin typeface="Times New Roman" panose="02020603050405020304" pitchFamily="18" charset="0"/>
              <a:cs typeface="Times New Roman" panose="02020603050405020304" pitchFamily="18" charset="0"/>
            </a:rPr>
            <a:t>Gėrybiniai ir nepatologiniai širdies ūžesiai (57,1 proc.)</a:t>
          </a:r>
        </a:p>
      </dgm:t>
    </dgm:pt>
    <dgm:pt modelId="{83698951-8846-4EA8-9F69-FD7502AE9602}" type="parTrans" cxnId="{8BA63D85-2DBB-4DFD-8E37-AB884C1D53AE}">
      <dgm:prSet/>
      <dgm:spPr/>
      <dgm:t>
        <a:bodyPr/>
        <a:lstStyle/>
        <a:p>
          <a:endParaRPr lang="lt-LT" sz="1800">
            <a:latin typeface="Times New Roman" panose="02020603050405020304" pitchFamily="18" charset="0"/>
            <a:cs typeface="Times New Roman" panose="02020603050405020304" pitchFamily="18" charset="0"/>
          </a:endParaRPr>
        </a:p>
      </dgm:t>
    </dgm:pt>
    <dgm:pt modelId="{623A949A-0916-4EF8-9853-0F8F1E1162DF}" type="sibTrans" cxnId="{8BA63D85-2DBB-4DFD-8E37-AB884C1D53AE}">
      <dgm:prSet/>
      <dgm:spPr/>
      <dgm:t>
        <a:bodyPr/>
        <a:lstStyle/>
        <a:p>
          <a:endParaRPr lang="lt-LT" sz="1800">
            <a:latin typeface="Times New Roman" panose="02020603050405020304" pitchFamily="18" charset="0"/>
            <a:cs typeface="Times New Roman" panose="02020603050405020304" pitchFamily="18" charset="0"/>
          </a:endParaRPr>
        </a:p>
      </dgm:t>
    </dgm:pt>
    <dgm:pt modelId="{7903B9ED-2E1B-47A7-B21F-CBAEE198476C}">
      <dgm:prSet phldrT="[Tekstas]" custT="1"/>
      <dgm:spPr/>
      <dgm:t>
        <a:bodyPr/>
        <a:lstStyle/>
        <a:p>
          <a:r>
            <a:rPr lang="lt-LT" sz="1800" b="1" dirty="0">
              <a:latin typeface="Times New Roman" panose="02020603050405020304" pitchFamily="18" charset="0"/>
              <a:cs typeface="Times New Roman" panose="02020603050405020304" pitchFamily="18" charset="0"/>
            </a:rPr>
            <a:t>Įgimtos formavimosi ydos</a:t>
          </a:r>
          <a:r>
            <a:rPr lang="lt-LT" sz="1800" u="sng" dirty="0"/>
            <a:t> </a:t>
          </a:r>
        </a:p>
        <a:p>
          <a:r>
            <a:rPr lang="lt-LT" sz="1800" dirty="0">
              <a:latin typeface="Times New Roman" panose="02020603050405020304" pitchFamily="18" charset="0"/>
              <a:cs typeface="Times New Roman" panose="02020603050405020304" pitchFamily="18" charset="0"/>
            </a:rPr>
            <a:t>(25 proc.)</a:t>
          </a:r>
        </a:p>
      </dgm:t>
    </dgm:pt>
    <dgm:pt modelId="{B7B537D0-8729-4E3B-82D6-C8C7E85D9F54}" type="parTrans" cxnId="{363A2929-D375-4764-90D2-57C7E45A5D89}">
      <dgm:prSet/>
      <dgm:spPr/>
      <dgm:t>
        <a:bodyPr/>
        <a:lstStyle/>
        <a:p>
          <a:endParaRPr lang="lt-LT" sz="1800">
            <a:latin typeface="Times New Roman" panose="02020603050405020304" pitchFamily="18" charset="0"/>
            <a:cs typeface="Times New Roman" panose="02020603050405020304" pitchFamily="18" charset="0"/>
          </a:endParaRPr>
        </a:p>
      </dgm:t>
    </dgm:pt>
    <dgm:pt modelId="{DA452346-3EE5-4C25-B0C2-0979004B0AC9}" type="sibTrans" cxnId="{363A2929-D375-4764-90D2-57C7E45A5D89}">
      <dgm:prSet/>
      <dgm:spPr/>
      <dgm:t>
        <a:bodyPr/>
        <a:lstStyle/>
        <a:p>
          <a:endParaRPr lang="lt-LT" sz="1800">
            <a:latin typeface="Times New Roman" panose="02020603050405020304" pitchFamily="18" charset="0"/>
            <a:cs typeface="Times New Roman" panose="02020603050405020304" pitchFamily="18" charset="0"/>
          </a:endParaRPr>
        </a:p>
      </dgm:t>
    </dgm:pt>
    <dgm:pt modelId="{35B53527-8CFE-41CE-836A-148C854BDC25}">
      <dgm:prSet phldrT="[Tekstas]" custT="1"/>
      <dgm:spPr/>
      <dgm: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lt-LT" sz="1400" dirty="0">
              <a:latin typeface="Times New Roman" pitchFamily="18" charset="0"/>
              <a:cs typeface="Times New Roman" pitchFamily="18" charset="0"/>
            </a:rPr>
            <a:t> Atvira arba išlikusi ovalioji anga (40 proc.)</a:t>
          </a:r>
        </a:p>
      </dgm:t>
    </dgm:pt>
    <dgm:pt modelId="{0EFB9314-2B93-4DB5-BD75-05F2933FB4E6}" type="parTrans" cxnId="{C99BE5FD-BB55-4535-A8F4-24630B3DA80E}">
      <dgm:prSet/>
      <dgm:spPr/>
      <dgm:t>
        <a:bodyPr/>
        <a:lstStyle/>
        <a:p>
          <a:endParaRPr lang="lt-LT" sz="1800">
            <a:latin typeface="Times New Roman" panose="02020603050405020304" pitchFamily="18" charset="0"/>
            <a:cs typeface="Times New Roman" panose="02020603050405020304" pitchFamily="18" charset="0"/>
          </a:endParaRPr>
        </a:p>
      </dgm:t>
    </dgm:pt>
    <dgm:pt modelId="{1118E52B-E206-4148-AF38-3EB25C30DADA}" type="sibTrans" cxnId="{C99BE5FD-BB55-4535-A8F4-24630B3DA80E}">
      <dgm:prSet/>
      <dgm:spPr/>
      <dgm:t>
        <a:bodyPr/>
        <a:lstStyle/>
        <a:p>
          <a:endParaRPr lang="lt-LT" sz="1800">
            <a:latin typeface="Times New Roman" panose="02020603050405020304" pitchFamily="18" charset="0"/>
            <a:cs typeface="Times New Roman" panose="02020603050405020304" pitchFamily="18" charset="0"/>
          </a:endParaRPr>
        </a:p>
      </dgm:t>
    </dgm:pt>
    <dgm:pt modelId="{A72B2BF9-A979-41DB-AE5C-F1476B71476E}">
      <dgm:prSet phldrT="[Tekstas]" custT="1"/>
      <dgm:spPr/>
      <dgm:t>
        <a:bodyPr/>
        <a:lstStyle/>
        <a:p>
          <a:r>
            <a:rPr lang="lt-LT" sz="1400" dirty="0">
              <a:latin typeface="Times New Roman" panose="02020603050405020304" pitchFamily="18" charset="0"/>
              <a:cs typeface="Times New Roman" panose="02020603050405020304" pitchFamily="18" charset="0"/>
            </a:rPr>
            <a:t>Kiti normalios fiziologinės raidos sutrikimai (35,7 proc.)</a:t>
          </a:r>
        </a:p>
      </dgm:t>
    </dgm:pt>
    <dgm:pt modelId="{2D62C760-2A64-4E4E-ACB6-FDCB2713BB23}" type="parTrans" cxnId="{C0E0C39A-E610-4D6E-9D6D-E92E37D1C2EE}">
      <dgm:prSet/>
      <dgm:spPr/>
      <dgm:t>
        <a:bodyPr/>
        <a:lstStyle/>
        <a:p>
          <a:endParaRPr lang="lt-LT"/>
        </a:p>
      </dgm:t>
    </dgm:pt>
    <dgm:pt modelId="{1B7A797E-FE3C-4687-939B-ACCDF1D59C8D}" type="sibTrans" cxnId="{C0E0C39A-E610-4D6E-9D6D-E92E37D1C2EE}">
      <dgm:prSet/>
      <dgm:spPr/>
      <dgm:t>
        <a:bodyPr/>
        <a:lstStyle/>
        <a:p>
          <a:endParaRPr lang="lt-LT"/>
        </a:p>
      </dgm:t>
    </dgm:pt>
    <dgm:pt modelId="{10F9410A-A4CE-4DB3-B01A-AFA910C4A7A1}">
      <dgm:prSet custT="1"/>
      <dgm:spPr/>
      <dgm:t>
        <a:bodyPr/>
        <a:lstStyle/>
        <a:p>
          <a:pPr marL="114300" lvl="1" indent="0" defTabSz="622300">
            <a:lnSpc>
              <a:spcPct val="90000"/>
            </a:lnSpc>
            <a:spcBef>
              <a:spcPct val="0"/>
            </a:spcBef>
            <a:spcAft>
              <a:spcPct val="15000"/>
            </a:spcAft>
          </a:pPr>
          <a:endParaRPr lang="lt-LT" sz="1400" dirty="0">
            <a:latin typeface="Times New Roman" pitchFamily="18" charset="0"/>
            <a:cs typeface="Times New Roman" pitchFamily="18" charset="0"/>
          </a:endParaRPr>
        </a:p>
      </dgm:t>
    </dgm:pt>
    <dgm:pt modelId="{95D69E04-1D8D-4B7D-A456-9FDFB4B5220B}" type="parTrans" cxnId="{DAC1181B-AEB8-40B7-AC29-27101C6C34C2}">
      <dgm:prSet/>
      <dgm:spPr/>
      <dgm:t>
        <a:bodyPr/>
        <a:lstStyle/>
        <a:p>
          <a:endParaRPr lang="lt-LT"/>
        </a:p>
      </dgm:t>
    </dgm:pt>
    <dgm:pt modelId="{DA0907E3-D652-411D-A688-3CA7143F2D3D}" type="sibTrans" cxnId="{DAC1181B-AEB8-40B7-AC29-27101C6C34C2}">
      <dgm:prSet/>
      <dgm:spPr/>
      <dgm:t>
        <a:bodyPr/>
        <a:lstStyle/>
        <a:p>
          <a:endParaRPr lang="lt-LT"/>
        </a:p>
      </dgm:t>
    </dgm:pt>
    <dgm:pt modelId="{FE752A98-A64B-47E0-A5B4-70A4245C37F1}">
      <dgm:prSet phldrT="[Tekstas]" custT="1"/>
      <dgm:spPr/>
      <dgm:t>
        <a:bodyPr/>
        <a:lstStyle/>
        <a:p>
          <a:r>
            <a:rPr lang="lt-LT" sz="1400" dirty="0">
              <a:latin typeface="Times New Roman" panose="02020603050405020304" pitchFamily="18" charset="0"/>
              <a:cs typeface="Times New Roman" panose="02020603050405020304" pitchFamily="18" charset="0"/>
            </a:rPr>
            <a:t>Astigmatizmas (5 proc.)</a:t>
          </a:r>
        </a:p>
      </dgm:t>
    </dgm:pt>
    <dgm:pt modelId="{991DEB2F-86FA-4DD9-9339-EAECB713BD01}" type="parTrans" cxnId="{BD7A49B4-7F9D-44E7-B009-40FBC5E9FAC5}">
      <dgm:prSet/>
      <dgm:spPr/>
      <dgm:t>
        <a:bodyPr/>
        <a:lstStyle/>
        <a:p>
          <a:endParaRPr lang="lt-LT"/>
        </a:p>
      </dgm:t>
    </dgm:pt>
    <dgm:pt modelId="{F6FBD6C7-5CFC-48B7-B9E0-16FA84706915}" type="sibTrans" cxnId="{BD7A49B4-7F9D-44E7-B009-40FBC5E9FAC5}">
      <dgm:prSet/>
      <dgm:spPr/>
      <dgm:t>
        <a:bodyPr/>
        <a:lstStyle/>
        <a:p>
          <a:endParaRPr lang="lt-LT"/>
        </a:p>
      </dgm:t>
    </dgm:pt>
    <dgm:pt modelId="{6FACACCE-07B8-4FCF-B43D-A9B633012B64}">
      <dgm:prSet custT="1"/>
      <dgm:spPr/>
      <dgm:t>
        <a:bodyPr/>
        <a:lstStyle/>
        <a:p>
          <a:r>
            <a:rPr lang="lt-LT" sz="1400" dirty="0">
              <a:latin typeface="Times New Roman" panose="02020603050405020304" pitchFamily="18" charset="0"/>
              <a:cs typeface="Times New Roman" panose="02020603050405020304" pitchFamily="18" charset="0"/>
            </a:rPr>
            <a:t>Mitybos sutrikimai (7,2 proc.)</a:t>
          </a:r>
        </a:p>
      </dgm:t>
    </dgm:pt>
    <dgm:pt modelId="{149E140B-3B12-40F3-A9C3-03864408ACDF}" type="parTrans" cxnId="{0C03B7F6-0D85-42BA-8519-DDA869F99893}">
      <dgm:prSet/>
      <dgm:spPr/>
      <dgm:t>
        <a:bodyPr/>
        <a:lstStyle/>
        <a:p>
          <a:endParaRPr lang="lt-LT"/>
        </a:p>
      </dgm:t>
    </dgm:pt>
    <dgm:pt modelId="{EF6C084D-9381-49F0-965B-4782E0EEBAF0}" type="sibTrans" cxnId="{0C03B7F6-0D85-42BA-8519-DDA869F99893}">
      <dgm:prSet/>
      <dgm:spPr/>
      <dgm:t>
        <a:bodyPr/>
        <a:lstStyle/>
        <a:p>
          <a:endParaRPr lang="lt-LT"/>
        </a:p>
      </dgm:t>
    </dgm:pt>
    <dgm:pt modelId="{216363E7-0D36-4752-A10A-7CC2ED3AE359}">
      <dgm:prSet phldrT="[Tekstas]" custT="1"/>
      <dgm:spPr/>
      <dgm: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lt-LT" sz="1400" dirty="0">
              <a:latin typeface="Times New Roman" pitchFamily="18" charset="0"/>
              <a:cs typeface="Times New Roman" pitchFamily="18" charset="0"/>
            </a:rPr>
            <a:t> Prieširdžių pertvaros defektai      (20 proc.)</a:t>
          </a:r>
        </a:p>
      </dgm:t>
    </dgm:pt>
    <dgm:pt modelId="{139B144D-57D1-44B6-AACE-83E6FDB69704}" type="parTrans" cxnId="{BAFFC61F-86EA-4269-8EFE-4A7E0E775D4D}">
      <dgm:prSet/>
      <dgm:spPr/>
      <dgm:t>
        <a:bodyPr/>
        <a:lstStyle/>
        <a:p>
          <a:endParaRPr lang="lt-LT"/>
        </a:p>
      </dgm:t>
    </dgm:pt>
    <dgm:pt modelId="{763E1C9B-2CFE-43B9-B8DB-58B95FE9944F}" type="sibTrans" cxnId="{BAFFC61F-86EA-4269-8EFE-4A7E0E775D4D}">
      <dgm:prSet/>
      <dgm:spPr/>
      <dgm:t>
        <a:bodyPr/>
        <a:lstStyle/>
        <a:p>
          <a:endParaRPr lang="lt-LT"/>
        </a:p>
      </dgm:t>
    </dgm:pt>
    <dgm:pt modelId="{B3DD95AB-1ADD-4819-97DC-453D06D56EE5}">
      <dgm:prSet phldrT="[Tekstas]" custT="1"/>
      <dgm:spPr/>
      <dgm: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lt-LT" sz="1400" dirty="0">
              <a:latin typeface="Times New Roman" pitchFamily="18" charset="0"/>
              <a:cs typeface="Times New Roman" pitchFamily="18" charset="0"/>
            </a:rPr>
            <a:t> Veninio sinuso defektai (20 proc.)</a:t>
          </a:r>
        </a:p>
      </dgm:t>
    </dgm:pt>
    <dgm:pt modelId="{C50CEEB2-A08E-491A-997D-FE614F06608E}" type="parTrans" cxnId="{8A9E3EA9-A955-4F6F-B8AB-6B25B089CE17}">
      <dgm:prSet/>
      <dgm:spPr/>
      <dgm:t>
        <a:bodyPr/>
        <a:lstStyle/>
        <a:p>
          <a:endParaRPr lang="lt-LT"/>
        </a:p>
      </dgm:t>
    </dgm:pt>
    <dgm:pt modelId="{DB5085C9-B69A-43D5-8671-DEE5D205AB6F}" type="sibTrans" cxnId="{8A9E3EA9-A955-4F6F-B8AB-6B25B089CE17}">
      <dgm:prSet/>
      <dgm:spPr/>
      <dgm:t>
        <a:bodyPr/>
        <a:lstStyle/>
        <a:p>
          <a:endParaRPr lang="lt-LT"/>
        </a:p>
      </dgm:t>
    </dgm:pt>
    <dgm:pt modelId="{F624B914-8B4A-4E36-8CF2-DFD9A5813200}">
      <dgm:prSet phldrT="[Tekstas]" custT="1"/>
      <dgm:spPr/>
      <dgm: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lt-LT" sz="1400" dirty="0">
              <a:latin typeface="Times New Roman" pitchFamily="18" charset="0"/>
              <a:cs typeface="Times New Roman" pitchFamily="18" charset="0"/>
            </a:rPr>
            <a:t> Vienpusis lūpos nesuaugimas      (10 proc.)</a:t>
          </a:r>
        </a:p>
      </dgm:t>
    </dgm:pt>
    <dgm:pt modelId="{5F3E1B81-F8FA-4B9D-9D34-A03960082BA4}" type="parTrans" cxnId="{E873DD84-A8A2-4229-BFA0-31CDDE345E77}">
      <dgm:prSet/>
      <dgm:spPr/>
      <dgm:t>
        <a:bodyPr/>
        <a:lstStyle/>
        <a:p>
          <a:endParaRPr lang="lt-LT"/>
        </a:p>
      </dgm:t>
    </dgm:pt>
    <dgm:pt modelId="{03382184-44D4-49DB-BB2F-C7D3BD6347C6}" type="sibTrans" cxnId="{E873DD84-A8A2-4229-BFA0-31CDDE345E77}">
      <dgm:prSet/>
      <dgm:spPr/>
      <dgm:t>
        <a:bodyPr/>
        <a:lstStyle/>
        <a:p>
          <a:endParaRPr lang="lt-LT"/>
        </a:p>
      </dgm:t>
    </dgm:pt>
    <dgm:pt modelId="{A19A27EB-AE53-49CB-B3D1-7248E2313565}">
      <dgm:prSet phldrT="[Tekstas]" custT="1"/>
      <dgm:spPr/>
      <dgm: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lt-LT" sz="1400" dirty="0">
              <a:latin typeface="Times New Roman" pitchFamily="18" charset="0"/>
              <a:cs typeface="Times New Roman" pitchFamily="18" charset="0"/>
            </a:rPr>
            <a:t>Atviras arterinis latakas (10 proc.)</a:t>
          </a:r>
        </a:p>
      </dgm:t>
    </dgm:pt>
    <dgm:pt modelId="{88EEFC23-C242-438A-A024-40B31A045C7A}" type="parTrans" cxnId="{19ECE13D-5C54-4D62-9573-453473DD17BA}">
      <dgm:prSet/>
      <dgm:spPr/>
      <dgm:t>
        <a:bodyPr/>
        <a:lstStyle/>
        <a:p>
          <a:endParaRPr lang="lt-LT"/>
        </a:p>
      </dgm:t>
    </dgm:pt>
    <dgm:pt modelId="{A29202AA-66AD-4746-8803-13F9484FA07F}" type="sibTrans" cxnId="{19ECE13D-5C54-4D62-9573-453473DD17BA}">
      <dgm:prSet/>
      <dgm:spPr/>
      <dgm:t>
        <a:bodyPr/>
        <a:lstStyle/>
        <a:p>
          <a:endParaRPr lang="lt-LT"/>
        </a:p>
      </dgm:t>
    </dgm:pt>
    <dgm:pt modelId="{6473A819-4B70-432B-8970-94687119BABC}" type="pres">
      <dgm:prSet presAssocID="{66DD9D1C-63B0-4AE7-BA1F-439C8BAA2B9B}" presName="cycleMatrixDiagram" presStyleCnt="0">
        <dgm:presLayoutVars>
          <dgm:chMax val="1"/>
          <dgm:dir/>
          <dgm:animLvl val="lvl"/>
          <dgm:resizeHandles val="exact"/>
        </dgm:presLayoutVars>
      </dgm:prSet>
      <dgm:spPr/>
      <dgm:t>
        <a:bodyPr/>
        <a:lstStyle/>
        <a:p>
          <a:endParaRPr lang="lt-LT"/>
        </a:p>
      </dgm:t>
    </dgm:pt>
    <dgm:pt modelId="{00A949E0-5BB3-4AC1-ACD5-65F74EF7CCAE}" type="pres">
      <dgm:prSet presAssocID="{66DD9D1C-63B0-4AE7-BA1F-439C8BAA2B9B}" presName="children" presStyleCnt="0"/>
      <dgm:spPr/>
    </dgm:pt>
    <dgm:pt modelId="{A982D094-F180-4640-BE85-3A4D22F2DD3E}" type="pres">
      <dgm:prSet presAssocID="{66DD9D1C-63B0-4AE7-BA1F-439C8BAA2B9B}" presName="child1group" presStyleCnt="0"/>
      <dgm:spPr/>
    </dgm:pt>
    <dgm:pt modelId="{4CF4FC2B-F526-4E25-9636-C89624342982}" type="pres">
      <dgm:prSet presAssocID="{66DD9D1C-63B0-4AE7-BA1F-439C8BAA2B9B}" presName="child1" presStyleLbl="bgAcc1" presStyleIdx="0" presStyleCnt="3" custScaleX="141386" custScaleY="57268" custLinFactNeighborX="-61085" custLinFactNeighborY="7053"/>
      <dgm:spPr/>
      <dgm:t>
        <a:bodyPr/>
        <a:lstStyle/>
        <a:p>
          <a:endParaRPr lang="lt-LT"/>
        </a:p>
      </dgm:t>
    </dgm:pt>
    <dgm:pt modelId="{8994C8AE-8DE4-4D9C-B955-BF4141E49CC5}" type="pres">
      <dgm:prSet presAssocID="{66DD9D1C-63B0-4AE7-BA1F-439C8BAA2B9B}" presName="child1Text" presStyleLbl="bgAcc1" presStyleIdx="0" presStyleCnt="3">
        <dgm:presLayoutVars>
          <dgm:bulletEnabled val="1"/>
        </dgm:presLayoutVars>
      </dgm:prSet>
      <dgm:spPr/>
      <dgm:t>
        <a:bodyPr/>
        <a:lstStyle/>
        <a:p>
          <a:endParaRPr lang="lt-LT"/>
        </a:p>
      </dgm:t>
    </dgm:pt>
    <dgm:pt modelId="{446B2C9F-0713-49E1-A55F-587B84C89B22}" type="pres">
      <dgm:prSet presAssocID="{66DD9D1C-63B0-4AE7-BA1F-439C8BAA2B9B}" presName="child2group" presStyleCnt="0"/>
      <dgm:spPr/>
    </dgm:pt>
    <dgm:pt modelId="{177DDD41-827C-446C-9E9D-6C261B58C09C}" type="pres">
      <dgm:prSet presAssocID="{66DD9D1C-63B0-4AE7-BA1F-439C8BAA2B9B}" presName="child2" presStyleLbl="bgAcc1" presStyleIdx="1" presStyleCnt="3" custScaleX="179349" custScaleY="131485" custLinFactNeighborX="45641" custLinFactNeighborY="5136"/>
      <dgm:spPr/>
      <dgm:t>
        <a:bodyPr/>
        <a:lstStyle/>
        <a:p>
          <a:endParaRPr lang="lt-LT"/>
        </a:p>
      </dgm:t>
    </dgm:pt>
    <dgm:pt modelId="{D51A1CA6-F772-4A98-B42F-80EF24984EAE}" type="pres">
      <dgm:prSet presAssocID="{66DD9D1C-63B0-4AE7-BA1F-439C8BAA2B9B}" presName="child2Text" presStyleLbl="bgAcc1" presStyleIdx="1" presStyleCnt="3">
        <dgm:presLayoutVars>
          <dgm:bulletEnabled val="1"/>
        </dgm:presLayoutVars>
      </dgm:prSet>
      <dgm:spPr/>
      <dgm:t>
        <a:bodyPr/>
        <a:lstStyle/>
        <a:p>
          <a:endParaRPr lang="lt-LT"/>
        </a:p>
      </dgm:t>
    </dgm:pt>
    <dgm:pt modelId="{7BF1A967-416C-44C3-8E72-1670FD082494}" type="pres">
      <dgm:prSet presAssocID="{66DD9D1C-63B0-4AE7-BA1F-439C8BAA2B9B}" presName="child3group" presStyleCnt="0"/>
      <dgm:spPr/>
    </dgm:pt>
    <dgm:pt modelId="{88799CCE-9565-42F9-8FC2-3FDC2B4BFC2B}" type="pres">
      <dgm:prSet presAssocID="{66DD9D1C-63B0-4AE7-BA1F-439C8BAA2B9B}" presName="child3" presStyleLbl="bgAcc1" presStyleIdx="2" presStyleCnt="3" custScaleX="187447" custScaleY="185406" custLinFactNeighborX="32572" custLinFactNeighborY="-26875"/>
      <dgm:spPr/>
      <dgm:t>
        <a:bodyPr/>
        <a:lstStyle/>
        <a:p>
          <a:endParaRPr lang="lt-LT"/>
        </a:p>
      </dgm:t>
    </dgm:pt>
    <dgm:pt modelId="{F1811ED6-F958-4627-B843-368FCB1720D1}" type="pres">
      <dgm:prSet presAssocID="{66DD9D1C-63B0-4AE7-BA1F-439C8BAA2B9B}" presName="child3Text" presStyleLbl="bgAcc1" presStyleIdx="2" presStyleCnt="3">
        <dgm:presLayoutVars>
          <dgm:bulletEnabled val="1"/>
        </dgm:presLayoutVars>
      </dgm:prSet>
      <dgm:spPr/>
      <dgm:t>
        <a:bodyPr/>
        <a:lstStyle/>
        <a:p>
          <a:endParaRPr lang="lt-LT"/>
        </a:p>
      </dgm:t>
    </dgm:pt>
    <dgm:pt modelId="{1F3CAEA9-F7D5-431E-9B24-FE01CE0C7368}" type="pres">
      <dgm:prSet presAssocID="{66DD9D1C-63B0-4AE7-BA1F-439C8BAA2B9B}" presName="childPlaceholder" presStyleCnt="0"/>
      <dgm:spPr/>
    </dgm:pt>
    <dgm:pt modelId="{97E67552-2E17-4746-988B-525664E52DA5}" type="pres">
      <dgm:prSet presAssocID="{66DD9D1C-63B0-4AE7-BA1F-439C8BAA2B9B}" presName="circle" presStyleCnt="0"/>
      <dgm:spPr/>
    </dgm:pt>
    <dgm:pt modelId="{1B7E44C9-5258-4C2F-A6F5-2473FF9F703C}" type="pres">
      <dgm:prSet presAssocID="{66DD9D1C-63B0-4AE7-BA1F-439C8BAA2B9B}" presName="quadrant1" presStyleLbl="node1" presStyleIdx="0" presStyleCnt="4" custLinFactNeighborX="-24833" custLinFactNeighborY="-3620">
        <dgm:presLayoutVars>
          <dgm:chMax val="1"/>
          <dgm:bulletEnabled val="1"/>
        </dgm:presLayoutVars>
      </dgm:prSet>
      <dgm:spPr/>
      <dgm:t>
        <a:bodyPr/>
        <a:lstStyle/>
        <a:p>
          <a:endParaRPr lang="lt-LT"/>
        </a:p>
      </dgm:t>
    </dgm:pt>
    <dgm:pt modelId="{01DC7E54-DFCB-4431-AA91-8AFD2777DF6E}" type="pres">
      <dgm:prSet presAssocID="{66DD9D1C-63B0-4AE7-BA1F-439C8BAA2B9B}" presName="quadrant2" presStyleLbl="node1" presStyleIdx="1" presStyleCnt="4" custScaleX="108901" custScaleY="96383" custLinFactNeighborX="-20974" custLinFactNeighborY="8920">
        <dgm:presLayoutVars>
          <dgm:chMax val="1"/>
          <dgm:bulletEnabled val="1"/>
        </dgm:presLayoutVars>
      </dgm:prSet>
      <dgm:spPr/>
      <dgm:t>
        <a:bodyPr/>
        <a:lstStyle/>
        <a:p>
          <a:endParaRPr lang="lt-LT"/>
        </a:p>
      </dgm:t>
    </dgm:pt>
    <dgm:pt modelId="{2A155DC3-76C4-4144-A5F7-38D1DEA89411}" type="pres">
      <dgm:prSet presAssocID="{66DD9D1C-63B0-4AE7-BA1F-439C8BAA2B9B}" presName="quadrant3" presStyleLbl="node1" presStyleIdx="2" presStyleCnt="4" custAng="0" custScaleX="110800" custLinFactNeighborX="-52309" custLinFactNeighborY="7758">
        <dgm:presLayoutVars>
          <dgm:chMax val="1"/>
          <dgm:bulletEnabled val="1"/>
        </dgm:presLayoutVars>
      </dgm:prSet>
      <dgm:spPr/>
      <dgm:t>
        <a:bodyPr/>
        <a:lstStyle/>
        <a:p>
          <a:endParaRPr lang="lt-LT"/>
        </a:p>
      </dgm:t>
    </dgm:pt>
    <dgm:pt modelId="{4E332307-1134-4EAF-A18F-284998D5E01D}" type="pres">
      <dgm:prSet presAssocID="{66DD9D1C-63B0-4AE7-BA1F-439C8BAA2B9B}" presName="quadrant4" presStyleLbl="node1" presStyleIdx="3" presStyleCnt="4" custScaleX="2922" custScaleY="2684" custLinFactNeighborX="53771" custLinFactNeighborY="-48164">
        <dgm:presLayoutVars>
          <dgm:chMax val="1"/>
          <dgm:bulletEnabled val="1"/>
        </dgm:presLayoutVars>
      </dgm:prSet>
      <dgm:spPr/>
    </dgm:pt>
    <dgm:pt modelId="{3498BC9D-C8C7-450A-A53B-688E89FD19EB}" type="pres">
      <dgm:prSet presAssocID="{66DD9D1C-63B0-4AE7-BA1F-439C8BAA2B9B}" presName="quadrantPlaceholder" presStyleCnt="0"/>
      <dgm:spPr/>
    </dgm:pt>
    <dgm:pt modelId="{AC9AA737-5ED4-4915-B22A-DECC304283A5}" type="pres">
      <dgm:prSet presAssocID="{66DD9D1C-63B0-4AE7-BA1F-439C8BAA2B9B}" presName="center1" presStyleLbl="fgShp" presStyleIdx="0" presStyleCnt="2" custFlipVert="1" custFlipHor="1" custScaleX="6757" custScaleY="37737"/>
      <dgm:spPr/>
    </dgm:pt>
    <dgm:pt modelId="{D5046590-3B03-4B80-8D71-65BF7512BD63}" type="pres">
      <dgm:prSet presAssocID="{66DD9D1C-63B0-4AE7-BA1F-439C8BAA2B9B}" presName="center2" presStyleLbl="fgShp" presStyleIdx="1" presStyleCnt="2" custFlipHor="1" custScaleX="6757" custScaleY="9767"/>
      <dgm:spPr/>
    </dgm:pt>
  </dgm:ptLst>
  <dgm:cxnLst>
    <dgm:cxn modelId="{C99BE5FD-BB55-4535-A8F4-24630B3DA80E}" srcId="{7903B9ED-2E1B-47A7-B21F-CBAEE198476C}" destId="{35B53527-8CFE-41CE-836A-148C854BDC25}" srcOrd="0" destOrd="0" parTransId="{0EFB9314-2B93-4DB5-BD75-05F2933FB4E6}" sibTransId="{1118E52B-E206-4148-AF38-3EB25C30DADA}"/>
    <dgm:cxn modelId="{72659EF1-DDB0-488F-9967-F650C55C782D}" type="presOf" srcId="{A72B2BF9-A979-41DB-AE5C-F1476B71476E}" destId="{D51A1CA6-F772-4A98-B42F-80EF24984EAE}" srcOrd="1" destOrd="2" presId="urn:microsoft.com/office/officeart/2005/8/layout/cycle4#1"/>
    <dgm:cxn modelId="{8988C7C0-83BC-4F19-884A-5C04533B1922}" type="presOf" srcId="{A72B2BF9-A979-41DB-AE5C-F1476B71476E}" destId="{177DDD41-827C-446C-9E9D-6C261B58C09C}" srcOrd="0" destOrd="2" presId="urn:microsoft.com/office/officeart/2005/8/layout/cycle4#1"/>
    <dgm:cxn modelId="{BD7A49B4-7F9D-44E7-B009-40FBC5E9FAC5}" srcId="{FA8C0DE3-E433-4571-937B-03516C557AD4}" destId="{FE752A98-A64B-47E0-A5B4-70A4245C37F1}" srcOrd="1" destOrd="0" parTransId="{991DEB2F-86FA-4DD9-9339-EAECB713BD01}" sibTransId="{F6FBD6C7-5CFC-48B7-B9E0-16FA84706915}"/>
    <dgm:cxn modelId="{52F6116D-AD98-45CB-83F4-1A362C16DFD8}" type="presOf" srcId="{354114CB-5CC3-4104-8273-6805FD829C91}" destId="{4CF4FC2B-F526-4E25-9636-C89624342982}" srcOrd="0" destOrd="0" presId="urn:microsoft.com/office/officeart/2005/8/layout/cycle4#1"/>
    <dgm:cxn modelId="{F9266B92-2065-45AD-B5BE-283F1C060C2E}" type="presOf" srcId="{B3DD95AB-1ADD-4819-97DC-453D06D56EE5}" destId="{88799CCE-9565-42F9-8FC2-3FDC2B4BFC2B}" srcOrd="0" destOrd="2" presId="urn:microsoft.com/office/officeart/2005/8/layout/cycle4#1"/>
    <dgm:cxn modelId="{2BBCE58C-95B6-4257-ACDF-16F13E8F0CC4}" type="presOf" srcId="{216363E7-0D36-4752-A10A-7CC2ED3AE359}" destId="{F1811ED6-F958-4627-B843-368FCB1720D1}" srcOrd="1" destOrd="1" presId="urn:microsoft.com/office/officeart/2005/8/layout/cycle4#1"/>
    <dgm:cxn modelId="{8DEBBD0C-9163-41FF-A92A-1CB190D64826}" type="presOf" srcId="{FE752A98-A64B-47E0-A5B4-70A4245C37F1}" destId="{8994C8AE-8DE4-4D9C-B955-BF4141E49CC5}" srcOrd="1" destOrd="1" presId="urn:microsoft.com/office/officeart/2005/8/layout/cycle4#1"/>
    <dgm:cxn modelId="{19ECE13D-5C54-4D62-9573-453473DD17BA}" srcId="{7903B9ED-2E1B-47A7-B21F-CBAEE198476C}" destId="{A19A27EB-AE53-49CB-B3D1-7248E2313565}" srcOrd="4" destOrd="0" parTransId="{88EEFC23-C242-438A-A024-40B31A045C7A}" sibTransId="{A29202AA-66AD-4746-8803-13F9484FA07F}"/>
    <dgm:cxn modelId="{91805385-FBC8-48B8-A28B-8806D8FE6220}" type="presOf" srcId="{39E5BA95-0F46-4FE3-A038-0BD75FB6656D}" destId="{01DC7E54-DFCB-4431-AA91-8AFD2777DF6E}" srcOrd="0" destOrd="0" presId="urn:microsoft.com/office/officeart/2005/8/layout/cycle4#1"/>
    <dgm:cxn modelId="{641A2454-95AE-4292-95B1-24BA677B9B6B}" type="presOf" srcId="{6FACACCE-07B8-4FCF-B43D-A9B633012B64}" destId="{D51A1CA6-F772-4A98-B42F-80EF24984EAE}" srcOrd="1" destOrd="1" presId="urn:microsoft.com/office/officeart/2005/8/layout/cycle4#1"/>
    <dgm:cxn modelId="{C0E0C39A-E610-4D6E-9D6D-E92E37D1C2EE}" srcId="{39E5BA95-0F46-4FE3-A038-0BD75FB6656D}" destId="{A72B2BF9-A979-41DB-AE5C-F1476B71476E}" srcOrd="2" destOrd="0" parTransId="{2D62C760-2A64-4E4E-ACB6-FDCB2713BB23}" sibTransId="{1B7A797E-FE3C-4687-939B-ACCDF1D59C8D}"/>
    <dgm:cxn modelId="{B55CD787-FA1B-4E56-A700-36F6F2DA0DBD}" type="presOf" srcId="{35B53527-8CFE-41CE-836A-148C854BDC25}" destId="{88799CCE-9565-42F9-8FC2-3FDC2B4BFC2B}" srcOrd="0" destOrd="0" presId="urn:microsoft.com/office/officeart/2005/8/layout/cycle4#1"/>
    <dgm:cxn modelId="{9620A37C-BF50-429F-B51F-BF62A54F2081}" type="presOf" srcId="{35B53527-8CFE-41CE-836A-148C854BDC25}" destId="{F1811ED6-F958-4627-B843-368FCB1720D1}" srcOrd="1" destOrd="0" presId="urn:microsoft.com/office/officeart/2005/8/layout/cycle4#1"/>
    <dgm:cxn modelId="{DAC1181B-AEB8-40B7-AC29-27101C6C34C2}" srcId="{7903B9ED-2E1B-47A7-B21F-CBAEE198476C}" destId="{10F9410A-A4CE-4DB3-B01A-AFA910C4A7A1}" srcOrd="5" destOrd="0" parTransId="{95D69E04-1D8D-4B7D-A456-9FDFB4B5220B}" sibTransId="{DA0907E3-D652-411D-A688-3CA7143F2D3D}"/>
    <dgm:cxn modelId="{732C9C00-2698-4844-BEA3-B075F98CBFE3}" type="presOf" srcId="{F624B914-8B4A-4E36-8CF2-DFD9A5813200}" destId="{F1811ED6-F958-4627-B843-368FCB1720D1}" srcOrd="1" destOrd="3" presId="urn:microsoft.com/office/officeart/2005/8/layout/cycle4#1"/>
    <dgm:cxn modelId="{28BBD5DA-C1EC-4932-95FF-1D488F4B3742}" type="presOf" srcId="{A19A27EB-AE53-49CB-B3D1-7248E2313565}" destId="{F1811ED6-F958-4627-B843-368FCB1720D1}" srcOrd="1" destOrd="4" presId="urn:microsoft.com/office/officeart/2005/8/layout/cycle4#1"/>
    <dgm:cxn modelId="{54B3D3D0-980C-43F1-B111-E63F3AACE2B8}" type="presOf" srcId="{A19A27EB-AE53-49CB-B3D1-7248E2313565}" destId="{88799CCE-9565-42F9-8FC2-3FDC2B4BFC2B}" srcOrd="0" destOrd="4" presId="urn:microsoft.com/office/officeart/2005/8/layout/cycle4#1"/>
    <dgm:cxn modelId="{E873DD84-A8A2-4229-BFA0-31CDDE345E77}" srcId="{7903B9ED-2E1B-47A7-B21F-CBAEE198476C}" destId="{F624B914-8B4A-4E36-8CF2-DFD9A5813200}" srcOrd="3" destOrd="0" parTransId="{5F3E1B81-F8FA-4B9D-9D34-A03960082BA4}" sibTransId="{03382184-44D4-49DB-BB2F-C7D3BD6347C6}"/>
    <dgm:cxn modelId="{8B049B8A-B4A0-49F9-B960-F123412C39C9}" type="presOf" srcId="{6FACACCE-07B8-4FCF-B43D-A9B633012B64}" destId="{177DDD41-827C-446C-9E9D-6C261B58C09C}" srcOrd="0" destOrd="1" presId="urn:microsoft.com/office/officeart/2005/8/layout/cycle4#1"/>
    <dgm:cxn modelId="{856D0099-D112-4F04-A874-04B1477E8C94}" type="presOf" srcId="{10F9410A-A4CE-4DB3-B01A-AFA910C4A7A1}" destId="{F1811ED6-F958-4627-B843-368FCB1720D1}" srcOrd="1" destOrd="5" presId="urn:microsoft.com/office/officeart/2005/8/layout/cycle4#1"/>
    <dgm:cxn modelId="{CEE8C3C2-5A52-494F-86E1-DDC49C99F433}" type="presOf" srcId="{10F9410A-A4CE-4DB3-B01A-AFA910C4A7A1}" destId="{88799CCE-9565-42F9-8FC2-3FDC2B4BFC2B}" srcOrd="0" destOrd="5" presId="urn:microsoft.com/office/officeart/2005/8/layout/cycle4#1"/>
    <dgm:cxn modelId="{843EE125-1663-44C1-8998-DACD91ECE5E0}" type="presOf" srcId="{7903B9ED-2E1B-47A7-B21F-CBAEE198476C}" destId="{2A155DC3-76C4-4144-A5F7-38D1DEA89411}" srcOrd="0" destOrd="0" presId="urn:microsoft.com/office/officeart/2005/8/layout/cycle4#1"/>
    <dgm:cxn modelId="{135D61E8-0A70-4613-943E-4BADD2D6B7A3}" type="presOf" srcId="{66DD9D1C-63B0-4AE7-BA1F-439C8BAA2B9B}" destId="{6473A819-4B70-432B-8970-94687119BABC}" srcOrd="0" destOrd="0" presId="urn:microsoft.com/office/officeart/2005/8/layout/cycle4#1"/>
    <dgm:cxn modelId="{503B751E-A9EB-42BA-9F47-ED661CA5165D}" srcId="{66DD9D1C-63B0-4AE7-BA1F-439C8BAA2B9B}" destId="{39E5BA95-0F46-4FE3-A038-0BD75FB6656D}" srcOrd="1" destOrd="0" parTransId="{08E8C217-9988-417F-82D1-60699644327F}" sibTransId="{9659F3B7-1EFD-48D2-A390-5C6B213E9E76}"/>
    <dgm:cxn modelId="{0C03B7F6-0D85-42BA-8519-DDA869F99893}" srcId="{39E5BA95-0F46-4FE3-A038-0BD75FB6656D}" destId="{6FACACCE-07B8-4FCF-B43D-A9B633012B64}" srcOrd="1" destOrd="0" parTransId="{149E140B-3B12-40F3-A9C3-03864408ACDF}" sibTransId="{EF6C084D-9381-49F0-965B-4782E0EEBAF0}"/>
    <dgm:cxn modelId="{EEE049B7-CDC5-4FA8-AE3F-9F1A5172C84A}" type="presOf" srcId="{216363E7-0D36-4752-A10A-7CC2ED3AE359}" destId="{88799CCE-9565-42F9-8FC2-3FDC2B4BFC2B}" srcOrd="0" destOrd="1" presId="urn:microsoft.com/office/officeart/2005/8/layout/cycle4#1"/>
    <dgm:cxn modelId="{6A6100BC-02AE-460C-ABBD-CAEB6B73E829}" type="presOf" srcId="{B3DD95AB-1ADD-4819-97DC-453D06D56EE5}" destId="{F1811ED6-F958-4627-B843-368FCB1720D1}" srcOrd="1" destOrd="2" presId="urn:microsoft.com/office/officeart/2005/8/layout/cycle4#1"/>
    <dgm:cxn modelId="{3F1D03DC-BB7D-4DFC-8E4B-0BFECD29ABFB}" type="presOf" srcId="{354114CB-5CC3-4104-8273-6805FD829C91}" destId="{8994C8AE-8DE4-4D9C-B955-BF4141E49CC5}" srcOrd="1" destOrd="0" presId="urn:microsoft.com/office/officeart/2005/8/layout/cycle4#1"/>
    <dgm:cxn modelId="{634CF82A-5D6A-49E8-AF8B-6CA5059FDBC3}" srcId="{FA8C0DE3-E433-4571-937B-03516C557AD4}" destId="{354114CB-5CC3-4104-8273-6805FD829C91}" srcOrd="0" destOrd="0" parTransId="{10D1772C-608D-47C6-BF38-7FAA297E3050}" sibTransId="{17DF11CE-F7D2-4785-8312-B10B4D8D2C35}"/>
    <dgm:cxn modelId="{BAFFC61F-86EA-4269-8EFE-4A7E0E775D4D}" srcId="{7903B9ED-2E1B-47A7-B21F-CBAEE198476C}" destId="{216363E7-0D36-4752-A10A-7CC2ED3AE359}" srcOrd="1" destOrd="0" parTransId="{139B144D-57D1-44B6-AACE-83E6FDB69704}" sibTransId="{763E1C9B-2CFE-43B9-B8DB-58B95FE9944F}"/>
    <dgm:cxn modelId="{A970C6F3-B992-47C8-8B31-3895849C4618}" type="presOf" srcId="{0BE2B616-6537-4906-B7E8-9BC8850D22BD}" destId="{D51A1CA6-F772-4A98-B42F-80EF24984EAE}" srcOrd="1" destOrd="0" presId="urn:microsoft.com/office/officeart/2005/8/layout/cycle4#1"/>
    <dgm:cxn modelId="{8BA63D85-2DBB-4DFD-8E37-AB884C1D53AE}" srcId="{39E5BA95-0F46-4FE3-A038-0BD75FB6656D}" destId="{0BE2B616-6537-4906-B7E8-9BC8850D22BD}" srcOrd="0" destOrd="0" parTransId="{83698951-8846-4EA8-9F69-FD7502AE9602}" sibTransId="{623A949A-0916-4EF8-9853-0F8F1E1162DF}"/>
    <dgm:cxn modelId="{7205409A-E1CC-48F0-984B-BFD745E0E6F6}" type="presOf" srcId="{FA8C0DE3-E433-4571-937B-03516C557AD4}" destId="{1B7E44C9-5258-4C2F-A6F5-2473FF9F703C}" srcOrd="0" destOrd="0" presId="urn:microsoft.com/office/officeart/2005/8/layout/cycle4#1"/>
    <dgm:cxn modelId="{363A2929-D375-4764-90D2-57C7E45A5D89}" srcId="{66DD9D1C-63B0-4AE7-BA1F-439C8BAA2B9B}" destId="{7903B9ED-2E1B-47A7-B21F-CBAEE198476C}" srcOrd="2" destOrd="0" parTransId="{B7B537D0-8729-4E3B-82D6-C8C7E85D9F54}" sibTransId="{DA452346-3EE5-4C25-B0C2-0979004B0AC9}"/>
    <dgm:cxn modelId="{D1D3D881-3AB7-4809-BD95-B1EBAF0DA69F}" type="presOf" srcId="{0BE2B616-6537-4906-B7E8-9BC8850D22BD}" destId="{177DDD41-827C-446C-9E9D-6C261B58C09C}" srcOrd="0" destOrd="0" presId="urn:microsoft.com/office/officeart/2005/8/layout/cycle4#1"/>
    <dgm:cxn modelId="{4445AA44-14A3-4451-8AE7-31E7C33EA305}" type="presOf" srcId="{FE752A98-A64B-47E0-A5B4-70A4245C37F1}" destId="{4CF4FC2B-F526-4E25-9636-C89624342982}" srcOrd="0" destOrd="1" presId="urn:microsoft.com/office/officeart/2005/8/layout/cycle4#1"/>
    <dgm:cxn modelId="{8A9E3EA9-A955-4F6F-B8AB-6B25B089CE17}" srcId="{7903B9ED-2E1B-47A7-B21F-CBAEE198476C}" destId="{B3DD95AB-1ADD-4819-97DC-453D06D56EE5}" srcOrd="2" destOrd="0" parTransId="{C50CEEB2-A08E-491A-997D-FE614F06608E}" sibTransId="{DB5085C9-B69A-43D5-8671-DEE5D205AB6F}"/>
    <dgm:cxn modelId="{488841F6-BDED-4C35-B5A4-7647BEC8885E}" srcId="{66DD9D1C-63B0-4AE7-BA1F-439C8BAA2B9B}" destId="{FA8C0DE3-E433-4571-937B-03516C557AD4}" srcOrd="0" destOrd="0" parTransId="{04D54E26-D772-4893-92F7-C799413BFF01}" sibTransId="{D1BDCA8B-DB7B-48C6-923E-FA9CECFB92B8}"/>
    <dgm:cxn modelId="{EBF5897C-075C-4471-A1B1-859873DD1FBE}" type="presOf" srcId="{F624B914-8B4A-4E36-8CF2-DFD9A5813200}" destId="{88799CCE-9565-42F9-8FC2-3FDC2B4BFC2B}" srcOrd="0" destOrd="3" presId="urn:microsoft.com/office/officeart/2005/8/layout/cycle4#1"/>
    <dgm:cxn modelId="{8FC41C8D-63E6-4BA5-B662-FF88380A162A}" type="presParOf" srcId="{6473A819-4B70-432B-8970-94687119BABC}" destId="{00A949E0-5BB3-4AC1-ACD5-65F74EF7CCAE}" srcOrd="0" destOrd="0" presId="urn:microsoft.com/office/officeart/2005/8/layout/cycle4#1"/>
    <dgm:cxn modelId="{C901D95A-FB84-4F08-8ABB-78757CB82E2D}" type="presParOf" srcId="{00A949E0-5BB3-4AC1-ACD5-65F74EF7CCAE}" destId="{A982D094-F180-4640-BE85-3A4D22F2DD3E}" srcOrd="0" destOrd="0" presId="urn:microsoft.com/office/officeart/2005/8/layout/cycle4#1"/>
    <dgm:cxn modelId="{4903A05C-C259-47A4-9DB5-DE1B5BE942A5}" type="presParOf" srcId="{A982D094-F180-4640-BE85-3A4D22F2DD3E}" destId="{4CF4FC2B-F526-4E25-9636-C89624342982}" srcOrd="0" destOrd="0" presId="urn:microsoft.com/office/officeart/2005/8/layout/cycle4#1"/>
    <dgm:cxn modelId="{99DDA555-E66A-4D5D-8491-8EC74097EFEA}" type="presParOf" srcId="{A982D094-F180-4640-BE85-3A4D22F2DD3E}" destId="{8994C8AE-8DE4-4D9C-B955-BF4141E49CC5}" srcOrd="1" destOrd="0" presId="urn:microsoft.com/office/officeart/2005/8/layout/cycle4#1"/>
    <dgm:cxn modelId="{718CFA92-649D-440F-8754-649F9801D51B}" type="presParOf" srcId="{00A949E0-5BB3-4AC1-ACD5-65F74EF7CCAE}" destId="{446B2C9F-0713-49E1-A55F-587B84C89B22}" srcOrd="1" destOrd="0" presId="urn:microsoft.com/office/officeart/2005/8/layout/cycle4#1"/>
    <dgm:cxn modelId="{AD678392-02CE-4376-A45C-2E7ED03C0254}" type="presParOf" srcId="{446B2C9F-0713-49E1-A55F-587B84C89B22}" destId="{177DDD41-827C-446C-9E9D-6C261B58C09C}" srcOrd="0" destOrd="0" presId="urn:microsoft.com/office/officeart/2005/8/layout/cycle4#1"/>
    <dgm:cxn modelId="{791F99E1-159F-4181-8C57-C71C99BCA07A}" type="presParOf" srcId="{446B2C9F-0713-49E1-A55F-587B84C89B22}" destId="{D51A1CA6-F772-4A98-B42F-80EF24984EAE}" srcOrd="1" destOrd="0" presId="urn:microsoft.com/office/officeart/2005/8/layout/cycle4#1"/>
    <dgm:cxn modelId="{5BBB1152-E8BD-4CD3-A6E6-C5DAA7A1C78E}" type="presParOf" srcId="{00A949E0-5BB3-4AC1-ACD5-65F74EF7CCAE}" destId="{7BF1A967-416C-44C3-8E72-1670FD082494}" srcOrd="2" destOrd="0" presId="urn:microsoft.com/office/officeart/2005/8/layout/cycle4#1"/>
    <dgm:cxn modelId="{DF6E8CCD-638B-4215-B7AE-1CC3FF23B9BC}" type="presParOf" srcId="{7BF1A967-416C-44C3-8E72-1670FD082494}" destId="{88799CCE-9565-42F9-8FC2-3FDC2B4BFC2B}" srcOrd="0" destOrd="0" presId="urn:microsoft.com/office/officeart/2005/8/layout/cycle4#1"/>
    <dgm:cxn modelId="{05C8E1A6-DECB-442B-A659-DA3E0F746C92}" type="presParOf" srcId="{7BF1A967-416C-44C3-8E72-1670FD082494}" destId="{F1811ED6-F958-4627-B843-368FCB1720D1}" srcOrd="1" destOrd="0" presId="urn:microsoft.com/office/officeart/2005/8/layout/cycle4#1"/>
    <dgm:cxn modelId="{B344637C-5870-4CED-AA9C-89541023B2AE}" type="presParOf" srcId="{00A949E0-5BB3-4AC1-ACD5-65F74EF7CCAE}" destId="{1F3CAEA9-F7D5-431E-9B24-FE01CE0C7368}" srcOrd="3" destOrd="0" presId="urn:microsoft.com/office/officeart/2005/8/layout/cycle4#1"/>
    <dgm:cxn modelId="{495CFBE4-EAEA-45B2-877D-B554B9CA5B62}" type="presParOf" srcId="{6473A819-4B70-432B-8970-94687119BABC}" destId="{97E67552-2E17-4746-988B-525664E52DA5}" srcOrd="1" destOrd="0" presId="urn:microsoft.com/office/officeart/2005/8/layout/cycle4#1"/>
    <dgm:cxn modelId="{22D0D767-2E0A-4D2A-BAE0-A6B62E9BA6A4}" type="presParOf" srcId="{97E67552-2E17-4746-988B-525664E52DA5}" destId="{1B7E44C9-5258-4C2F-A6F5-2473FF9F703C}" srcOrd="0" destOrd="0" presId="urn:microsoft.com/office/officeart/2005/8/layout/cycle4#1"/>
    <dgm:cxn modelId="{AE99CC03-E04B-424E-9A0A-4FB6C492C94A}" type="presParOf" srcId="{97E67552-2E17-4746-988B-525664E52DA5}" destId="{01DC7E54-DFCB-4431-AA91-8AFD2777DF6E}" srcOrd="1" destOrd="0" presId="urn:microsoft.com/office/officeart/2005/8/layout/cycle4#1"/>
    <dgm:cxn modelId="{64A7C00D-5788-4079-8D20-D7D62F4EF220}" type="presParOf" srcId="{97E67552-2E17-4746-988B-525664E52DA5}" destId="{2A155DC3-76C4-4144-A5F7-38D1DEA89411}" srcOrd="2" destOrd="0" presId="urn:microsoft.com/office/officeart/2005/8/layout/cycle4#1"/>
    <dgm:cxn modelId="{6A3DC622-0FAC-453C-9219-F8F01FC2867B}" type="presParOf" srcId="{97E67552-2E17-4746-988B-525664E52DA5}" destId="{4E332307-1134-4EAF-A18F-284998D5E01D}" srcOrd="3" destOrd="0" presId="urn:microsoft.com/office/officeart/2005/8/layout/cycle4#1"/>
    <dgm:cxn modelId="{02B101F5-D9F6-4A40-9EDD-4BFAB682EFA7}" type="presParOf" srcId="{97E67552-2E17-4746-988B-525664E52DA5}" destId="{3498BC9D-C8C7-450A-A53B-688E89FD19EB}" srcOrd="4" destOrd="0" presId="urn:microsoft.com/office/officeart/2005/8/layout/cycle4#1"/>
    <dgm:cxn modelId="{89E9120B-C66F-41A3-8344-EE77FD70AA43}" type="presParOf" srcId="{6473A819-4B70-432B-8970-94687119BABC}" destId="{AC9AA737-5ED4-4915-B22A-DECC304283A5}" srcOrd="2" destOrd="0" presId="urn:microsoft.com/office/officeart/2005/8/layout/cycle4#1"/>
    <dgm:cxn modelId="{1BCE46FD-806E-4E52-B434-E777C6E99A92}" type="presParOf" srcId="{6473A819-4B70-432B-8970-94687119BABC}" destId="{D5046590-3B03-4B80-8D71-65BF7512BD63}" srcOrd="3" destOrd="0" presId="urn:microsoft.com/office/officeart/2005/8/layout/cycle4#1"/>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B118C62-BCDE-4B88-9616-ACA299A199DC}" type="doc">
      <dgm:prSet loTypeId="urn:microsoft.com/office/officeart/2005/8/layout/vList5" loCatId="list" qsTypeId="urn:microsoft.com/office/officeart/2005/8/quickstyle/3d1" qsCatId="3D" csTypeId="urn:microsoft.com/office/officeart/2005/8/colors/colorful3" csCatId="colorful" phldr="1"/>
      <dgm:spPr/>
      <dgm:t>
        <a:bodyPr/>
        <a:lstStyle/>
        <a:p>
          <a:endParaRPr lang="lt-LT"/>
        </a:p>
      </dgm:t>
    </dgm:pt>
    <dgm:pt modelId="{0FD81AED-46C3-4C74-A139-4BC9A8A4032D}">
      <dgm:prSet phldrT="[Tekstas]"/>
      <dgm:spPr/>
      <dgm:t>
        <a:bodyPr/>
        <a:lstStyle/>
        <a:p>
          <a:r>
            <a:rPr lang="lt-LT" dirty="0">
              <a:latin typeface="Times New Roman" panose="02020603050405020304" pitchFamily="18" charset="0"/>
              <a:cs typeface="Times New Roman" panose="02020603050405020304" pitchFamily="18" charset="0"/>
            </a:rPr>
            <a:t>Regėjimo sutrikimai </a:t>
          </a:r>
        </a:p>
        <a:p>
          <a:r>
            <a:rPr lang="lt-LT" dirty="0">
              <a:latin typeface="Times New Roman" panose="02020603050405020304" pitchFamily="18" charset="0"/>
              <a:cs typeface="Times New Roman" panose="02020603050405020304" pitchFamily="18" charset="0"/>
            </a:rPr>
            <a:t>(51 proc.)</a:t>
          </a:r>
        </a:p>
      </dgm:t>
    </dgm:pt>
    <dgm:pt modelId="{FAA282D9-135A-48D8-932E-B6739D672CA3}" type="parTrans" cxnId="{B456C478-A657-41DE-9525-3D1894A9F1EB}">
      <dgm:prSet/>
      <dgm:spPr/>
      <dgm:t>
        <a:bodyPr/>
        <a:lstStyle/>
        <a:p>
          <a:endParaRPr lang="lt-LT">
            <a:latin typeface="Times New Roman" panose="02020603050405020304" pitchFamily="18" charset="0"/>
            <a:cs typeface="Times New Roman" panose="02020603050405020304" pitchFamily="18" charset="0"/>
          </a:endParaRPr>
        </a:p>
      </dgm:t>
    </dgm:pt>
    <dgm:pt modelId="{A8BAEA55-35F8-439C-97F2-BD15C5F2C28C}" type="sibTrans" cxnId="{B456C478-A657-41DE-9525-3D1894A9F1EB}">
      <dgm:prSet/>
      <dgm:spPr/>
      <dgm:t>
        <a:bodyPr/>
        <a:lstStyle/>
        <a:p>
          <a:endParaRPr lang="lt-LT">
            <a:latin typeface="Times New Roman" panose="02020603050405020304" pitchFamily="18" charset="0"/>
            <a:cs typeface="Times New Roman" panose="02020603050405020304" pitchFamily="18" charset="0"/>
          </a:endParaRPr>
        </a:p>
      </dgm:t>
    </dgm:pt>
    <dgm:pt modelId="{B54A665F-C3F3-4A5A-984F-F0199AE75935}">
      <dgm:prSet phldrT="[Tekstas]"/>
      <dgm:spPr/>
      <dgm:t>
        <a:bodyPr/>
        <a:lstStyle/>
        <a:p>
          <a:r>
            <a:rPr lang="lt-LT" dirty="0">
              <a:latin typeface="Times New Roman" panose="02020603050405020304" pitchFamily="18" charset="0"/>
              <a:cs typeface="Times New Roman" panose="02020603050405020304" pitchFamily="18" charset="0"/>
            </a:rPr>
            <a:t>Hipermetropija (toliaregystė) (91,1 proc.)</a:t>
          </a:r>
        </a:p>
      </dgm:t>
    </dgm:pt>
    <dgm:pt modelId="{F3C26D57-0399-4447-88BD-AE6184177568}" type="parTrans" cxnId="{7F707196-0684-4E36-9562-4C50B7618B7B}">
      <dgm:prSet/>
      <dgm:spPr/>
      <dgm:t>
        <a:bodyPr/>
        <a:lstStyle/>
        <a:p>
          <a:endParaRPr lang="lt-LT">
            <a:latin typeface="Times New Roman" panose="02020603050405020304" pitchFamily="18" charset="0"/>
            <a:cs typeface="Times New Roman" panose="02020603050405020304" pitchFamily="18" charset="0"/>
          </a:endParaRPr>
        </a:p>
      </dgm:t>
    </dgm:pt>
    <dgm:pt modelId="{C340F904-D8AC-4D20-9A42-C630534A64DB}" type="sibTrans" cxnId="{7F707196-0684-4E36-9562-4C50B7618B7B}">
      <dgm:prSet/>
      <dgm:spPr/>
      <dgm:t>
        <a:bodyPr/>
        <a:lstStyle/>
        <a:p>
          <a:endParaRPr lang="lt-LT">
            <a:latin typeface="Times New Roman" panose="02020603050405020304" pitchFamily="18" charset="0"/>
            <a:cs typeface="Times New Roman" panose="02020603050405020304" pitchFamily="18" charset="0"/>
          </a:endParaRPr>
        </a:p>
      </dgm:t>
    </dgm:pt>
    <dgm:pt modelId="{441EF2CE-FB69-43CA-AE42-E8CF0F783474}">
      <dgm:prSet phldrT="[Tekstas]"/>
      <dgm:spPr/>
      <dgm:t>
        <a:bodyPr/>
        <a:lstStyle/>
        <a:p>
          <a:r>
            <a:rPr lang="lt-LT" dirty="0">
              <a:latin typeface="Times New Roman" panose="02020603050405020304" pitchFamily="18" charset="0"/>
              <a:cs typeface="Times New Roman" panose="02020603050405020304" pitchFamily="18" charset="0"/>
            </a:rPr>
            <a:t>Astigmatizmas (3,5 proc.)</a:t>
          </a:r>
        </a:p>
      </dgm:t>
    </dgm:pt>
    <dgm:pt modelId="{12A5FE50-45C1-48DE-A793-A4190E3A295C}" type="parTrans" cxnId="{37D2B5CB-60BE-4A00-A94A-933F8674056E}">
      <dgm:prSet/>
      <dgm:spPr/>
      <dgm:t>
        <a:bodyPr/>
        <a:lstStyle/>
        <a:p>
          <a:endParaRPr lang="lt-LT">
            <a:latin typeface="Times New Roman" panose="02020603050405020304" pitchFamily="18" charset="0"/>
            <a:cs typeface="Times New Roman" panose="02020603050405020304" pitchFamily="18" charset="0"/>
          </a:endParaRPr>
        </a:p>
      </dgm:t>
    </dgm:pt>
    <dgm:pt modelId="{D82ACA92-4A94-40F8-99DC-783208AB9C87}" type="sibTrans" cxnId="{37D2B5CB-60BE-4A00-A94A-933F8674056E}">
      <dgm:prSet/>
      <dgm:spPr/>
      <dgm:t>
        <a:bodyPr/>
        <a:lstStyle/>
        <a:p>
          <a:endParaRPr lang="lt-LT">
            <a:latin typeface="Times New Roman" panose="02020603050405020304" pitchFamily="18" charset="0"/>
            <a:cs typeface="Times New Roman" panose="02020603050405020304" pitchFamily="18" charset="0"/>
          </a:endParaRPr>
        </a:p>
      </dgm:t>
    </dgm:pt>
    <dgm:pt modelId="{F6AFF5E0-4DC7-4C5D-B229-CE44DC45D0D8}">
      <dgm:prSet phldrT="[Tekstas]"/>
      <dgm:spPr/>
      <dgm:t>
        <a:bodyPr/>
        <a:lstStyle/>
        <a:p>
          <a:r>
            <a:rPr lang="lt-LT" u="none" dirty="0">
              <a:latin typeface="Times New Roman" pitchFamily="18" charset="0"/>
              <a:cs typeface="Times New Roman" pitchFamily="18" charset="0"/>
            </a:rPr>
            <a:t>Simptomai, požymiai ir nenormalūs klinikiniai bei laboratoriniai radiniai (26,9 proc.)</a:t>
          </a:r>
        </a:p>
      </dgm:t>
    </dgm:pt>
    <dgm:pt modelId="{B186FEEC-7BF0-4163-8B67-798FB37DEA5E}" type="parTrans" cxnId="{8E59C20F-5983-4BED-A378-9D52707F485C}">
      <dgm:prSet/>
      <dgm:spPr/>
      <dgm:t>
        <a:bodyPr/>
        <a:lstStyle/>
        <a:p>
          <a:endParaRPr lang="lt-LT">
            <a:latin typeface="Times New Roman" panose="02020603050405020304" pitchFamily="18" charset="0"/>
            <a:cs typeface="Times New Roman" panose="02020603050405020304" pitchFamily="18" charset="0"/>
          </a:endParaRPr>
        </a:p>
      </dgm:t>
    </dgm:pt>
    <dgm:pt modelId="{9ABDBE45-4AE3-44CC-944B-4ADF6C4F43A9}" type="sibTrans" cxnId="{8E59C20F-5983-4BED-A378-9D52707F485C}">
      <dgm:prSet/>
      <dgm:spPr/>
      <dgm:t>
        <a:bodyPr/>
        <a:lstStyle/>
        <a:p>
          <a:endParaRPr lang="lt-LT">
            <a:latin typeface="Times New Roman" panose="02020603050405020304" pitchFamily="18" charset="0"/>
            <a:cs typeface="Times New Roman" panose="02020603050405020304" pitchFamily="18" charset="0"/>
          </a:endParaRPr>
        </a:p>
      </dgm:t>
    </dgm:pt>
    <dgm:pt modelId="{6B0DD9DE-48A7-4FAA-9F7B-B7F78969EB4B}">
      <dgm:prSet phldrT="[Tekstas]"/>
      <dgm:spPr/>
      <dgm:t>
        <a:bodyPr/>
        <a:lstStyle/>
        <a:p>
          <a:r>
            <a:rPr lang="lt-LT" dirty="0">
              <a:latin typeface="Times New Roman" panose="02020603050405020304" pitchFamily="18" charset="0"/>
              <a:cs typeface="Times New Roman" panose="02020603050405020304" pitchFamily="18" charset="0"/>
            </a:rPr>
            <a:t>Gėrybiniai ir nepatologiniai širdies ūžesiai (100 proc.)</a:t>
          </a:r>
        </a:p>
      </dgm:t>
    </dgm:pt>
    <dgm:pt modelId="{F56705BE-217F-4AA6-BE1F-8DE389CF96D2}" type="parTrans" cxnId="{188699DE-49DF-402D-B2B8-E081FDD8B5CE}">
      <dgm:prSet/>
      <dgm:spPr/>
      <dgm:t>
        <a:bodyPr/>
        <a:lstStyle/>
        <a:p>
          <a:endParaRPr lang="lt-LT">
            <a:latin typeface="Times New Roman" panose="02020603050405020304" pitchFamily="18" charset="0"/>
            <a:cs typeface="Times New Roman" panose="02020603050405020304" pitchFamily="18" charset="0"/>
          </a:endParaRPr>
        </a:p>
      </dgm:t>
    </dgm:pt>
    <dgm:pt modelId="{BFCDD845-24EE-4741-A680-ABA7DD194352}" type="sibTrans" cxnId="{188699DE-49DF-402D-B2B8-E081FDD8B5CE}">
      <dgm:prSet/>
      <dgm:spPr/>
      <dgm:t>
        <a:bodyPr/>
        <a:lstStyle/>
        <a:p>
          <a:endParaRPr lang="lt-LT">
            <a:latin typeface="Times New Roman" panose="02020603050405020304" pitchFamily="18" charset="0"/>
            <a:cs typeface="Times New Roman" panose="02020603050405020304" pitchFamily="18" charset="0"/>
          </a:endParaRPr>
        </a:p>
      </dgm:t>
    </dgm:pt>
    <dgm:pt modelId="{BD314F7E-D3BB-4B63-B97B-ECE1D3301BFC}">
      <dgm:prSet phldrT="[Tekstas]"/>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lt-LT" dirty="0">
              <a:latin typeface="Times New Roman" panose="02020603050405020304" pitchFamily="18" charset="0"/>
              <a:cs typeface="Times New Roman" panose="02020603050405020304" pitchFamily="18" charset="0"/>
            </a:rPr>
            <a:t>Įgimtos formavimosi ydos (22,1 proc.)</a:t>
          </a:r>
        </a:p>
        <a:p>
          <a:pPr defTabSz="1200150">
            <a:lnSpc>
              <a:spcPct val="90000"/>
            </a:lnSpc>
            <a:spcBef>
              <a:spcPct val="0"/>
            </a:spcBef>
            <a:spcAft>
              <a:spcPct val="35000"/>
            </a:spcAft>
          </a:pPr>
          <a:endParaRPr lang="lt-LT" dirty="0">
            <a:latin typeface="Times New Roman" panose="02020603050405020304" pitchFamily="18" charset="0"/>
            <a:cs typeface="Times New Roman" panose="02020603050405020304" pitchFamily="18" charset="0"/>
          </a:endParaRPr>
        </a:p>
      </dgm:t>
    </dgm:pt>
    <dgm:pt modelId="{4C9D2BD9-080D-4D65-8D89-AA928A4AF3C1}" type="parTrans" cxnId="{38E6F26C-4016-4309-A6C4-F4127DF23AF2}">
      <dgm:prSet/>
      <dgm:spPr/>
      <dgm:t>
        <a:bodyPr/>
        <a:lstStyle/>
        <a:p>
          <a:endParaRPr lang="lt-LT">
            <a:latin typeface="Times New Roman" panose="02020603050405020304" pitchFamily="18" charset="0"/>
            <a:cs typeface="Times New Roman" panose="02020603050405020304" pitchFamily="18" charset="0"/>
          </a:endParaRPr>
        </a:p>
      </dgm:t>
    </dgm:pt>
    <dgm:pt modelId="{004489E8-BD3B-4542-B854-9BDD668EF71E}" type="sibTrans" cxnId="{38E6F26C-4016-4309-A6C4-F4127DF23AF2}">
      <dgm:prSet/>
      <dgm:spPr/>
      <dgm:t>
        <a:bodyPr/>
        <a:lstStyle/>
        <a:p>
          <a:endParaRPr lang="lt-LT">
            <a:latin typeface="Times New Roman" panose="02020603050405020304" pitchFamily="18" charset="0"/>
            <a:cs typeface="Times New Roman" panose="02020603050405020304" pitchFamily="18" charset="0"/>
          </a:endParaRPr>
        </a:p>
      </dgm:t>
    </dgm:pt>
    <dgm:pt modelId="{DEDA6F76-E9DF-43FF-ADCD-5984573D5849}">
      <dgm:prSet phldrT="[Tekstas]"/>
      <dgm:spPr/>
      <dgm:t>
        <a:bodyPr/>
        <a:lstStyle/>
        <a:p>
          <a:r>
            <a:rPr lang="lt-LT" dirty="0">
              <a:latin typeface="Times New Roman" panose="02020603050405020304" pitchFamily="18" charset="0"/>
              <a:cs typeface="Times New Roman" panose="02020603050405020304" pitchFamily="18" charset="0"/>
            </a:rPr>
            <a:t>Anizometropija ir anizeikonija (1,8 proc.)</a:t>
          </a:r>
        </a:p>
      </dgm:t>
    </dgm:pt>
    <dgm:pt modelId="{4A516356-EE7A-480B-8447-3E833987F3A8}" type="parTrans" cxnId="{3F95F214-1399-42F4-9AD6-D0D78F1D0668}">
      <dgm:prSet/>
      <dgm:spPr/>
      <dgm:t>
        <a:bodyPr/>
        <a:lstStyle/>
        <a:p>
          <a:endParaRPr lang="lt-LT">
            <a:latin typeface="Times New Roman" panose="02020603050405020304" pitchFamily="18" charset="0"/>
            <a:cs typeface="Times New Roman" panose="02020603050405020304" pitchFamily="18" charset="0"/>
          </a:endParaRPr>
        </a:p>
      </dgm:t>
    </dgm:pt>
    <dgm:pt modelId="{9B013772-ED19-4DDB-B35F-DBB88D4B8D86}" type="sibTrans" cxnId="{3F95F214-1399-42F4-9AD6-D0D78F1D0668}">
      <dgm:prSet/>
      <dgm:spPr/>
      <dgm:t>
        <a:bodyPr/>
        <a:lstStyle/>
        <a:p>
          <a:endParaRPr lang="lt-LT">
            <a:latin typeface="Times New Roman" panose="02020603050405020304" pitchFamily="18" charset="0"/>
            <a:cs typeface="Times New Roman" panose="02020603050405020304" pitchFamily="18" charset="0"/>
          </a:endParaRPr>
        </a:p>
      </dgm:t>
    </dgm:pt>
    <dgm:pt modelId="{DBFE80ED-E5BD-476C-9427-5F387506FA38}">
      <dgm:prSet phldrT="[Tekstas]"/>
      <dgm:spPr/>
      <dgm:t>
        <a:bodyPr/>
        <a:lstStyle/>
        <a:p>
          <a:r>
            <a:rPr lang="lt-LT" dirty="0">
              <a:latin typeface="Times New Roman" panose="02020603050405020304" pitchFamily="18" charset="0"/>
              <a:cs typeface="Times New Roman" panose="02020603050405020304" pitchFamily="18" charset="0"/>
            </a:rPr>
            <a:t>Kiti akomodacijos sutrikimai (1,8 proc.)</a:t>
          </a:r>
        </a:p>
      </dgm:t>
    </dgm:pt>
    <dgm:pt modelId="{7FFCFE13-247D-4F1B-BB54-C0CAA8142344}" type="parTrans" cxnId="{68CB3BCB-30CC-4C46-B3A2-BCCF7E439665}">
      <dgm:prSet/>
      <dgm:spPr/>
      <dgm:t>
        <a:bodyPr/>
        <a:lstStyle/>
        <a:p>
          <a:endParaRPr lang="lt-LT"/>
        </a:p>
      </dgm:t>
    </dgm:pt>
    <dgm:pt modelId="{B7D3D2F9-44F7-413C-B9AA-BE534FF89757}" type="sibTrans" cxnId="{68CB3BCB-30CC-4C46-B3A2-BCCF7E439665}">
      <dgm:prSet/>
      <dgm:spPr/>
      <dgm:t>
        <a:bodyPr/>
        <a:lstStyle/>
        <a:p>
          <a:endParaRPr lang="lt-LT"/>
        </a:p>
      </dgm:t>
    </dgm:pt>
    <dgm:pt modelId="{30BEBC44-6ABE-494F-8811-998A11887874}">
      <dgm:prSet phldrT="[Tekstas]"/>
      <dgm:spPr/>
      <dgm:t>
        <a:bodyPr/>
        <a:lstStyle/>
        <a:p>
          <a:r>
            <a:rPr lang="lt-LT" dirty="0">
              <a:latin typeface="Times New Roman" panose="02020603050405020304" pitchFamily="18" charset="0"/>
              <a:cs typeface="Times New Roman" panose="02020603050405020304" pitchFamily="18" charset="0"/>
            </a:rPr>
            <a:t>Įgimta plokščia pėda (8,3 proc.)</a:t>
          </a:r>
        </a:p>
      </dgm:t>
    </dgm:pt>
    <dgm:pt modelId="{2A6E08F5-72A8-4C41-B50E-3F10193A6EE3}" type="parTrans" cxnId="{4F30C5CF-82A4-4410-A035-2265D7042DE3}">
      <dgm:prSet/>
      <dgm:spPr/>
      <dgm:t>
        <a:bodyPr/>
        <a:lstStyle/>
        <a:p>
          <a:endParaRPr lang="lt-LT"/>
        </a:p>
      </dgm:t>
    </dgm:pt>
    <dgm:pt modelId="{EA5D8217-7506-4B14-A4A3-B98FC1A8ED32}" type="sibTrans" cxnId="{4F30C5CF-82A4-4410-A035-2265D7042DE3}">
      <dgm:prSet/>
      <dgm:spPr/>
      <dgm:t>
        <a:bodyPr/>
        <a:lstStyle/>
        <a:p>
          <a:endParaRPr lang="lt-LT"/>
        </a:p>
      </dgm:t>
    </dgm:pt>
    <dgm:pt modelId="{5F522FC7-DA60-4E8E-BD7C-99F37C14E832}">
      <dgm:prSet phldrT="[Tekstas]"/>
      <dgm:spPr/>
      <dgm:t>
        <a:bodyPr/>
        <a:lstStyle/>
        <a:p>
          <a:r>
            <a:rPr lang="lt-LT" dirty="0">
              <a:latin typeface="Times New Roman" panose="02020603050405020304" pitchFamily="18" charset="0"/>
              <a:cs typeface="Times New Roman" panose="02020603050405020304" pitchFamily="18" charset="0"/>
            </a:rPr>
            <a:t>Kiti sutrikimai (16,7 proc.)</a:t>
          </a:r>
        </a:p>
      </dgm:t>
    </dgm:pt>
    <dgm:pt modelId="{72BA8DA6-8ED6-491B-A190-B60A47C583E9}" type="parTrans" cxnId="{974884FD-8732-46D5-BE95-A1C3390E9783}">
      <dgm:prSet/>
      <dgm:spPr/>
      <dgm:t>
        <a:bodyPr/>
        <a:lstStyle/>
        <a:p>
          <a:endParaRPr lang="lt-LT"/>
        </a:p>
      </dgm:t>
    </dgm:pt>
    <dgm:pt modelId="{0A3254BA-7F0A-45CC-A254-E145C147DA3D}" type="sibTrans" cxnId="{974884FD-8732-46D5-BE95-A1C3390E9783}">
      <dgm:prSet/>
      <dgm:spPr/>
      <dgm:t>
        <a:bodyPr/>
        <a:lstStyle/>
        <a:p>
          <a:endParaRPr lang="lt-LT"/>
        </a:p>
      </dgm:t>
    </dgm:pt>
    <dgm:pt modelId="{46F8315F-8E34-44EE-ABE6-7F121EE1A4F0}">
      <dgm:prSet phldrT="[Tekstas]"/>
      <dgm:spPr/>
      <dgm:t>
        <a:bodyPr/>
        <a:lstStyle/>
        <a:p>
          <a:r>
            <a:rPr lang="lt-LT" dirty="0">
              <a:latin typeface="Times New Roman" panose="02020603050405020304" pitchFamily="18" charset="0"/>
              <a:cs typeface="Times New Roman" panose="02020603050405020304" pitchFamily="18" charset="0"/>
            </a:rPr>
            <a:t>Atvira arba išlikusi ovalioji anga (54,2 proc.)</a:t>
          </a:r>
        </a:p>
      </dgm:t>
    </dgm:pt>
    <dgm:pt modelId="{5367AE6F-3283-4173-9DCC-2BAE8DA00D3E}" type="parTrans" cxnId="{08F53467-2B6E-4E96-BE71-9FF967AD5EC2}">
      <dgm:prSet/>
      <dgm:spPr/>
      <dgm:t>
        <a:bodyPr/>
        <a:lstStyle/>
        <a:p>
          <a:endParaRPr lang="lt-LT"/>
        </a:p>
      </dgm:t>
    </dgm:pt>
    <dgm:pt modelId="{F698A94A-0A64-4CA7-B972-84A0C0648D7C}" type="sibTrans" cxnId="{08F53467-2B6E-4E96-BE71-9FF967AD5EC2}">
      <dgm:prSet/>
      <dgm:spPr/>
      <dgm:t>
        <a:bodyPr/>
        <a:lstStyle/>
        <a:p>
          <a:endParaRPr lang="lt-LT"/>
        </a:p>
      </dgm:t>
    </dgm:pt>
    <dgm:pt modelId="{1EB347C5-46EB-45F3-98E6-7A2C33C7685F}">
      <dgm:prSet/>
      <dgm:spPr/>
      <dgm:t>
        <a:bodyPr/>
        <a:lstStyle/>
        <a:p>
          <a:r>
            <a:rPr lang="lt-LT" dirty="0">
              <a:latin typeface="Times New Roman" panose="02020603050405020304" pitchFamily="18" charset="0"/>
              <a:cs typeface="Times New Roman" panose="02020603050405020304" pitchFamily="18" charset="0"/>
            </a:rPr>
            <a:t>Atviras arterinis latakas (8,3 proc.)</a:t>
          </a:r>
        </a:p>
      </dgm:t>
    </dgm:pt>
    <dgm:pt modelId="{26A72C6D-1BC9-477D-96F5-0919F8B09AFC}" type="parTrans" cxnId="{0D2E5A58-CB1B-4BF5-92DA-07B4BFE4FFE6}">
      <dgm:prSet/>
      <dgm:spPr/>
      <dgm:t>
        <a:bodyPr/>
        <a:lstStyle/>
        <a:p>
          <a:endParaRPr lang="lt-LT"/>
        </a:p>
      </dgm:t>
    </dgm:pt>
    <dgm:pt modelId="{96636D44-70D7-471A-A64A-435D8157E5F9}" type="sibTrans" cxnId="{0D2E5A58-CB1B-4BF5-92DA-07B4BFE4FFE6}">
      <dgm:prSet/>
      <dgm:spPr/>
      <dgm:t>
        <a:bodyPr/>
        <a:lstStyle/>
        <a:p>
          <a:endParaRPr lang="lt-LT"/>
        </a:p>
      </dgm:t>
    </dgm:pt>
    <dgm:pt modelId="{6603B3F4-CEAF-4E71-90FC-2E21EED86218}">
      <dgm:prSet phldrT="[Tekstas]"/>
      <dgm:spPr/>
      <dgm:t>
        <a:bodyPr/>
        <a:lstStyle/>
        <a:p>
          <a:r>
            <a:rPr lang="lt-LT" dirty="0">
              <a:latin typeface="Times New Roman" panose="02020603050405020304" pitchFamily="18" charset="0"/>
              <a:cs typeface="Times New Roman" panose="02020603050405020304" pitchFamily="18" charset="0"/>
            </a:rPr>
            <a:t>Prieširdžių ir skilvelių pertvaros defektai (12,5 proc.)</a:t>
          </a:r>
        </a:p>
      </dgm:t>
    </dgm:pt>
    <dgm:pt modelId="{1CA22A8D-D59C-484B-8EB4-019AA23F98DC}" type="parTrans" cxnId="{E9631899-7B3C-4161-B326-ED75B8C46719}">
      <dgm:prSet/>
      <dgm:spPr/>
      <dgm:t>
        <a:bodyPr/>
        <a:lstStyle/>
        <a:p>
          <a:endParaRPr lang="lt-LT"/>
        </a:p>
      </dgm:t>
    </dgm:pt>
    <dgm:pt modelId="{1BF7BEDB-22E3-4493-A000-57C0DFB9F4E3}" type="sibTrans" cxnId="{E9631899-7B3C-4161-B326-ED75B8C46719}">
      <dgm:prSet/>
      <dgm:spPr/>
      <dgm:t>
        <a:bodyPr/>
        <a:lstStyle/>
        <a:p>
          <a:endParaRPr lang="lt-LT"/>
        </a:p>
      </dgm:t>
    </dgm:pt>
    <dgm:pt modelId="{B6F4E4CE-87F4-4D5A-8C40-54AB051EBAB8}">
      <dgm:prSet phldrT="[Tekstas]"/>
      <dgm:spPr/>
      <dgm:t>
        <a:bodyPr/>
        <a:lstStyle/>
        <a:p>
          <a:r>
            <a:rPr lang="lt-LT" dirty="0">
              <a:latin typeface="Times New Roman" panose="02020603050405020304" pitchFamily="18" charset="0"/>
              <a:cs typeface="Times New Roman" panose="02020603050405020304" pitchFamily="18" charset="0"/>
            </a:rPr>
            <a:t>Miopija (trumparegystė) (1,8 proc.)</a:t>
          </a:r>
        </a:p>
      </dgm:t>
    </dgm:pt>
    <dgm:pt modelId="{C1FA1D2A-04B3-42F9-836E-C96754E8D86C}" type="parTrans" cxnId="{F2F1796F-AC2A-4982-92AB-3ACF25594433}">
      <dgm:prSet/>
      <dgm:spPr/>
      <dgm:t>
        <a:bodyPr/>
        <a:lstStyle/>
        <a:p>
          <a:endParaRPr lang="lt-LT"/>
        </a:p>
      </dgm:t>
    </dgm:pt>
    <dgm:pt modelId="{50DC73AC-BE9E-462A-A1BD-4A906E08F6A2}" type="sibTrans" cxnId="{F2F1796F-AC2A-4982-92AB-3ACF25594433}">
      <dgm:prSet/>
      <dgm:spPr/>
      <dgm:t>
        <a:bodyPr/>
        <a:lstStyle/>
        <a:p>
          <a:endParaRPr lang="lt-LT"/>
        </a:p>
      </dgm:t>
    </dgm:pt>
    <dgm:pt modelId="{BA1D270E-8FF6-4207-A771-91FF5ED85196}" type="pres">
      <dgm:prSet presAssocID="{2B118C62-BCDE-4B88-9616-ACA299A199DC}" presName="Name0" presStyleCnt="0">
        <dgm:presLayoutVars>
          <dgm:dir/>
          <dgm:animLvl val="lvl"/>
          <dgm:resizeHandles val="exact"/>
        </dgm:presLayoutVars>
      </dgm:prSet>
      <dgm:spPr/>
      <dgm:t>
        <a:bodyPr/>
        <a:lstStyle/>
        <a:p>
          <a:endParaRPr lang="lt-LT"/>
        </a:p>
      </dgm:t>
    </dgm:pt>
    <dgm:pt modelId="{EE6AD33F-008E-40D9-A658-F6E9692E2BD6}" type="pres">
      <dgm:prSet presAssocID="{0FD81AED-46C3-4C74-A139-4BC9A8A4032D}" presName="linNode" presStyleCnt="0"/>
      <dgm:spPr/>
    </dgm:pt>
    <dgm:pt modelId="{91B8AD8C-244C-4280-A6FC-C654A0BC1E16}" type="pres">
      <dgm:prSet presAssocID="{0FD81AED-46C3-4C74-A139-4BC9A8A4032D}" presName="parentText" presStyleLbl="node1" presStyleIdx="0" presStyleCnt="3">
        <dgm:presLayoutVars>
          <dgm:chMax val="1"/>
          <dgm:bulletEnabled val="1"/>
        </dgm:presLayoutVars>
      </dgm:prSet>
      <dgm:spPr/>
      <dgm:t>
        <a:bodyPr/>
        <a:lstStyle/>
        <a:p>
          <a:endParaRPr lang="lt-LT"/>
        </a:p>
      </dgm:t>
    </dgm:pt>
    <dgm:pt modelId="{E8DBC8C1-FC6D-49E0-8681-B46FB809BFC6}" type="pres">
      <dgm:prSet presAssocID="{0FD81AED-46C3-4C74-A139-4BC9A8A4032D}" presName="descendantText" presStyleLbl="alignAccFollowNode1" presStyleIdx="0" presStyleCnt="3">
        <dgm:presLayoutVars>
          <dgm:bulletEnabled val="1"/>
        </dgm:presLayoutVars>
      </dgm:prSet>
      <dgm:spPr/>
      <dgm:t>
        <a:bodyPr/>
        <a:lstStyle/>
        <a:p>
          <a:endParaRPr lang="lt-LT"/>
        </a:p>
      </dgm:t>
    </dgm:pt>
    <dgm:pt modelId="{8593559C-498A-4EA9-8A42-0583A024605E}" type="pres">
      <dgm:prSet presAssocID="{A8BAEA55-35F8-439C-97F2-BD15C5F2C28C}" presName="sp" presStyleCnt="0"/>
      <dgm:spPr/>
    </dgm:pt>
    <dgm:pt modelId="{480FD103-670E-449D-8F84-D40B984E2B11}" type="pres">
      <dgm:prSet presAssocID="{F6AFF5E0-4DC7-4C5D-B229-CE44DC45D0D8}" presName="linNode" presStyleCnt="0"/>
      <dgm:spPr/>
    </dgm:pt>
    <dgm:pt modelId="{E4B94F60-2D9E-4C96-982B-7215754E9651}" type="pres">
      <dgm:prSet presAssocID="{F6AFF5E0-4DC7-4C5D-B229-CE44DC45D0D8}" presName="parentText" presStyleLbl="node1" presStyleIdx="1" presStyleCnt="3">
        <dgm:presLayoutVars>
          <dgm:chMax val="1"/>
          <dgm:bulletEnabled val="1"/>
        </dgm:presLayoutVars>
      </dgm:prSet>
      <dgm:spPr/>
      <dgm:t>
        <a:bodyPr/>
        <a:lstStyle/>
        <a:p>
          <a:endParaRPr lang="lt-LT"/>
        </a:p>
      </dgm:t>
    </dgm:pt>
    <dgm:pt modelId="{2D19EC5E-EDBC-49ED-86FC-A8B3C23B01B5}" type="pres">
      <dgm:prSet presAssocID="{F6AFF5E0-4DC7-4C5D-B229-CE44DC45D0D8}" presName="descendantText" presStyleLbl="alignAccFollowNode1" presStyleIdx="1" presStyleCnt="3">
        <dgm:presLayoutVars>
          <dgm:bulletEnabled val="1"/>
        </dgm:presLayoutVars>
      </dgm:prSet>
      <dgm:spPr/>
      <dgm:t>
        <a:bodyPr/>
        <a:lstStyle/>
        <a:p>
          <a:endParaRPr lang="lt-LT"/>
        </a:p>
      </dgm:t>
    </dgm:pt>
    <dgm:pt modelId="{7908988D-19B5-4D9D-BECD-25A02C426359}" type="pres">
      <dgm:prSet presAssocID="{9ABDBE45-4AE3-44CC-944B-4ADF6C4F43A9}" presName="sp" presStyleCnt="0"/>
      <dgm:spPr/>
    </dgm:pt>
    <dgm:pt modelId="{39751C26-0C55-4E66-8C99-8D7BC373D60F}" type="pres">
      <dgm:prSet presAssocID="{BD314F7E-D3BB-4B63-B97B-ECE1D3301BFC}" presName="linNode" presStyleCnt="0"/>
      <dgm:spPr/>
    </dgm:pt>
    <dgm:pt modelId="{F4CDD1D1-342B-45B7-ADAD-AF0CB49ED46C}" type="pres">
      <dgm:prSet presAssocID="{BD314F7E-D3BB-4B63-B97B-ECE1D3301BFC}" presName="parentText" presStyleLbl="node1" presStyleIdx="2" presStyleCnt="3">
        <dgm:presLayoutVars>
          <dgm:chMax val="1"/>
          <dgm:bulletEnabled val="1"/>
        </dgm:presLayoutVars>
      </dgm:prSet>
      <dgm:spPr/>
      <dgm:t>
        <a:bodyPr/>
        <a:lstStyle/>
        <a:p>
          <a:endParaRPr lang="lt-LT"/>
        </a:p>
      </dgm:t>
    </dgm:pt>
    <dgm:pt modelId="{63A93F4A-0EF2-498F-9714-410F9227E50E}" type="pres">
      <dgm:prSet presAssocID="{BD314F7E-D3BB-4B63-B97B-ECE1D3301BFC}" presName="descendantText" presStyleLbl="alignAccFollowNode1" presStyleIdx="2" presStyleCnt="3">
        <dgm:presLayoutVars>
          <dgm:bulletEnabled val="1"/>
        </dgm:presLayoutVars>
      </dgm:prSet>
      <dgm:spPr/>
      <dgm:t>
        <a:bodyPr/>
        <a:lstStyle/>
        <a:p>
          <a:endParaRPr lang="lt-LT"/>
        </a:p>
      </dgm:t>
    </dgm:pt>
  </dgm:ptLst>
  <dgm:cxnLst>
    <dgm:cxn modelId="{4F30C5CF-82A4-4410-A035-2265D7042DE3}" srcId="{BD314F7E-D3BB-4B63-B97B-ECE1D3301BFC}" destId="{30BEBC44-6ABE-494F-8811-998A11887874}" srcOrd="3" destOrd="0" parTransId="{2A6E08F5-72A8-4C41-B50E-3F10193A6EE3}" sibTransId="{EA5D8217-7506-4B14-A4A3-B98FC1A8ED32}"/>
    <dgm:cxn modelId="{6A2E98DD-3315-40DD-8B65-D726DDA8B246}" type="presOf" srcId="{B6F4E4CE-87F4-4D5A-8C40-54AB051EBAB8}" destId="{E8DBC8C1-FC6D-49E0-8681-B46FB809BFC6}" srcOrd="0" destOrd="2" presId="urn:microsoft.com/office/officeart/2005/8/layout/vList5"/>
    <dgm:cxn modelId="{68CB3BCB-30CC-4C46-B3A2-BCCF7E439665}" srcId="{0FD81AED-46C3-4C74-A139-4BC9A8A4032D}" destId="{DBFE80ED-E5BD-476C-9427-5F387506FA38}" srcOrd="4" destOrd="0" parTransId="{7FFCFE13-247D-4F1B-BB54-C0CAA8142344}" sibTransId="{B7D3D2F9-44F7-413C-B9AA-BE534FF89757}"/>
    <dgm:cxn modelId="{9B5A6A5B-9E98-46F2-9158-5AC04B716A69}" type="presOf" srcId="{2B118C62-BCDE-4B88-9616-ACA299A199DC}" destId="{BA1D270E-8FF6-4207-A771-91FF5ED85196}" srcOrd="0" destOrd="0" presId="urn:microsoft.com/office/officeart/2005/8/layout/vList5"/>
    <dgm:cxn modelId="{269D6732-8FB2-49A0-A42B-3D2F1704102E}" type="presOf" srcId="{6603B3F4-CEAF-4E71-90FC-2E21EED86218}" destId="{63A93F4A-0EF2-498F-9714-410F9227E50E}" srcOrd="0" destOrd="1" presId="urn:microsoft.com/office/officeart/2005/8/layout/vList5"/>
    <dgm:cxn modelId="{8E59C20F-5983-4BED-A378-9D52707F485C}" srcId="{2B118C62-BCDE-4B88-9616-ACA299A199DC}" destId="{F6AFF5E0-4DC7-4C5D-B229-CE44DC45D0D8}" srcOrd="1" destOrd="0" parTransId="{B186FEEC-7BF0-4163-8B67-798FB37DEA5E}" sibTransId="{9ABDBE45-4AE3-44CC-944B-4ADF6C4F43A9}"/>
    <dgm:cxn modelId="{3C91982A-10F2-4263-A88E-7C6EE014B87F}" type="presOf" srcId="{DBFE80ED-E5BD-476C-9427-5F387506FA38}" destId="{E8DBC8C1-FC6D-49E0-8681-B46FB809BFC6}" srcOrd="0" destOrd="4" presId="urn:microsoft.com/office/officeart/2005/8/layout/vList5"/>
    <dgm:cxn modelId="{0AF12CEC-0663-4823-BF2F-B718882A6DA7}" type="presOf" srcId="{5F522FC7-DA60-4E8E-BD7C-99F37C14E832}" destId="{63A93F4A-0EF2-498F-9714-410F9227E50E}" srcOrd="0" destOrd="4" presId="urn:microsoft.com/office/officeart/2005/8/layout/vList5"/>
    <dgm:cxn modelId="{5767579C-7437-4A14-85CC-AC4E17900EA7}" type="presOf" srcId="{46F8315F-8E34-44EE-ABE6-7F121EE1A4F0}" destId="{63A93F4A-0EF2-498F-9714-410F9227E50E}" srcOrd="0" destOrd="0" presId="urn:microsoft.com/office/officeart/2005/8/layout/vList5"/>
    <dgm:cxn modelId="{89E67AFA-3D14-4D6D-90FD-AC1BC7206AAE}" type="presOf" srcId="{DEDA6F76-E9DF-43FF-ADCD-5984573D5849}" destId="{E8DBC8C1-FC6D-49E0-8681-B46FB809BFC6}" srcOrd="0" destOrd="3" presId="urn:microsoft.com/office/officeart/2005/8/layout/vList5"/>
    <dgm:cxn modelId="{0D2E5A58-CB1B-4BF5-92DA-07B4BFE4FFE6}" srcId="{BD314F7E-D3BB-4B63-B97B-ECE1D3301BFC}" destId="{1EB347C5-46EB-45F3-98E6-7A2C33C7685F}" srcOrd="2" destOrd="0" parTransId="{26A72C6D-1BC9-477D-96F5-0919F8B09AFC}" sibTransId="{96636D44-70D7-471A-A64A-435D8157E5F9}"/>
    <dgm:cxn modelId="{F2F1796F-AC2A-4982-92AB-3ACF25594433}" srcId="{0FD81AED-46C3-4C74-A139-4BC9A8A4032D}" destId="{B6F4E4CE-87F4-4D5A-8C40-54AB051EBAB8}" srcOrd="2" destOrd="0" parTransId="{C1FA1D2A-04B3-42F9-836E-C96754E8D86C}" sibTransId="{50DC73AC-BE9E-462A-A1BD-4A906E08F6A2}"/>
    <dgm:cxn modelId="{38E6F26C-4016-4309-A6C4-F4127DF23AF2}" srcId="{2B118C62-BCDE-4B88-9616-ACA299A199DC}" destId="{BD314F7E-D3BB-4B63-B97B-ECE1D3301BFC}" srcOrd="2" destOrd="0" parTransId="{4C9D2BD9-080D-4D65-8D89-AA928A4AF3C1}" sibTransId="{004489E8-BD3B-4542-B854-9BDD668EF71E}"/>
    <dgm:cxn modelId="{D0919C1A-3EF6-451B-9B04-306D6C68DEE7}" type="presOf" srcId="{0FD81AED-46C3-4C74-A139-4BC9A8A4032D}" destId="{91B8AD8C-244C-4280-A6FC-C654A0BC1E16}" srcOrd="0" destOrd="0" presId="urn:microsoft.com/office/officeart/2005/8/layout/vList5"/>
    <dgm:cxn modelId="{3F95F214-1399-42F4-9AD6-D0D78F1D0668}" srcId="{0FD81AED-46C3-4C74-A139-4BC9A8A4032D}" destId="{DEDA6F76-E9DF-43FF-ADCD-5984573D5849}" srcOrd="3" destOrd="0" parTransId="{4A516356-EE7A-480B-8447-3E833987F3A8}" sibTransId="{9B013772-ED19-4DDB-B35F-DBB88D4B8D86}"/>
    <dgm:cxn modelId="{C4B487A8-1CD0-4F18-9FF1-70B776CFD480}" type="presOf" srcId="{30BEBC44-6ABE-494F-8811-998A11887874}" destId="{63A93F4A-0EF2-498F-9714-410F9227E50E}" srcOrd="0" destOrd="3" presId="urn:microsoft.com/office/officeart/2005/8/layout/vList5"/>
    <dgm:cxn modelId="{4B54BB4F-460B-4907-9942-A7D187A9EF58}" type="presOf" srcId="{F6AFF5E0-4DC7-4C5D-B229-CE44DC45D0D8}" destId="{E4B94F60-2D9E-4C96-982B-7215754E9651}" srcOrd="0" destOrd="0" presId="urn:microsoft.com/office/officeart/2005/8/layout/vList5"/>
    <dgm:cxn modelId="{523302EE-6334-445F-846C-31AAFBE33015}" type="presOf" srcId="{6B0DD9DE-48A7-4FAA-9F7B-B7F78969EB4B}" destId="{2D19EC5E-EDBC-49ED-86FC-A8B3C23B01B5}" srcOrd="0" destOrd="0" presId="urn:microsoft.com/office/officeart/2005/8/layout/vList5"/>
    <dgm:cxn modelId="{B456C478-A657-41DE-9525-3D1894A9F1EB}" srcId="{2B118C62-BCDE-4B88-9616-ACA299A199DC}" destId="{0FD81AED-46C3-4C74-A139-4BC9A8A4032D}" srcOrd="0" destOrd="0" parTransId="{FAA282D9-135A-48D8-932E-B6739D672CA3}" sibTransId="{A8BAEA55-35F8-439C-97F2-BD15C5F2C28C}"/>
    <dgm:cxn modelId="{37D2B5CB-60BE-4A00-A94A-933F8674056E}" srcId="{0FD81AED-46C3-4C74-A139-4BC9A8A4032D}" destId="{441EF2CE-FB69-43CA-AE42-E8CF0F783474}" srcOrd="1" destOrd="0" parTransId="{12A5FE50-45C1-48DE-A793-A4190E3A295C}" sibTransId="{D82ACA92-4A94-40F8-99DC-783208AB9C87}"/>
    <dgm:cxn modelId="{11F20A64-43A9-488D-BB70-7A6CCCFD9D25}" type="presOf" srcId="{B54A665F-C3F3-4A5A-984F-F0199AE75935}" destId="{E8DBC8C1-FC6D-49E0-8681-B46FB809BFC6}" srcOrd="0" destOrd="0" presId="urn:microsoft.com/office/officeart/2005/8/layout/vList5"/>
    <dgm:cxn modelId="{28AA785E-CD60-49C6-A39E-45814D5221B9}" type="presOf" srcId="{441EF2CE-FB69-43CA-AE42-E8CF0F783474}" destId="{E8DBC8C1-FC6D-49E0-8681-B46FB809BFC6}" srcOrd="0" destOrd="1" presId="urn:microsoft.com/office/officeart/2005/8/layout/vList5"/>
    <dgm:cxn modelId="{BD5071DC-A648-4415-8686-FFFBCFC37D3E}" type="presOf" srcId="{1EB347C5-46EB-45F3-98E6-7A2C33C7685F}" destId="{63A93F4A-0EF2-498F-9714-410F9227E50E}" srcOrd="0" destOrd="2" presId="urn:microsoft.com/office/officeart/2005/8/layout/vList5"/>
    <dgm:cxn modelId="{1834DE67-EA2A-4265-BE4C-36D7B5B6AFDE}" type="presOf" srcId="{BD314F7E-D3BB-4B63-B97B-ECE1D3301BFC}" destId="{F4CDD1D1-342B-45B7-ADAD-AF0CB49ED46C}" srcOrd="0" destOrd="0" presId="urn:microsoft.com/office/officeart/2005/8/layout/vList5"/>
    <dgm:cxn modelId="{08F53467-2B6E-4E96-BE71-9FF967AD5EC2}" srcId="{BD314F7E-D3BB-4B63-B97B-ECE1D3301BFC}" destId="{46F8315F-8E34-44EE-ABE6-7F121EE1A4F0}" srcOrd="0" destOrd="0" parTransId="{5367AE6F-3283-4173-9DCC-2BAE8DA00D3E}" sibTransId="{F698A94A-0A64-4CA7-B972-84A0C0648D7C}"/>
    <dgm:cxn modelId="{974884FD-8732-46D5-BE95-A1C3390E9783}" srcId="{BD314F7E-D3BB-4B63-B97B-ECE1D3301BFC}" destId="{5F522FC7-DA60-4E8E-BD7C-99F37C14E832}" srcOrd="4" destOrd="0" parTransId="{72BA8DA6-8ED6-491B-A190-B60A47C583E9}" sibTransId="{0A3254BA-7F0A-45CC-A254-E145C147DA3D}"/>
    <dgm:cxn modelId="{188699DE-49DF-402D-B2B8-E081FDD8B5CE}" srcId="{F6AFF5E0-4DC7-4C5D-B229-CE44DC45D0D8}" destId="{6B0DD9DE-48A7-4FAA-9F7B-B7F78969EB4B}" srcOrd="0" destOrd="0" parTransId="{F56705BE-217F-4AA6-BE1F-8DE389CF96D2}" sibTransId="{BFCDD845-24EE-4741-A680-ABA7DD194352}"/>
    <dgm:cxn modelId="{7F707196-0684-4E36-9562-4C50B7618B7B}" srcId="{0FD81AED-46C3-4C74-A139-4BC9A8A4032D}" destId="{B54A665F-C3F3-4A5A-984F-F0199AE75935}" srcOrd="0" destOrd="0" parTransId="{F3C26D57-0399-4447-88BD-AE6184177568}" sibTransId="{C340F904-D8AC-4D20-9A42-C630534A64DB}"/>
    <dgm:cxn modelId="{E9631899-7B3C-4161-B326-ED75B8C46719}" srcId="{BD314F7E-D3BB-4B63-B97B-ECE1D3301BFC}" destId="{6603B3F4-CEAF-4E71-90FC-2E21EED86218}" srcOrd="1" destOrd="0" parTransId="{1CA22A8D-D59C-484B-8EB4-019AA23F98DC}" sibTransId="{1BF7BEDB-22E3-4493-A000-57C0DFB9F4E3}"/>
    <dgm:cxn modelId="{952630B1-AF15-4589-BB81-85392EA3D172}" type="presParOf" srcId="{BA1D270E-8FF6-4207-A771-91FF5ED85196}" destId="{EE6AD33F-008E-40D9-A658-F6E9692E2BD6}" srcOrd="0" destOrd="0" presId="urn:microsoft.com/office/officeart/2005/8/layout/vList5"/>
    <dgm:cxn modelId="{506F25C6-ECAA-414D-8B6D-594EC7EAA2D2}" type="presParOf" srcId="{EE6AD33F-008E-40D9-A658-F6E9692E2BD6}" destId="{91B8AD8C-244C-4280-A6FC-C654A0BC1E16}" srcOrd="0" destOrd="0" presId="urn:microsoft.com/office/officeart/2005/8/layout/vList5"/>
    <dgm:cxn modelId="{40397126-6AAB-4FB8-85B2-16CB97CD5BD7}" type="presParOf" srcId="{EE6AD33F-008E-40D9-A658-F6E9692E2BD6}" destId="{E8DBC8C1-FC6D-49E0-8681-B46FB809BFC6}" srcOrd="1" destOrd="0" presId="urn:microsoft.com/office/officeart/2005/8/layout/vList5"/>
    <dgm:cxn modelId="{62ADD591-979D-4A9A-80D0-600D3E84E0CC}" type="presParOf" srcId="{BA1D270E-8FF6-4207-A771-91FF5ED85196}" destId="{8593559C-498A-4EA9-8A42-0583A024605E}" srcOrd="1" destOrd="0" presId="urn:microsoft.com/office/officeart/2005/8/layout/vList5"/>
    <dgm:cxn modelId="{573AB9AC-B20A-46B1-B412-3A1A40DCD0A1}" type="presParOf" srcId="{BA1D270E-8FF6-4207-A771-91FF5ED85196}" destId="{480FD103-670E-449D-8F84-D40B984E2B11}" srcOrd="2" destOrd="0" presId="urn:microsoft.com/office/officeart/2005/8/layout/vList5"/>
    <dgm:cxn modelId="{ED8DDF6C-338E-4111-9A52-F84B9397393E}" type="presParOf" srcId="{480FD103-670E-449D-8F84-D40B984E2B11}" destId="{E4B94F60-2D9E-4C96-982B-7215754E9651}" srcOrd="0" destOrd="0" presId="urn:microsoft.com/office/officeart/2005/8/layout/vList5"/>
    <dgm:cxn modelId="{C141DC8C-48D8-4160-9A40-1F0C2CC916CC}" type="presParOf" srcId="{480FD103-670E-449D-8F84-D40B984E2B11}" destId="{2D19EC5E-EDBC-49ED-86FC-A8B3C23B01B5}" srcOrd="1" destOrd="0" presId="urn:microsoft.com/office/officeart/2005/8/layout/vList5"/>
    <dgm:cxn modelId="{45A92A23-C30E-464B-9A5D-65224FDEAF75}" type="presParOf" srcId="{BA1D270E-8FF6-4207-A771-91FF5ED85196}" destId="{7908988D-19B5-4D9D-BECD-25A02C426359}" srcOrd="3" destOrd="0" presId="urn:microsoft.com/office/officeart/2005/8/layout/vList5"/>
    <dgm:cxn modelId="{46554548-BF09-4131-A551-25E90757D53C}" type="presParOf" srcId="{BA1D270E-8FF6-4207-A771-91FF5ED85196}" destId="{39751C26-0C55-4E66-8C99-8D7BC373D60F}" srcOrd="4" destOrd="0" presId="urn:microsoft.com/office/officeart/2005/8/layout/vList5"/>
    <dgm:cxn modelId="{3AC79A95-DB76-4F6D-A9E2-8C23A2C969BC}" type="presParOf" srcId="{39751C26-0C55-4E66-8C99-8D7BC373D60F}" destId="{F4CDD1D1-342B-45B7-ADAD-AF0CB49ED46C}" srcOrd="0" destOrd="0" presId="urn:microsoft.com/office/officeart/2005/8/layout/vList5"/>
    <dgm:cxn modelId="{147155D0-B289-4E50-A3F0-674FEB280382}" type="presParOf" srcId="{39751C26-0C55-4E66-8C99-8D7BC373D60F}" destId="{63A93F4A-0EF2-498F-9714-410F9227E50E}" srcOrd="1" destOrd="0" presId="urn:microsoft.com/office/officeart/2005/8/layout/vList5"/>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B118C62-BCDE-4B88-9616-ACA299A199DC}" type="doc">
      <dgm:prSet loTypeId="urn:microsoft.com/office/officeart/2005/8/layout/vList5" loCatId="list" qsTypeId="urn:microsoft.com/office/officeart/2005/8/quickstyle/3d1" qsCatId="3D" csTypeId="urn:microsoft.com/office/officeart/2005/8/colors/colorful3" csCatId="colorful" phldr="1"/>
      <dgm:spPr/>
      <dgm:t>
        <a:bodyPr/>
        <a:lstStyle/>
        <a:p>
          <a:endParaRPr lang="lt-LT"/>
        </a:p>
      </dgm:t>
    </dgm:pt>
    <dgm:pt modelId="{0FD81AED-46C3-4C74-A139-4BC9A8A4032D}">
      <dgm:prSet phldrT="[Tekstas]"/>
      <dgm:spPr/>
      <dgm:t>
        <a:bodyPr/>
        <a:lstStyle/>
        <a:p>
          <a:r>
            <a:rPr lang="lt-LT" dirty="0">
              <a:latin typeface="Times New Roman" panose="02020603050405020304" pitchFamily="18" charset="0"/>
              <a:cs typeface="Times New Roman" panose="02020603050405020304" pitchFamily="18" charset="0"/>
            </a:rPr>
            <a:t>Regėjimo sutrikimai</a:t>
          </a:r>
        </a:p>
        <a:p>
          <a:r>
            <a:rPr lang="lt-LT" dirty="0">
              <a:latin typeface="Times New Roman" panose="02020603050405020304" pitchFamily="18" charset="0"/>
              <a:cs typeface="Times New Roman" panose="02020603050405020304" pitchFamily="18" charset="0"/>
            </a:rPr>
            <a:t>(69,2 proc.)</a:t>
          </a:r>
        </a:p>
      </dgm:t>
    </dgm:pt>
    <dgm:pt modelId="{FAA282D9-135A-48D8-932E-B6739D672CA3}" type="parTrans" cxnId="{B456C478-A657-41DE-9525-3D1894A9F1EB}">
      <dgm:prSet/>
      <dgm:spPr/>
      <dgm:t>
        <a:bodyPr/>
        <a:lstStyle/>
        <a:p>
          <a:endParaRPr lang="lt-LT">
            <a:latin typeface="Times New Roman" panose="02020603050405020304" pitchFamily="18" charset="0"/>
            <a:cs typeface="Times New Roman" panose="02020603050405020304" pitchFamily="18" charset="0"/>
          </a:endParaRPr>
        </a:p>
      </dgm:t>
    </dgm:pt>
    <dgm:pt modelId="{A8BAEA55-35F8-439C-97F2-BD15C5F2C28C}" type="sibTrans" cxnId="{B456C478-A657-41DE-9525-3D1894A9F1EB}">
      <dgm:prSet/>
      <dgm:spPr/>
      <dgm:t>
        <a:bodyPr/>
        <a:lstStyle/>
        <a:p>
          <a:endParaRPr lang="lt-LT">
            <a:latin typeface="Times New Roman" panose="02020603050405020304" pitchFamily="18" charset="0"/>
            <a:cs typeface="Times New Roman" panose="02020603050405020304" pitchFamily="18" charset="0"/>
          </a:endParaRPr>
        </a:p>
      </dgm:t>
    </dgm:pt>
    <dgm:pt modelId="{B54A665F-C3F3-4A5A-984F-F0199AE75935}">
      <dgm:prSet phldrT="[Tekstas]"/>
      <dgm:spPr/>
      <dgm:t>
        <a:bodyPr/>
        <a:lstStyle/>
        <a:p>
          <a:r>
            <a:rPr lang="lt-LT" dirty="0">
              <a:latin typeface="Times New Roman" panose="02020603050405020304" pitchFamily="18" charset="0"/>
              <a:cs typeface="Times New Roman" panose="02020603050405020304" pitchFamily="18" charset="0"/>
            </a:rPr>
            <a:t>Hipermetropija (toliaregystė) (89,3 proc.)</a:t>
          </a:r>
        </a:p>
      </dgm:t>
    </dgm:pt>
    <dgm:pt modelId="{F3C26D57-0399-4447-88BD-AE6184177568}" type="parTrans" cxnId="{7F707196-0684-4E36-9562-4C50B7618B7B}">
      <dgm:prSet/>
      <dgm:spPr/>
      <dgm:t>
        <a:bodyPr/>
        <a:lstStyle/>
        <a:p>
          <a:endParaRPr lang="lt-LT">
            <a:latin typeface="Times New Roman" panose="02020603050405020304" pitchFamily="18" charset="0"/>
            <a:cs typeface="Times New Roman" panose="02020603050405020304" pitchFamily="18" charset="0"/>
          </a:endParaRPr>
        </a:p>
      </dgm:t>
    </dgm:pt>
    <dgm:pt modelId="{C340F904-D8AC-4D20-9A42-C630534A64DB}" type="sibTrans" cxnId="{7F707196-0684-4E36-9562-4C50B7618B7B}">
      <dgm:prSet/>
      <dgm:spPr/>
      <dgm:t>
        <a:bodyPr/>
        <a:lstStyle/>
        <a:p>
          <a:endParaRPr lang="lt-LT">
            <a:latin typeface="Times New Roman" panose="02020603050405020304" pitchFamily="18" charset="0"/>
            <a:cs typeface="Times New Roman" panose="02020603050405020304" pitchFamily="18" charset="0"/>
          </a:endParaRPr>
        </a:p>
      </dgm:t>
    </dgm:pt>
    <dgm:pt modelId="{F6AFF5E0-4DC7-4C5D-B229-CE44DC45D0D8}">
      <dgm:prSet phldrT="[Tekstas]"/>
      <dgm:spPr/>
      <dgm:t>
        <a:bodyPr/>
        <a:lstStyle/>
        <a:p>
          <a:r>
            <a:rPr lang="lt-LT" u="none" dirty="0">
              <a:latin typeface="Times New Roman" pitchFamily="18" charset="0"/>
              <a:cs typeface="Times New Roman" pitchFamily="18" charset="0"/>
            </a:rPr>
            <a:t>Simptomai, požymiai ir nenormalūs klinikiniai bei laboratoriniai radiniai (43,6 proc.)</a:t>
          </a:r>
        </a:p>
      </dgm:t>
    </dgm:pt>
    <dgm:pt modelId="{B186FEEC-7BF0-4163-8B67-798FB37DEA5E}" type="parTrans" cxnId="{8E59C20F-5983-4BED-A378-9D52707F485C}">
      <dgm:prSet/>
      <dgm:spPr/>
      <dgm:t>
        <a:bodyPr/>
        <a:lstStyle/>
        <a:p>
          <a:endParaRPr lang="lt-LT">
            <a:latin typeface="Times New Roman" panose="02020603050405020304" pitchFamily="18" charset="0"/>
            <a:cs typeface="Times New Roman" panose="02020603050405020304" pitchFamily="18" charset="0"/>
          </a:endParaRPr>
        </a:p>
      </dgm:t>
    </dgm:pt>
    <dgm:pt modelId="{9ABDBE45-4AE3-44CC-944B-4ADF6C4F43A9}" type="sibTrans" cxnId="{8E59C20F-5983-4BED-A378-9D52707F485C}">
      <dgm:prSet/>
      <dgm:spPr/>
      <dgm:t>
        <a:bodyPr/>
        <a:lstStyle/>
        <a:p>
          <a:endParaRPr lang="lt-LT">
            <a:latin typeface="Times New Roman" panose="02020603050405020304" pitchFamily="18" charset="0"/>
            <a:cs typeface="Times New Roman" panose="02020603050405020304" pitchFamily="18" charset="0"/>
          </a:endParaRPr>
        </a:p>
      </dgm:t>
    </dgm:pt>
    <dgm:pt modelId="{6B0DD9DE-48A7-4FAA-9F7B-B7F78969EB4B}">
      <dgm:prSet phldrT="[Tekstas]"/>
      <dgm:spPr/>
      <dgm:t>
        <a:bodyPr/>
        <a:lstStyle/>
        <a:p>
          <a:r>
            <a:rPr lang="lt-LT" dirty="0">
              <a:latin typeface="Times New Roman" pitchFamily="18" charset="0"/>
              <a:cs typeface="Times New Roman" pitchFamily="18" charset="0"/>
            </a:rPr>
            <a:t>Gėrybiniai ir nepatologiniai širdies ūžesiai (88,2 proc.)</a:t>
          </a:r>
        </a:p>
      </dgm:t>
    </dgm:pt>
    <dgm:pt modelId="{F56705BE-217F-4AA6-BE1F-8DE389CF96D2}" type="parTrans" cxnId="{188699DE-49DF-402D-B2B8-E081FDD8B5CE}">
      <dgm:prSet/>
      <dgm:spPr/>
      <dgm:t>
        <a:bodyPr/>
        <a:lstStyle/>
        <a:p>
          <a:endParaRPr lang="lt-LT">
            <a:latin typeface="Times New Roman" panose="02020603050405020304" pitchFamily="18" charset="0"/>
            <a:cs typeface="Times New Roman" panose="02020603050405020304" pitchFamily="18" charset="0"/>
          </a:endParaRPr>
        </a:p>
      </dgm:t>
    </dgm:pt>
    <dgm:pt modelId="{BFCDD845-24EE-4741-A680-ABA7DD194352}" type="sibTrans" cxnId="{188699DE-49DF-402D-B2B8-E081FDD8B5CE}">
      <dgm:prSet/>
      <dgm:spPr/>
      <dgm:t>
        <a:bodyPr/>
        <a:lstStyle/>
        <a:p>
          <a:endParaRPr lang="lt-LT">
            <a:latin typeface="Times New Roman" panose="02020603050405020304" pitchFamily="18" charset="0"/>
            <a:cs typeface="Times New Roman" panose="02020603050405020304" pitchFamily="18" charset="0"/>
          </a:endParaRPr>
        </a:p>
      </dgm:t>
    </dgm:pt>
    <dgm:pt modelId="{BD314F7E-D3BB-4B63-B97B-ECE1D3301BFC}">
      <dgm:prSet phldrT="[Tekstas]"/>
      <dgm:spPr/>
      <dgm:t>
        <a:bodyPr/>
        <a:lstStyle/>
        <a:p>
          <a:r>
            <a:rPr lang="lt-LT" u="none" dirty="0">
              <a:latin typeface="Times New Roman" pitchFamily="18" charset="0"/>
              <a:cs typeface="Times New Roman" pitchFamily="18" charset="0"/>
            </a:rPr>
            <a:t>Įgimtos formavimosi ydos</a:t>
          </a:r>
        </a:p>
        <a:p>
          <a:r>
            <a:rPr lang="lt-LT" dirty="0">
              <a:latin typeface="Times New Roman" panose="02020603050405020304" pitchFamily="18" charset="0"/>
              <a:cs typeface="Times New Roman" panose="02020603050405020304" pitchFamily="18" charset="0"/>
            </a:rPr>
            <a:t>(15,4 proc.)</a:t>
          </a:r>
        </a:p>
      </dgm:t>
    </dgm:pt>
    <dgm:pt modelId="{4C9D2BD9-080D-4D65-8D89-AA928A4AF3C1}" type="parTrans" cxnId="{38E6F26C-4016-4309-A6C4-F4127DF23AF2}">
      <dgm:prSet/>
      <dgm:spPr/>
      <dgm:t>
        <a:bodyPr/>
        <a:lstStyle/>
        <a:p>
          <a:endParaRPr lang="lt-LT">
            <a:latin typeface="Times New Roman" panose="02020603050405020304" pitchFamily="18" charset="0"/>
            <a:cs typeface="Times New Roman" panose="02020603050405020304" pitchFamily="18" charset="0"/>
          </a:endParaRPr>
        </a:p>
      </dgm:t>
    </dgm:pt>
    <dgm:pt modelId="{004489E8-BD3B-4542-B854-9BDD668EF71E}" type="sibTrans" cxnId="{38E6F26C-4016-4309-A6C4-F4127DF23AF2}">
      <dgm:prSet/>
      <dgm:spPr/>
      <dgm:t>
        <a:bodyPr/>
        <a:lstStyle/>
        <a:p>
          <a:endParaRPr lang="lt-LT">
            <a:latin typeface="Times New Roman" panose="02020603050405020304" pitchFamily="18" charset="0"/>
            <a:cs typeface="Times New Roman" panose="02020603050405020304" pitchFamily="18" charset="0"/>
          </a:endParaRPr>
        </a:p>
      </dgm:t>
    </dgm:pt>
    <dgm:pt modelId="{D9CDC87C-4AE3-4B34-9EFA-0A02A297BF4C}">
      <dgm:prSet phldrT="[Tekstas]"/>
      <dgm:spPr/>
      <dgm:t>
        <a:bodyPr/>
        <a:lstStyle/>
        <a:p>
          <a:pPr marL="0" marR="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lt-LT" dirty="0">
              <a:latin typeface="Times New Roman" pitchFamily="18" charset="0"/>
              <a:cs typeface="Times New Roman" pitchFamily="18" charset="0"/>
            </a:rPr>
            <a:t> </a:t>
          </a:r>
          <a:r>
            <a:rPr lang="nn-NO" dirty="0">
              <a:latin typeface="Times New Roman" pitchFamily="18" charset="0"/>
              <a:cs typeface="Times New Roman" pitchFamily="18" charset="0"/>
            </a:rPr>
            <a:t>Atvira arba išlikusi ovali</a:t>
          </a:r>
          <a:r>
            <a:rPr lang="lt-LT" dirty="0">
              <a:latin typeface="Times New Roman" pitchFamily="18" charset="0"/>
              <a:cs typeface="Times New Roman" pitchFamily="18" charset="0"/>
            </a:rPr>
            <a:t>oji</a:t>
          </a:r>
          <a:r>
            <a:rPr lang="nn-NO" dirty="0">
              <a:latin typeface="Times New Roman" pitchFamily="18" charset="0"/>
              <a:cs typeface="Times New Roman" pitchFamily="18" charset="0"/>
            </a:rPr>
            <a:t> anga (</a:t>
          </a:r>
          <a:r>
            <a:rPr lang="lt-LT" dirty="0">
              <a:latin typeface="Times New Roman" pitchFamily="18" charset="0"/>
              <a:cs typeface="Times New Roman" pitchFamily="18" charset="0"/>
            </a:rPr>
            <a:t>83,3</a:t>
          </a:r>
          <a:r>
            <a:rPr lang="nn-NO" dirty="0">
              <a:latin typeface="Times New Roman" pitchFamily="18" charset="0"/>
              <a:cs typeface="Times New Roman" pitchFamily="18" charset="0"/>
            </a:rPr>
            <a:t> proc.)</a:t>
          </a:r>
          <a:endParaRPr lang="lt-LT" dirty="0">
            <a:latin typeface="Times New Roman" pitchFamily="18" charset="0"/>
            <a:cs typeface="Times New Roman" pitchFamily="18" charset="0"/>
          </a:endParaRPr>
        </a:p>
      </dgm:t>
    </dgm:pt>
    <dgm:pt modelId="{F990C5A6-60B9-4FE4-A85A-2386F1BB731D}" type="parTrans" cxnId="{36B5D231-B1E2-4473-9CDA-575261F21FBD}">
      <dgm:prSet/>
      <dgm:spPr/>
      <dgm:t>
        <a:bodyPr/>
        <a:lstStyle/>
        <a:p>
          <a:endParaRPr lang="lt-LT">
            <a:latin typeface="Times New Roman" panose="02020603050405020304" pitchFamily="18" charset="0"/>
            <a:cs typeface="Times New Roman" panose="02020603050405020304" pitchFamily="18" charset="0"/>
          </a:endParaRPr>
        </a:p>
      </dgm:t>
    </dgm:pt>
    <dgm:pt modelId="{E585AEE3-3BB9-4597-9454-23402AD153B0}" type="sibTrans" cxnId="{36B5D231-B1E2-4473-9CDA-575261F21FBD}">
      <dgm:prSet/>
      <dgm:spPr/>
      <dgm:t>
        <a:bodyPr/>
        <a:lstStyle/>
        <a:p>
          <a:endParaRPr lang="lt-LT">
            <a:latin typeface="Times New Roman" panose="02020603050405020304" pitchFamily="18" charset="0"/>
            <a:cs typeface="Times New Roman" panose="02020603050405020304" pitchFamily="18" charset="0"/>
          </a:endParaRPr>
        </a:p>
      </dgm:t>
    </dgm:pt>
    <dgm:pt modelId="{ED462AEB-5BB5-4BEE-BA05-72E2AF12375C}">
      <dgm:prSet phldrT="[Tekstas]"/>
      <dgm:spPr/>
      <dgm:t>
        <a:bodyPr/>
        <a:lstStyle/>
        <a:p>
          <a:r>
            <a:rPr lang="lt-LT" dirty="0">
              <a:latin typeface="Times New Roman" panose="02020603050405020304" pitchFamily="18" charset="0"/>
              <a:cs typeface="Times New Roman" panose="02020603050405020304" pitchFamily="18" charset="0"/>
            </a:rPr>
            <a:t>Astigmatizmas (10,7 proc.)</a:t>
          </a:r>
        </a:p>
      </dgm:t>
    </dgm:pt>
    <dgm:pt modelId="{8CF500B3-B83D-4B0C-9E2B-CEE25389992B}" type="parTrans" cxnId="{61AC6EF3-2061-4D36-AF52-869D77714A12}">
      <dgm:prSet/>
      <dgm:spPr/>
      <dgm:t>
        <a:bodyPr/>
        <a:lstStyle/>
        <a:p>
          <a:endParaRPr lang="lt-LT"/>
        </a:p>
      </dgm:t>
    </dgm:pt>
    <dgm:pt modelId="{C29A00FD-DBA1-46EA-8132-02A59F9F4387}" type="sibTrans" cxnId="{61AC6EF3-2061-4D36-AF52-869D77714A12}">
      <dgm:prSet/>
      <dgm:spPr/>
      <dgm:t>
        <a:bodyPr/>
        <a:lstStyle/>
        <a:p>
          <a:endParaRPr lang="lt-LT"/>
        </a:p>
      </dgm:t>
    </dgm:pt>
    <dgm:pt modelId="{D06B977D-1117-43C2-9795-1D2701BFD442}">
      <dgm:prSet phldrT="[Tekstas]"/>
      <dgm:spPr/>
      <dgm:t>
        <a:bodyPr/>
        <a:lstStyle/>
        <a:p>
          <a:r>
            <a:rPr lang="lt-LT" dirty="0">
              <a:latin typeface="Times New Roman" pitchFamily="18" charset="0"/>
              <a:cs typeface="Times New Roman" pitchFamily="18" charset="0"/>
            </a:rPr>
            <a:t>Nenormalus kūno masės didėjimas (5,9 proc.)</a:t>
          </a:r>
        </a:p>
      </dgm:t>
    </dgm:pt>
    <dgm:pt modelId="{8CBC20C4-5654-4BFB-91D9-598F6278882C}" type="parTrans" cxnId="{7F1ED238-8068-42C4-8BB5-3E9DAB44903E}">
      <dgm:prSet/>
      <dgm:spPr/>
      <dgm:t>
        <a:bodyPr/>
        <a:lstStyle/>
        <a:p>
          <a:endParaRPr lang="lt-LT"/>
        </a:p>
      </dgm:t>
    </dgm:pt>
    <dgm:pt modelId="{8E3F6C21-D48B-4787-867B-0C5B6FEB449F}" type="sibTrans" cxnId="{7F1ED238-8068-42C4-8BB5-3E9DAB44903E}">
      <dgm:prSet/>
      <dgm:spPr/>
      <dgm:t>
        <a:bodyPr/>
        <a:lstStyle/>
        <a:p>
          <a:endParaRPr lang="lt-LT"/>
        </a:p>
      </dgm:t>
    </dgm:pt>
    <dgm:pt modelId="{104B82EB-6FED-47FC-899C-CE5C80173221}">
      <dgm:prSet phldrT="[Tekstas]"/>
      <dgm:spPr/>
      <dgm:t>
        <a:bodyPr/>
        <a:lstStyle/>
        <a:p>
          <a:pPr marL="0" marR="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lt-LT" dirty="0">
              <a:latin typeface="Times New Roman" pitchFamily="18" charset="0"/>
              <a:cs typeface="Times New Roman" pitchFamily="18" charset="0"/>
            </a:rPr>
            <a:t> Fallot tetrada (16,7 proc.)</a:t>
          </a:r>
        </a:p>
      </dgm:t>
    </dgm:pt>
    <dgm:pt modelId="{88C9A02D-3167-4A9B-847E-85D4BDBA15C9}" type="parTrans" cxnId="{A915657D-33DA-4AA2-8443-DC1DD95EAFF6}">
      <dgm:prSet/>
      <dgm:spPr/>
      <dgm:t>
        <a:bodyPr/>
        <a:lstStyle/>
        <a:p>
          <a:endParaRPr lang="lt-LT"/>
        </a:p>
      </dgm:t>
    </dgm:pt>
    <dgm:pt modelId="{AF3D393A-253A-4364-8B54-0E54C1D5DA6B}" type="sibTrans" cxnId="{A915657D-33DA-4AA2-8443-DC1DD95EAFF6}">
      <dgm:prSet/>
      <dgm:spPr/>
      <dgm:t>
        <a:bodyPr/>
        <a:lstStyle/>
        <a:p>
          <a:endParaRPr lang="lt-LT"/>
        </a:p>
      </dgm:t>
    </dgm:pt>
    <dgm:pt modelId="{9AFAC1FD-C011-4008-B5F1-3079F448B684}">
      <dgm:prSet phldrT="[Tekstas]"/>
      <dgm:spPr/>
      <dgm:t>
        <a:bodyPr/>
        <a:lstStyle/>
        <a:p>
          <a:r>
            <a:rPr lang="lt-LT" dirty="0">
              <a:latin typeface="Times New Roman" pitchFamily="18" charset="0"/>
              <a:cs typeface="Times New Roman" pitchFamily="18" charset="0"/>
            </a:rPr>
            <a:t>Nenormali laikysena (5,9 proc.)</a:t>
          </a:r>
        </a:p>
      </dgm:t>
    </dgm:pt>
    <dgm:pt modelId="{0C7E85E0-221B-4AF8-8D20-33F399A1D468}" type="parTrans" cxnId="{9B0BB4EA-C67A-44F5-93F5-74DD47D5888F}">
      <dgm:prSet/>
      <dgm:spPr/>
      <dgm:t>
        <a:bodyPr/>
        <a:lstStyle/>
        <a:p>
          <a:endParaRPr lang="lt-LT"/>
        </a:p>
      </dgm:t>
    </dgm:pt>
    <dgm:pt modelId="{1EA33BFC-99E5-4735-91AD-719C8D49DE1C}" type="sibTrans" cxnId="{9B0BB4EA-C67A-44F5-93F5-74DD47D5888F}">
      <dgm:prSet/>
      <dgm:spPr/>
      <dgm:t>
        <a:bodyPr/>
        <a:lstStyle/>
        <a:p>
          <a:endParaRPr lang="lt-LT"/>
        </a:p>
      </dgm:t>
    </dgm:pt>
    <dgm:pt modelId="{BA1D270E-8FF6-4207-A771-91FF5ED85196}" type="pres">
      <dgm:prSet presAssocID="{2B118C62-BCDE-4B88-9616-ACA299A199DC}" presName="Name0" presStyleCnt="0">
        <dgm:presLayoutVars>
          <dgm:dir/>
          <dgm:animLvl val="lvl"/>
          <dgm:resizeHandles val="exact"/>
        </dgm:presLayoutVars>
      </dgm:prSet>
      <dgm:spPr/>
      <dgm:t>
        <a:bodyPr/>
        <a:lstStyle/>
        <a:p>
          <a:endParaRPr lang="lt-LT"/>
        </a:p>
      </dgm:t>
    </dgm:pt>
    <dgm:pt modelId="{EE6AD33F-008E-40D9-A658-F6E9692E2BD6}" type="pres">
      <dgm:prSet presAssocID="{0FD81AED-46C3-4C74-A139-4BC9A8A4032D}" presName="linNode" presStyleCnt="0"/>
      <dgm:spPr/>
    </dgm:pt>
    <dgm:pt modelId="{91B8AD8C-244C-4280-A6FC-C654A0BC1E16}" type="pres">
      <dgm:prSet presAssocID="{0FD81AED-46C3-4C74-A139-4BC9A8A4032D}" presName="parentText" presStyleLbl="node1" presStyleIdx="0" presStyleCnt="3">
        <dgm:presLayoutVars>
          <dgm:chMax val="1"/>
          <dgm:bulletEnabled val="1"/>
        </dgm:presLayoutVars>
      </dgm:prSet>
      <dgm:spPr/>
      <dgm:t>
        <a:bodyPr/>
        <a:lstStyle/>
        <a:p>
          <a:endParaRPr lang="lt-LT"/>
        </a:p>
      </dgm:t>
    </dgm:pt>
    <dgm:pt modelId="{E8DBC8C1-FC6D-49E0-8681-B46FB809BFC6}" type="pres">
      <dgm:prSet presAssocID="{0FD81AED-46C3-4C74-A139-4BC9A8A4032D}" presName="descendantText" presStyleLbl="alignAccFollowNode1" presStyleIdx="0" presStyleCnt="3" custLinFactNeighborX="1" custLinFactNeighborY="2104">
        <dgm:presLayoutVars>
          <dgm:bulletEnabled val="1"/>
        </dgm:presLayoutVars>
      </dgm:prSet>
      <dgm:spPr/>
      <dgm:t>
        <a:bodyPr/>
        <a:lstStyle/>
        <a:p>
          <a:endParaRPr lang="lt-LT"/>
        </a:p>
      </dgm:t>
    </dgm:pt>
    <dgm:pt modelId="{8593559C-498A-4EA9-8A42-0583A024605E}" type="pres">
      <dgm:prSet presAssocID="{A8BAEA55-35F8-439C-97F2-BD15C5F2C28C}" presName="sp" presStyleCnt="0"/>
      <dgm:spPr/>
    </dgm:pt>
    <dgm:pt modelId="{480FD103-670E-449D-8F84-D40B984E2B11}" type="pres">
      <dgm:prSet presAssocID="{F6AFF5E0-4DC7-4C5D-B229-CE44DC45D0D8}" presName="linNode" presStyleCnt="0"/>
      <dgm:spPr/>
    </dgm:pt>
    <dgm:pt modelId="{E4B94F60-2D9E-4C96-982B-7215754E9651}" type="pres">
      <dgm:prSet presAssocID="{F6AFF5E0-4DC7-4C5D-B229-CE44DC45D0D8}" presName="parentText" presStyleLbl="node1" presStyleIdx="1" presStyleCnt="3">
        <dgm:presLayoutVars>
          <dgm:chMax val="1"/>
          <dgm:bulletEnabled val="1"/>
        </dgm:presLayoutVars>
      </dgm:prSet>
      <dgm:spPr/>
      <dgm:t>
        <a:bodyPr/>
        <a:lstStyle/>
        <a:p>
          <a:endParaRPr lang="lt-LT"/>
        </a:p>
      </dgm:t>
    </dgm:pt>
    <dgm:pt modelId="{2D19EC5E-EDBC-49ED-86FC-A8B3C23B01B5}" type="pres">
      <dgm:prSet presAssocID="{F6AFF5E0-4DC7-4C5D-B229-CE44DC45D0D8}" presName="descendantText" presStyleLbl="alignAccFollowNode1" presStyleIdx="1" presStyleCnt="3">
        <dgm:presLayoutVars>
          <dgm:bulletEnabled val="1"/>
        </dgm:presLayoutVars>
      </dgm:prSet>
      <dgm:spPr/>
      <dgm:t>
        <a:bodyPr/>
        <a:lstStyle/>
        <a:p>
          <a:endParaRPr lang="lt-LT"/>
        </a:p>
      </dgm:t>
    </dgm:pt>
    <dgm:pt modelId="{7908988D-19B5-4D9D-BECD-25A02C426359}" type="pres">
      <dgm:prSet presAssocID="{9ABDBE45-4AE3-44CC-944B-4ADF6C4F43A9}" presName="sp" presStyleCnt="0"/>
      <dgm:spPr/>
    </dgm:pt>
    <dgm:pt modelId="{39751C26-0C55-4E66-8C99-8D7BC373D60F}" type="pres">
      <dgm:prSet presAssocID="{BD314F7E-D3BB-4B63-B97B-ECE1D3301BFC}" presName="linNode" presStyleCnt="0"/>
      <dgm:spPr/>
    </dgm:pt>
    <dgm:pt modelId="{F4CDD1D1-342B-45B7-ADAD-AF0CB49ED46C}" type="pres">
      <dgm:prSet presAssocID="{BD314F7E-D3BB-4B63-B97B-ECE1D3301BFC}" presName="parentText" presStyleLbl="node1" presStyleIdx="2" presStyleCnt="3" custLinFactNeighborX="-3905" custLinFactNeighborY="4097">
        <dgm:presLayoutVars>
          <dgm:chMax val="1"/>
          <dgm:bulletEnabled val="1"/>
        </dgm:presLayoutVars>
      </dgm:prSet>
      <dgm:spPr/>
      <dgm:t>
        <a:bodyPr/>
        <a:lstStyle/>
        <a:p>
          <a:endParaRPr lang="lt-LT"/>
        </a:p>
      </dgm:t>
    </dgm:pt>
    <dgm:pt modelId="{63A93F4A-0EF2-498F-9714-410F9227E50E}" type="pres">
      <dgm:prSet presAssocID="{BD314F7E-D3BB-4B63-B97B-ECE1D3301BFC}" presName="descendantText" presStyleLbl="alignAccFollowNode1" presStyleIdx="2" presStyleCnt="3" custLinFactNeighborX="4862" custLinFactNeighborY="4963">
        <dgm:presLayoutVars>
          <dgm:bulletEnabled val="1"/>
        </dgm:presLayoutVars>
      </dgm:prSet>
      <dgm:spPr/>
      <dgm:t>
        <a:bodyPr/>
        <a:lstStyle/>
        <a:p>
          <a:endParaRPr lang="lt-LT"/>
        </a:p>
      </dgm:t>
    </dgm:pt>
  </dgm:ptLst>
  <dgm:cxnLst>
    <dgm:cxn modelId="{61AC6EF3-2061-4D36-AF52-869D77714A12}" srcId="{0FD81AED-46C3-4C74-A139-4BC9A8A4032D}" destId="{ED462AEB-5BB5-4BEE-BA05-72E2AF12375C}" srcOrd="1" destOrd="0" parTransId="{8CF500B3-B83D-4B0C-9E2B-CEE25389992B}" sibTransId="{C29A00FD-DBA1-46EA-8132-02A59F9F4387}"/>
    <dgm:cxn modelId="{2BB5F00E-C348-45DA-B1BF-7562877A6D4C}" type="presOf" srcId="{F6AFF5E0-4DC7-4C5D-B229-CE44DC45D0D8}" destId="{E4B94F60-2D9E-4C96-982B-7215754E9651}" srcOrd="0" destOrd="0" presId="urn:microsoft.com/office/officeart/2005/8/layout/vList5"/>
    <dgm:cxn modelId="{8E59C20F-5983-4BED-A378-9D52707F485C}" srcId="{2B118C62-BCDE-4B88-9616-ACA299A199DC}" destId="{F6AFF5E0-4DC7-4C5D-B229-CE44DC45D0D8}" srcOrd="1" destOrd="0" parTransId="{B186FEEC-7BF0-4163-8B67-798FB37DEA5E}" sibTransId="{9ABDBE45-4AE3-44CC-944B-4ADF6C4F43A9}"/>
    <dgm:cxn modelId="{C64CA912-A2BE-4E9F-997F-9878FF67FBD5}" type="presOf" srcId="{D06B977D-1117-43C2-9795-1D2701BFD442}" destId="{2D19EC5E-EDBC-49ED-86FC-A8B3C23B01B5}" srcOrd="0" destOrd="1" presId="urn:microsoft.com/office/officeart/2005/8/layout/vList5"/>
    <dgm:cxn modelId="{7F1ED238-8068-42C4-8BB5-3E9DAB44903E}" srcId="{F6AFF5E0-4DC7-4C5D-B229-CE44DC45D0D8}" destId="{D06B977D-1117-43C2-9795-1D2701BFD442}" srcOrd="1" destOrd="0" parTransId="{8CBC20C4-5654-4BFB-91D9-598F6278882C}" sibTransId="{8E3F6C21-D48B-4787-867B-0C5B6FEB449F}"/>
    <dgm:cxn modelId="{3AAF39F5-63AC-4B9A-9BE6-E9CE3DEF62C4}" type="presOf" srcId="{2B118C62-BCDE-4B88-9616-ACA299A199DC}" destId="{BA1D270E-8FF6-4207-A771-91FF5ED85196}" srcOrd="0" destOrd="0" presId="urn:microsoft.com/office/officeart/2005/8/layout/vList5"/>
    <dgm:cxn modelId="{664FB51F-9F19-4500-9B5E-5A5E44CCFF67}" type="presOf" srcId="{D9CDC87C-4AE3-4B34-9EFA-0A02A297BF4C}" destId="{63A93F4A-0EF2-498F-9714-410F9227E50E}" srcOrd="0" destOrd="0" presId="urn:microsoft.com/office/officeart/2005/8/layout/vList5"/>
    <dgm:cxn modelId="{368730DC-9A57-4FF9-9B44-DB1513963DB8}" type="presOf" srcId="{0FD81AED-46C3-4C74-A139-4BC9A8A4032D}" destId="{91B8AD8C-244C-4280-A6FC-C654A0BC1E16}" srcOrd="0" destOrd="0" presId="urn:microsoft.com/office/officeart/2005/8/layout/vList5"/>
    <dgm:cxn modelId="{38E6F26C-4016-4309-A6C4-F4127DF23AF2}" srcId="{2B118C62-BCDE-4B88-9616-ACA299A199DC}" destId="{BD314F7E-D3BB-4B63-B97B-ECE1D3301BFC}" srcOrd="2" destOrd="0" parTransId="{4C9D2BD9-080D-4D65-8D89-AA928A4AF3C1}" sibTransId="{004489E8-BD3B-4542-B854-9BDD668EF71E}"/>
    <dgm:cxn modelId="{062EB73A-26CA-4D13-825E-F8CD6FEAEC27}" type="presOf" srcId="{ED462AEB-5BB5-4BEE-BA05-72E2AF12375C}" destId="{E8DBC8C1-FC6D-49E0-8681-B46FB809BFC6}" srcOrd="0" destOrd="1" presId="urn:microsoft.com/office/officeart/2005/8/layout/vList5"/>
    <dgm:cxn modelId="{E7FB0D2E-CA30-4F9A-8055-2101D8D5E4ED}" type="presOf" srcId="{6B0DD9DE-48A7-4FAA-9F7B-B7F78969EB4B}" destId="{2D19EC5E-EDBC-49ED-86FC-A8B3C23B01B5}" srcOrd="0" destOrd="0" presId="urn:microsoft.com/office/officeart/2005/8/layout/vList5"/>
    <dgm:cxn modelId="{71076D76-467B-46A5-9633-4F4A550DEBCE}" type="presOf" srcId="{BD314F7E-D3BB-4B63-B97B-ECE1D3301BFC}" destId="{F4CDD1D1-342B-45B7-ADAD-AF0CB49ED46C}" srcOrd="0" destOrd="0" presId="urn:microsoft.com/office/officeart/2005/8/layout/vList5"/>
    <dgm:cxn modelId="{7FE314BC-AF11-49EC-9DAA-66681ADD19EF}" type="presOf" srcId="{104B82EB-6FED-47FC-899C-CE5C80173221}" destId="{63A93F4A-0EF2-498F-9714-410F9227E50E}" srcOrd="0" destOrd="1" presId="urn:microsoft.com/office/officeart/2005/8/layout/vList5"/>
    <dgm:cxn modelId="{B456C478-A657-41DE-9525-3D1894A9F1EB}" srcId="{2B118C62-BCDE-4B88-9616-ACA299A199DC}" destId="{0FD81AED-46C3-4C74-A139-4BC9A8A4032D}" srcOrd="0" destOrd="0" parTransId="{FAA282D9-135A-48D8-932E-B6739D672CA3}" sibTransId="{A8BAEA55-35F8-439C-97F2-BD15C5F2C28C}"/>
    <dgm:cxn modelId="{A915657D-33DA-4AA2-8443-DC1DD95EAFF6}" srcId="{BD314F7E-D3BB-4B63-B97B-ECE1D3301BFC}" destId="{104B82EB-6FED-47FC-899C-CE5C80173221}" srcOrd="1" destOrd="0" parTransId="{88C9A02D-3167-4A9B-847E-85D4BDBA15C9}" sibTransId="{AF3D393A-253A-4364-8B54-0E54C1D5DA6B}"/>
    <dgm:cxn modelId="{981FEDAA-FB2A-48CE-8801-B8C9D2740601}" type="presOf" srcId="{9AFAC1FD-C011-4008-B5F1-3079F448B684}" destId="{2D19EC5E-EDBC-49ED-86FC-A8B3C23B01B5}" srcOrd="0" destOrd="2" presId="urn:microsoft.com/office/officeart/2005/8/layout/vList5"/>
    <dgm:cxn modelId="{188699DE-49DF-402D-B2B8-E081FDD8B5CE}" srcId="{F6AFF5E0-4DC7-4C5D-B229-CE44DC45D0D8}" destId="{6B0DD9DE-48A7-4FAA-9F7B-B7F78969EB4B}" srcOrd="0" destOrd="0" parTransId="{F56705BE-217F-4AA6-BE1F-8DE389CF96D2}" sibTransId="{BFCDD845-24EE-4741-A680-ABA7DD194352}"/>
    <dgm:cxn modelId="{9B0BB4EA-C67A-44F5-93F5-74DD47D5888F}" srcId="{F6AFF5E0-4DC7-4C5D-B229-CE44DC45D0D8}" destId="{9AFAC1FD-C011-4008-B5F1-3079F448B684}" srcOrd="2" destOrd="0" parTransId="{0C7E85E0-221B-4AF8-8D20-33F399A1D468}" sibTransId="{1EA33BFC-99E5-4735-91AD-719C8D49DE1C}"/>
    <dgm:cxn modelId="{7F707196-0684-4E36-9562-4C50B7618B7B}" srcId="{0FD81AED-46C3-4C74-A139-4BC9A8A4032D}" destId="{B54A665F-C3F3-4A5A-984F-F0199AE75935}" srcOrd="0" destOrd="0" parTransId="{F3C26D57-0399-4447-88BD-AE6184177568}" sibTransId="{C340F904-D8AC-4D20-9A42-C630534A64DB}"/>
    <dgm:cxn modelId="{DFA3D81C-CBCA-45E6-9384-929EB9C56533}" type="presOf" srcId="{B54A665F-C3F3-4A5A-984F-F0199AE75935}" destId="{E8DBC8C1-FC6D-49E0-8681-B46FB809BFC6}" srcOrd="0" destOrd="0" presId="urn:microsoft.com/office/officeart/2005/8/layout/vList5"/>
    <dgm:cxn modelId="{36B5D231-B1E2-4473-9CDA-575261F21FBD}" srcId="{BD314F7E-D3BB-4B63-B97B-ECE1D3301BFC}" destId="{D9CDC87C-4AE3-4B34-9EFA-0A02A297BF4C}" srcOrd="0" destOrd="0" parTransId="{F990C5A6-60B9-4FE4-A85A-2386F1BB731D}" sibTransId="{E585AEE3-3BB9-4597-9454-23402AD153B0}"/>
    <dgm:cxn modelId="{D8E45434-3189-4AF8-A44A-4AC5E4EDFE09}" type="presParOf" srcId="{BA1D270E-8FF6-4207-A771-91FF5ED85196}" destId="{EE6AD33F-008E-40D9-A658-F6E9692E2BD6}" srcOrd="0" destOrd="0" presId="urn:microsoft.com/office/officeart/2005/8/layout/vList5"/>
    <dgm:cxn modelId="{E5337115-C27D-480A-BF20-F8A83CD5C1AE}" type="presParOf" srcId="{EE6AD33F-008E-40D9-A658-F6E9692E2BD6}" destId="{91B8AD8C-244C-4280-A6FC-C654A0BC1E16}" srcOrd="0" destOrd="0" presId="urn:microsoft.com/office/officeart/2005/8/layout/vList5"/>
    <dgm:cxn modelId="{8C559CE5-B0A5-4E51-8880-0D6C3725F05C}" type="presParOf" srcId="{EE6AD33F-008E-40D9-A658-F6E9692E2BD6}" destId="{E8DBC8C1-FC6D-49E0-8681-B46FB809BFC6}" srcOrd="1" destOrd="0" presId="urn:microsoft.com/office/officeart/2005/8/layout/vList5"/>
    <dgm:cxn modelId="{1D7C3A0E-41E5-4BC5-BDB2-FBE8B16F100B}" type="presParOf" srcId="{BA1D270E-8FF6-4207-A771-91FF5ED85196}" destId="{8593559C-498A-4EA9-8A42-0583A024605E}" srcOrd="1" destOrd="0" presId="urn:microsoft.com/office/officeart/2005/8/layout/vList5"/>
    <dgm:cxn modelId="{4533FE70-022A-4B86-A8D2-06D65EC16296}" type="presParOf" srcId="{BA1D270E-8FF6-4207-A771-91FF5ED85196}" destId="{480FD103-670E-449D-8F84-D40B984E2B11}" srcOrd="2" destOrd="0" presId="urn:microsoft.com/office/officeart/2005/8/layout/vList5"/>
    <dgm:cxn modelId="{A0845F6E-05B4-4A30-9D11-D246FE82E43F}" type="presParOf" srcId="{480FD103-670E-449D-8F84-D40B984E2B11}" destId="{E4B94F60-2D9E-4C96-982B-7215754E9651}" srcOrd="0" destOrd="0" presId="urn:microsoft.com/office/officeart/2005/8/layout/vList5"/>
    <dgm:cxn modelId="{990FF050-BB33-4CBE-A90F-64AC884E7DB6}" type="presParOf" srcId="{480FD103-670E-449D-8F84-D40B984E2B11}" destId="{2D19EC5E-EDBC-49ED-86FC-A8B3C23B01B5}" srcOrd="1" destOrd="0" presId="urn:microsoft.com/office/officeart/2005/8/layout/vList5"/>
    <dgm:cxn modelId="{473A43B9-BACD-46E0-9F48-83203E1008B3}" type="presParOf" srcId="{BA1D270E-8FF6-4207-A771-91FF5ED85196}" destId="{7908988D-19B5-4D9D-BECD-25A02C426359}" srcOrd="3" destOrd="0" presId="urn:microsoft.com/office/officeart/2005/8/layout/vList5"/>
    <dgm:cxn modelId="{51E0DC0A-95F4-4C57-BA5F-3F156653CAEF}" type="presParOf" srcId="{BA1D270E-8FF6-4207-A771-91FF5ED85196}" destId="{39751C26-0C55-4E66-8C99-8D7BC373D60F}" srcOrd="4" destOrd="0" presId="urn:microsoft.com/office/officeart/2005/8/layout/vList5"/>
    <dgm:cxn modelId="{071DFBEE-24BB-47F1-A52F-01B390EBEEB7}" type="presParOf" srcId="{39751C26-0C55-4E66-8C99-8D7BC373D60F}" destId="{F4CDD1D1-342B-45B7-ADAD-AF0CB49ED46C}" srcOrd="0" destOrd="0" presId="urn:microsoft.com/office/officeart/2005/8/layout/vList5"/>
    <dgm:cxn modelId="{C719A9E4-3571-48F6-BF41-20C06D11C305}" type="presParOf" srcId="{39751C26-0C55-4E66-8C99-8D7BC373D60F}" destId="{63A93F4A-0EF2-498F-9714-410F9227E50E}" srcOrd="1" destOrd="0" presId="urn:microsoft.com/office/officeart/2005/8/layout/vList5"/>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799CCE-9565-42F9-8FC2-3FDC2B4BFC2B}">
      <dsp:nvSpPr>
        <dsp:cNvPr id="0" name=""/>
        <dsp:cNvSpPr/>
      </dsp:nvSpPr>
      <dsp:spPr>
        <a:xfrm>
          <a:off x="4539292" y="1938987"/>
          <a:ext cx="4120132" cy="2639851"/>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0" marR="0" lvl="0" indent="0" algn="l" defTabSz="914400" eaLnBrk="1" fontAlgn="auto" latinLnBrk="0" hangingPunct="1">
            <a:lnSpc>
              <a:spcPct val="100000"/>
            </a:lnSpc>
            <a:spcBef>
              <a:spcPct val="0"/>
            </a:spcBef>
            <a:spcAft>
              <a:spcPts val="0"/>
            </a:spcAft>
            <a:buClrTx/>
            <a:buSzTx/>
            <a:buFont typeface="Arial" panose="020B0604020202020204" pitchFamily="34" charset="0"/>
            <a:buChar char="•"/>
            <a:tabLst/>
            <a:defRPr/>
          </a:pPr>
          <a:r>
            <a:rPr lang="lt-LT" sz="1400" kern="1200" dirty="0">
              <a:latin typeface="Times New Roman" pitchFamily="18" charset="0"/>
              <a:cs typeface="Times New Roman" pitchFamily="18" charset="0"/>
            </a:rPr>
            <a:t> Atvira arba išlikusi ovalioji anga (40 proc.)</a:t>
          </a:r>
        </a:p>
        <a:p>
          <a:pPr marL="0" marR="0" lvl="0" indent="0" algn="l" defTabSz="914400" eaLnBrk="1" fontAlgn="auto" latinLnBrk="0" hangingPunct="1">
            <a:lnSpc>
              <a:spcPct val="100000"/>
            </a:lnSpc>
            <a:spcBef>
              <a:spcPct val="0"/>
            </a:spcBef>
            <a:spcAft>
              <a:spcPts val="0"/>
            </a:spcAft>
            <a:buClrTx/>
            <a:buSzTx/>
            <a:buFont typeface="Arial" panose="020B0604020202020204" pitchFamily="34" charset="0"/>
            <a:buChar char="•"/>
            <a:tabLst/>
            <a:defRPr/>
          </a:pPr>
          <a:r>
            <a:rPr lang="lt-LT" sz="1400" kern="1200" dirty="0">
              <a:latin typeface="Times New Roman" pitchFamily="18" charset="0"/>
              <a:cs typeface="Times New Roman" pitchFamily="18" charset="0"/>
            </a:rPr>
            <a:t> Prieširdžių pertvaros defektai      (20 proc.)</a:t>
          </a:r>
        </a:p>
        <a:p>
          <a:pPr marL="0" marR="0" lvl="0" indent="0" algn="l" defTabSz="914400" eaLnBrk="1" fontAlgn="auto" latinLnBrk="0" hangingPunct="1">
            <a:lnSpc>
              <a:spcPct val="100000"/>
            </a:lnSpc>
            <a:spcBef>
              <a:spcPct val="0"/>
            </a:spcBef>
            <a:spcAft>
              <a:spcPts val="0"/>
            </a:spcAft>
            <a:buClrTx/>
            <a:buSzTx/>
            <a:buFont typeface="Arial" panose="020B0604020202020204" pitchFamily="34" charset="0"/>
            <a:buChar char="•"/>
            <a:tabLst/>
            <a:defRPr/>
          </a:pPr>
          <a:r>
            <a:rPr lang="lt-LT" sz="1400" kern="1200" dirty="0">
              <a:latin typeface="Times New Roman" pitchFamily="18" charset="0"/>
              <a:cs typeface="Times New Roman" pitchFamily="18" charset="0"/>
            </a:rPr>
            <a:t> Veninio sinuso defektai (20 proc.)</a:t>
          </a:r>
        </a:p>
        <a:p>
          <a:pPr marL="0" marR="0" lvl="0" indent="0" algn="l" defTabSz="914400" eaLnBrk="1" fontAlgn="auto" latinLnBrk="0" hangingPunct="1">
            <a:lnSpc>
              <a:spcPct val="100000"/>
            </a:lnSpc>
            <a:spcBef>
              <a:spcPct val="0"/>
            </a:spcBef>
            <a:spcAft>
              <a:spcPts val="0"/>
            </a:spcAft>
            <a:buClrTx/>
            <a:buSzTx/>
            <a:buFont typeface="Arial" panose="020B0604020202020204" pitchFamily="34" charset="0"/>
            <a:buChar char="•"/>
            <a:tabLst/>
            <a:defRPr/>
          </a:pPr>
          <a:r>
            <a:rPr lang="lt-LT" sz="1400" kern="1200" dirty="0">
              <a:latin typeface="Times New Roman" pitchFamily="18" charset="0"/>
              <a:cs typeface="Times New Roman" pitchFamily="18" charset="0"/>
            </a:rPr>
            <a:t> Vienpusis lūpos nesuaugimas      (10 proc.)</a:t>
          </a:r>
        </a:p>
        <a:p>
          <a:pPr marL="0" marR="0" lvl="0" indent="0" algn="l" defTabSz="914400" eaLnBrk="1" fontAlgn="auto" latinLnBrk="0" hangingPunct="1">
            <a:lnSpc>
              <a:spcPct val="100000"/>
            </a:lnSpc>
            <a:spcBef>
              <a:spcPct val="0"/>
            </a:spcBef>
            <a:spcAft>
              <a:spcPts val="0"/>
            </a:spcAft>
            <a:buClrTx/>
            <a:buSzTx/>
            <a:buFont typeface="Arial" panose="020B0604020202020204" pitchFamily="34" charset="0"/>
            <a:buChar char="•"/>
            <a:tabLst/>
            <a:defRPr/>
          </a:pPr>
          <a:r>
            <a:rPr lang="lt-LT" sz="1400" kern="1200" dirty="0">
              <a:latin typeface="Times New Roman" pitchFamily="18" charset="0"/>
              <a:cs typeface="Times New Roman" pitchFamily="18" charset="0"/>
            </a:rPr>
            <a:t>Atviras arterinis latakas (10 proc.)</a:t>
          </a:r>
        </a:p>
        <a:p>
          <a:pPr marL="114300" lvl="1" indent="0" algn="l" defTabSz="622300">
            <a:lnSpc>
              <a:spcPct val="90000"/>
            </a:lnSpc>
            <a:spcBef>
              <a:spcPct val="0"/>
            </a:spcBef>
            <a:spcAft>
              <a:spcPct val="15000"/>
            </a:spcAft>
            <a:buChar char="•"/>
          </a:pPr>
          <a:endParaRPr lang="lt-LT" sz="1400" kern="1200" dirty="0">
            <a:latin typeface="Times New Roman" pitchFamily="18" charset="0"/>
            <a:cs typeface="Times New Roman" pitchFamily="18" charset="0"/>
          </a:endParaRPr>
        </a:p>
      </dsp:txBody>
      <dsp:txXfrm>
        <a:off x="5833321" y="2656939"/>
        <a:ext cx="2768114" cy="1863910"/>
      </dsp:txXfrm>
    </dsp:sp>
    <dsp:sp modelId="{177DDD41-827C-446C-9E9D-6C261B58C09C}">
      <dsp:nvSpPr>
        <dsp:cNvPr id="0" name=""/>
        <dsp:cNvSpPr/>
      </dsp:nvSpPr>
      <dsp:spPr>
        <a:xfrm>
          <a:off x="4744663" y="-246985"/>
          <a:ext cx="3942136" cy="1872112"/>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2340759"/>
              <a:satOff val="-2919"/>
              <a:lumOff val="686"/>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lt-LT" sz="1400" kern="1200" dirty="0">
              <a:latin typeface="Times New Roman" panose="02020603050405020304" pitchFamily="18" charset="0"/>
              <a:cs typeface="Times New Roman" panose="02020603050405020304" pitchFamily="18" charset="0"/>
            </a:rPr>
            <a:t>Gėrybiniai ir nepatologiniai širdies ūžesiai (57,1 proc.)</a:t>
          </a:r>
        </a:p>
        <a:p>
          <a:pPr marL="114300" lvl="1" indent="-114300" algn="l" defTabSz="622300">
            <a:lnSpc>
              <a:spcPct val="90000"/>
            </a:lnSpc>
            <a:spcBef>
              <a:spcPct val="0"/>
            </a:spcBef>
            <a:spcAft>
              <a:spcPct val="15000"/>
            </a:spcAft>
            <a:buChar char="•"/>
          </a:pPr>
          <a:r>
            <a:rPr lang="lt-LT" sz="1400" kern="1200" dirty="0">
              <a:latin typeface="Times New Roman" panose="02020603050405020304" pitchFamily="18" charset="0"/>
              <a:cs typeface="Times New Roman" panose="02020603050405020304" pitchFamily="18" charset="0"/>
            </a:rPr>
            <a:t>Mitybos sutrikimai (7,2 proc.)</a:t>
          </a:r>
        </a:p>
        <a:p>
          <a:pPr marL="114300" lvl="1" indent="-114300" algn="l" defTabSz="622300">
            <a:lnSpc>
              <a:spcPct val="90000"/>
            </a:lnSpc>
            <a:spcBef>
              <a:spcPct val="0"/>
            </a:spcBef>
            <a:spcAft>
              <a:spcPct val="15000"/>
            </a:spcAft>
            <a:buChar char="•"/>
          </a:pPr>
          <a:r>
            <a:rPr lang="lt-LT" sz="1400" kern="1200" dirty="0">
              <a:latin typeface="Times New Roman" panose="02020603050405020304" pitchFamily="18" charset="0"/>
              <a:cs typeface="Times New Roman" panose="02020603050405020304" pitchFamily="18" charset="0"/>
            </a:rPr>
            <a:t>Kiti normalios fiziologinės raidos sutrikimai (35,7 proc.)</a:t>
          </a:r>
        </a:p>
      </dsp:txBody>
      <dsp:txXfrm>
        <a:off x="5968428" y="-205861"/>
        <a:ext cx="2677247" cy="1321836"/>
      </dsp:txXfrm>
    </dsp:sp>
    <dsp:sp modelId="{4CF4FC2B-F526-4E25-9636-C89624342982}">
      <dsp:nvSpPr>
        <dsp:cNvPr id="0" name=""/>
        <dsp:cNvSpPr/>
      </dsp:nvSpPr>
      <dsp:spPr>
        <a:xfrm>
          <a:off x="0" y="308668"/>
          <a:ext cx="3107700" cy="815394"/>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4450" h="1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lt-LT" sz="1400" kern="1200" dirty="0">
              <a:latin typeface="Times New Roman" panose="02020603050405020304" pitchFamily="18" charset="0"/>
              <a:cs typeface="Times New Roman" panose="02020603050405020304" pitchFamily="18" charset="0"/>
            </a:rPr>
            <a:t>Toliaregystė (95 proc.)</a:t>
          </a:r>
        </a:p>
        <a:p>
          <a:pPr marL="114300" lvl="1" indent="-114300" algn="l" defTabSz="622300">
            <a:lnSpc>
              <a:spcPct val="90000"/>
            </a:lnSpc>
            <a:spcBef>
              <a:spcPct val="0"/>
            </a:spcBef>
            <a:spcAft>
              <a:spcPct val="15000"/>
            </a:spcAft>
            <a:buChar char="•"/>
          </a:pPr>
          <a:r>
            <a:rPr lang="lt-LT" sz="1400" kern="1200" dirty="0">
              <a:latin typeface="Times New Roman" panose="02020603050405020304" pitchFamily="18" charset="0"/>
              <a:cs typeface="Times New Roman" panose="02020603050405020304" pitchFamily="18" charset="0"/>
            </a:rPr>
            <a:t>Astigmatizmas (5 proc.)</a:t>
          </a:r>
        </a:p>
      </dsp:txBody>
      <dsp:txXfrm>
        <a:off x="17912" y="326580"/>
        <a:ext cx="2139566" cy="575721"/>
      </dsp:txXfrm>
    </dsp:sp>
    <dsp:sp modelId="{1B7E44C9-5258-4C2F-A6F5-2473FF9F703C}">
      <dsp:nvSpPr>
        <dsp:cNvPr id="0" name=""/>
        <dsp:cNvSpPr/>
      </dsp:nvSpPr>
      <dsp:spPr>
        <a:xfrm>
          <a:off x="1893861" y="279842"/>
          <a:ext cx="1926609" cy="1926609"/>
        </a:xfrm>
        <a:prstGeom prst="pieWedg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lt-LT" sz="1800" b="1" kern="1200" dirty="0">
              <a:latin typeface="Times New Roman" panose="02020603050405020304" pitchFamily="18" charset="0"/>
              <a:cs typeface="Times New Roman" panose="02020603050405020304" pitchFamily="18" charset="0"/>
            </a:rPr>
            <a:t>Regėjimo sutrikimai </a:t>
          </a:r>
          <a:r>
            <a:rPr lang="lt-LT" sz="1800" kern="1200" dirty="0">
              <a:latin typeface="Times New Roman" panose="02020603050405020304" pitchFamily="18" charset="0"/>
              <a:cs typeface="Times New Roman" panose="02020603050405020304" pitchFamily="18" charset="0"/>
            </a:rPr>
            <a:t>(47,5 proc.)</a:t>
          </a:r>
        </a:p>
      </dsp:txBody>
      <dsp:txXfrm>
        <a:off x="2458152" y="844133"/>
        <a:ext cx="1362318" cy="1362318"/>
      </dsp:txXfrm>
    </dsp:sp>
    <dsp:sp modelId="{01DC7E54-DFCB-4431-AA91-8AFD2777DF6E}">
      <dsp:nvSpPr>
        <dsp:cNvPr id="0" name=""/>
        <dsp:cNvSpPr/>
      </dsp:nvSpPr>
      <dsp:spPr>
        <a:xfrm rot="5400000">
          <a:off x="4018650" y="435695"/>
          <a:ext cx="1856923" cy="2098096"/>
        </a:xfrm>
        <a:prstGeom prst="pieWedge">
          <a:avLst/>
        </a:prstGeom>
        <a:gradFill rotWithShape="0">
          <a:gsLst>
            <a:gs pos="0">
              <a:schemeClr val="accent2">
                <a:hueOff val="1560506"/>
                <a:satOff val="-1946"/>
                <a:lumOff val="458"/>
                <a:alphaOff val="0"/>
                <a:shade val="51000"/>
                <a:satMod val="130000"/>
              </a:schemeClr>
            </a:gs>
            <a:gs pos="80000">
              <a:schemeClr val="accent2">
                <a:hueOff val="1560506"/>
                <a:satOff val="-1946"/>
                <a:lumOff val="458"/>
                <a:alphaOff val="0"/>
                <a:shade val="93000"/>
                <a:satMod val="130000"/>
              </a:schemeClr>
            </a:gs>
            <a:gs pos="100000">
              <a:schemeClr val="accent2">
                <a:hueOff val="1560506"/>
                <a:satOff val="-1946"/>
                <a:lumOff val="45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lt-LT" sz="1400" b="1" kern="1200" dirty="0">
              <a:latin typeface="Times New Roman" panose="02020603050405020304" pitchFamily="18" charset="0"/>
              <a:cs typeface="Times New Roman" panose="02020603050405020304" pitchFamily="18" charset="0"/>
            </a:rPr>
            <a:t>Simptomai, požymiai ir nenormalūs klinikiniai bei laboratoriniai radiniai </a:t>
          </a:r>
        </a:p>
        <a:p>
          <a:pPr marL="0" lvl="0" indent="0" algn="ctr" defTabSz="622300">
            <a:lnSpc>
              <a:spcPct val="90000"/>
            </a:lnSpc>
            <a:spcBef>
              <a:spcPct val="0"/>
            </a:spcBef>
            <a:spcAft>
              <a:spcPct val="35000"/>
            </a:spcAft>
            <a:buNone/>
          </a:pPr>
          <a:r>
            <a:rPr lang="lt-LT" sz="1600" b="0" kern="1200" dirty="0">
              <a:latin typeface="Times New Roman" panose="02020603050405020304" pitchFamily="18" charset="0"/>
              <a:cs typeface="Times New Roman" panose="02020603050405020304" pitchFamily="18" charset="0"/>
            </a:rPr>
            <a:t>(32,5 proc.)</a:t>
          </a:r>
        </a:p>
        <a:p>
          <a:pPr marL="0" lvl="0" indent="0" algn="ctr" defTabSz="622300">
            <a:lnSpc>
              <a:spcPct val="90000"/>
            </a:lnSpc>
            <a:spcBef>
              <a:spcPct val="0"/>
            </a:spcBef>
            <a:spcAft>
              <a:spcPct val="35000"/>
            </a:spcAft>
            <a:buNone/>
          </a:pPr>
          <a:endParaRPr lang="lt-LT" sz="1400" b="0" kern="1200" dirty="0">
            <a:latin typeface="Times New Roman" panose="02020603050405020304" pitchFamily="18" charset="0"/>
            <a:cs typeface="Times New Roman" panose="02020603050405020304" pitchFamily="18" charset="0"/>
          </a:endParaRPr>
        </a:p>
      </dsp:txBody>
      <dsp:txXfrm rot="-5400000">
        <a:off x="3898064" y="1100161"/>
        <a:ext cx="1483578" cy="1313043"/>
      </dsp:txXfrm>
    </dsp:sp>
    <dsp:sp modelId="{2A155DC3-76C4-4144-A5F7-38D1DEA89411}">
      <dsp:nvSpPr>
        <dsp:cNvPr id="0" name=""/>
        <dsp:cNvSpPr/>
      </dsp:nvSpPr>
      <dsp:spPr>
        <a:xfrm rot="10800000">
          <a:off x="3276067" y="2514650"/>
          <a:ext cx="2134683" cy="1926609"/>
        </a:xfrm>
        <a:prstGeom prst="pieWedge">
          <a:avLst/>
        </a:prstGeom>
        <a:gradFill rotWithShape="0">
          <a:gsLst>
            <a:gs pos="0">
              <a:schemeClr val="accent2">
                <a:hueOff val="3121013"/>
                <a:satOff val="-3893"/>
                <a:lumOff val="915"/>
                <a:alphaOff val="0"/>
                <a:shade val="51000"/>
                <a:satMod val="130000"/>
              </a:schemeClr>
            </a:gs>
            <a:gs pos="80000">
              <a:schemeClr val="accent2">
                <a:hueOff val="3121013"/>
                <a:satOff val="-3893"/>
                <a:lumOff val="915"/>
                <a:alphaOff val="0"/>
                <a:shade val="93000"/>
                <a:satMod val="130000"/>
              </a:schemeClr>
            </a:gs>
            <a:gs pos="100000">
              <a:schemeClr val="accent2">
                <a:hueOff val="3121013"/>
                <a:satOff val="-3893"/>
                <a:lumOff val="91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lt-LT" sz="1800" b="1" kern="1200" dirty="0">
              <a:latin typeface="Times New Roman" panose="02020603050405020304" pitchFamily="18" charset="0"/>
              <a:cs typeface="Times New Roman" panose="02020603050405020304" pitchFamily="18" charset="0"/>
            </a:rPr>
            <a:t>Įgimtos formavimosi ydos</a:t>
          </a:r>
          <a:r>
            <a:rPr lang="lt-LT" sz="1800" u="sng" kern="1200" dirty="0"/>
            <a:t> </a:t>
          </a:r>
        </a:p>
        <a:p>
          <a:pPr marL="0" lvl="0" indent="0" algn="ctr" defTabSz="800100">
            <a:lnSpc>
              <a:spcPct val="90000"/>
            </a:lnSpc>
            <a:spcBef>
              <a:spcPct val="0"/>
            </a:spcBef>
            <a:spcAft>
              <a:spcPct val="35000"/>
            </a:spcAft>
            <a:buNone/>
          </a:pPr>
          <a:r>
            <a:rPr lang="lt-LT" sz="1800" kern="1200" dirty="0">
              <a:latin typeface="Times New Roman" panose="02020603050405020304" pitchFamily="18" charset="0"/>
              <a:cs typeface="Times New Roman" panose="02020603050405020304" pitchFamily="18" charset="0"/>
            </a:rPr>
            <a:t>(25 proc.)</a:t>
          </a:r>
        </a:p>
      </dsp:txBody>
      <dsp:txXfrm rot="10800000">
        <a:off x="3276067" y="2514650"/>
        <a:ext cx="1509449" cy="1362318"/>
      </dsp:txXfrm>
    </dsp:sp>
    <dsp:sp modelId="{4E332307-1134-4EAF-A18F-284998D5E01D}">
      <dsp:nvSpPr>
        <dsp:cNvPr id="0" name=""/>
        <dsp:cNvSpPr/>
      </dsp:nvSpPr>
      <dsp:spPr>
        <a:xfrm rot="16200000">
          <a:off x="4345702" y="2372408"/>
          <a:ext cx="51710" cy="56295"/>
        </a:xfrm>
        <a:prstGeom prst="pieWedge">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C9AA737-5ED4-4915-B22A-DECC304283A5}">
      <dsp:nvSpPr>
        <dsp:cNvPr id="0" name=""/>
        <dsp:cNvSpPr/>
      </dsp:nvSpPr>
      <dsp:spPr>
        <a:xfrm flipH="1" flipV="1">
          <a:off x="4320926" y="2100312"/>
          <a:ext cx="44947" cy="218281"/>
        </a:xfrm>
        <a:prstGeom prst="circularArrow">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 modelId="{D5046590-3B03-4B80-8D71-65BF7512BD63}">
      <dsp:nvSpPr>
        <dsp:cNvPr id="0" name=""/>
        <dsp:cNvSpPr/>
      </dsp:nvSpPr>
      <dsp:spPr>
        <a:xfrm rot="10800000" flipH="1">
          <a:off x="4320926" y="2403678"/>
          <a:ext cx="44947" cy="56495"/>
        </a:xfrm>
        <a:prstGeom prst="circularArrow">
          <a:avLst/>
        </a:prstGeom>
        <a:solidFill>
          <a:schemeClr val="accent2">
            <a:tint val="40000"/>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DBC8C1-FC6D-49E0-8681-B46FB809BFC6}">
      <dsp:nvSpPr>
        <dsp:cNvPr id="0" name=""/>
        <dsp:cNvSpPr/>
      </dsp:nvSpPr>
      <dsp:spPr>
        <a:xfrm rot="5400000">
          <a:off x="5012703" y="-1901980"/>
          <a:ext cx="1166849" cy="5266944"/>
        </a:xfrm>
        <a:prstGeom prst="round2Same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lt-LT" sz="1300" kern="1200" dirty="0">
              <a:latin typeface="Times New Roman" panose="02020603050405020304" pitchFamily="18" charset="0"/>
              <a:cs typeface="Times New Roman" panose="02020603050405020304" pitchFamily="18" charset="0"/>
            </a:rPr>
            <a:t>Hipermetropija (toliaregystė) (91,1 proc.)</a:t>
          </a:r>
        </a:p>
        <a:p>
          <a:pPr marL="114300" lvl="1" indent="-114300" algn="l" defTabSz="577850">
            <a:lnSpc>
              <a:spcPct val="90000"/>
            </a:lnSpc>
            <a:spcBef>
              <a:spcPct val="0"/>
            </a:spcBef>
            <a:spcAft>
              <a:spcPct val="15000"/>
            </a:spcAft>
            <a:buChar char="•"/>
          </a:pPr>
          <a:r>
            <a:rPr lang="lt-LT" sz="1300" kern="1200" dirty="0">
              <a:latin typeface="Times New Roman" panose="02020603050405020304" pitchFamily="18" charset="0"/>
              <a:cs typeface="Times New Roman" panose="02020603050405020304" pitchFamily="18" charset="0"/>
            </a:rPr>
            <a:t>Astigmatizmas (3,5 proc.)</a:t>
          </a:r>
        </a:p>
        <a:p>
          <a:pPr marL="114300" lvl="1" indent="-114300" algn="l" defTabSz="577850">
            <a:lnSpc>
              <a:spcPct val="90000"/>
            </a:lnSpc>
            <a:spcBef>
              <a:spcPct val="0"/>
            </a:spcBef>
            <a:spcAft>
              <a:spcPct val="15000"/>
            </a:spcAft>
            <a:buChar char="•"/>
          </a:pPr>
          <a:r>
            <a:rPr lang="lt-LT" sz="1300" kern="1200" dirty="0">
              <a:latin typeface="Times New Roman" panose="02020603050405020304" pitchFamily="18" charset="0"/>
              <a:cs typeface="Times New Roman" panose="02020603050405020304" pitchFamily="18" charset="0"/>
            </a:rPr>
            <a:t>Miopija (trumparegystė) (1,8 proc.)</a:t>
          </a:r>
        </a:p>
        <a:p>
          <a:pPr marL="114300" lvl="1" indent="-114300" algn="l" defTabSz="577850">
            <a:lnSpc>
              <a:spcPct val="90000"/>
            </a:lnSpc>
            <a:spcBef>
              <a:spcPct val="0"/>
            </a:spcBef>
            <a:spcAft>
              <a:spcPct val="15000"/>
            </a:spcAft>
            <a:buChar char="•"/>
          </a:pPr>
          <a:r>
            <a:rPr lang="lt-LT" sz="1300" kern="1200" dirty="0">
              <a:latin typeface="Times New Roman" panose="02020603050405020304" pitchFamily="18" charset="0"/>
              <a:cs typeface="Times New Roman" panose="02020603050405020304" pitchFamily="18" charset="0"/>
            </a:rPr>
            <a:t>Anizometropija ir anizeikonija (1,8 proc.)</a:t>
          </a:r>
        </a:p>
        <a:p>
          <a:pPr marL="114300" lvl="1" indent="-114300" algn="l" defTabSz="577850">
            <a:lnSpc>
              <a:spcPct val="90000"/>
            </a:lnSpc>
            <a:spcBef>
              <a:spcPct val="0"/>
            </a:spcBef>
            <a:spcAft>
              <a:spcPct val="15000"/>
            </a:spcAft>
            <a:buChar char="•"/>
          </a:pPr>
          <a:r>
            <a:rPr lang="lt-LT" sz="1300" kern="1200" dirty="0">
              <a:latin typeface="Times New Roman" panose="02020603050405020304" pitchFamily="18" charset="0"/>
              <a:cs typeface="Times New Roman" panose="02020603050405020304" pitchFamily="18" charset="0"/>
            </a:rPr>
            <a:t>Kiti akomodacijos sutrikimai (1,8 proc.)</a:t>
          </a:r>
        </a:p>
      </dsp:txBody>
      <dsp:txXfrm rot="-5400000">
        <a:off x="2962656" y="205028"/>
        <a:ext cx="5209983" cy="1052927"/>
      </dsp:txXfrm>
    </dsp:sp>
    <dsp:sp modelId="{91B8AD8C-244C-4280-A6FC-C654A0BC1E16}">
      <dsp:nvSpPr>
        <dsp:cNvPr id="0" name=""/>
        <dsp:cNvSpPr/>
      </dsp:nvSpPr>
      <dsp:spPr>
        <a:xfrm>
          <a:off x="0" y="2209"/>
          <a:ext cx="2962656" cy="1458562"/>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lt-LT" sz="2200" kern="1200" dirty="0">
              <a:latin typeface="Times New Roman" panose="02020603050405020304" pitchFamily="18" charset="0"/>
              <a:cs typeface="Times New Roman" panose="02020603050405020304" pitchFamily="18" charset="0"/>
            </a:rPr>
            <a:t>Regėjimo sutrikimai </a:t>
          </a:r>
        </a:p>
        <a:p>
          <a:pPr marL="0" lvl="0" indent="0" algn="ctr" defTabSz="977900">
            <a:lnSpc>
              <a:spcPct val="90000"/>
            </a:lnSpc>
            <a:spcBef>
              <a:spcPct val="0"/>
            </a:spcBef>
            <a:spcAft>
              <a:spcPct val="35000"/>
            </a:spcAft>
            <a:buNone/>
          </a:pPr>
          <a:r>
            <a:rPr lang="lt-LT" sz="2200" kern="1200" dirty="0">
              <a:latin typeface="Times New Roman" panose="02020603050405020304" pitchFamily="18" charset="0"/>
              <a:cs typeface="Times New Roman" panose="02020603050405020304" pitchFamily="18" charset="0"/>
            </a:rPr>
            <a:t>(51 proc.)</a:t>
          </a:r>
        </a:p>
      </dsp:txBody>
      <dsp:txXfrm>
        <a:off x="71201" y="73410"/>
        <a:ext cx="2820254" cy="1316160"/>
      </dsp:txXfrm>
    </dsp:sp>
    <dsp:sp modelId="{2D19EC5E-EDBC-49ED-86FC-A8B3C23B01B5}">
      <dsp:nvSpPr>
        <dsp:cNvPr id="0" name=""/>
        <dsp:cNvSpPr/>
      </dsp:nvSpPr>
      <dsp:spPr>
        <a:xfrm rot="5400000">
          <a:off x="5012703" y="-370490"/>
          <a:ext cx="1166849" cy="5266944"/>
        </a:xfrm>
        <a:prstGeom prst="round2SameRect">
          <a:avLst/>
        </a:prstGeom>
        <a:solidFill>
          <a:schemeClr val="accent3">
            <a:tint val="40000"/>
            <a:alpha val="90000"/>
            <a:hueOff val="5358427"/>
            <a:satOff val="-6896"/>
            <a:lumOff val="-537"/>
            <a:alphaOff val="0"/>
          </a:schemeClr>
        </a:solidFill>
        <a:ln w="9525" cap="flat" cmpd="sng" algn="ctr">
          <a:solidFill>
            <a:schemeClr val="accent3">
              <a:tint val="40000"/>
              <a:alpha val="90000"/>
              <a:hueOff val="5358427"/>
              <a:satOff val="-6896"/>
              <a:lumOff val="-537"/>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lt-LT" sz="1300" kern="1200" dirty="0">
              <a:latin typeface="Times New Roman" panose="02020603050405020304" pitchFamily="18" charset="0"/>
              <a:cs typeface="Times New Roman" panose="02020603050405020304" pitchFamily="18" charset="0"/>
            </a:rPr>
            <a:t>Gėrybiniai ir nepatologiniai širdies ūžesiai (100 proc.)</a:t>
          </a:r>
        </a:p>
      </dsp:txBody>
      <dsp:txXfrm rot="-5400000">
        <a:off x="2962656" y="1736518"/>
        <a:ext cx="5209983" cy="1052927"/>
      </dsp:txXfrm>
    </dsp:sp>
    <dsp:sp modelId="{E4B94F60-2D9E-4C96-982B-7215754E9651}">
      <dsp:nvSpPr>
        <dsp:cNvPr id="0" name=""/>
        <dsp:cNvSpPr/>
      </dsp:nvSpPr>
      <dsp:spPr>
        <a:xfrm>
          <a:off x="0" y="1533700"/>
          <a:ext cx="2962656" cy="1458562"/>
        </a:xfrm>
        <a:prstGeom prst="roundRect">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lt-LT" sz="2200" u="none" kern="1200" dirty="0">
              <a:latin typeface="Times New Roman" pitchFamily="18" charset="0"/>
              <a:cs typeface="Times New Roman" pitchFamily="18" charset="0"/>
            </a:rPr>
            <a:t>Simptomai, požymiai ir nenormalūs klinikiniai bei laboratoriniai radiniai (26,9 proc.)</a:t>
          </a:r>
        </a:p>
      </dsp:txBody>
      <dsp:txXfrm>
        <a:off x="71201" y="1604901"/>
        <a:ext cx="2820254" cy="1316160"/>
      </dsp:txXfrm>
    </dsp:sp>
    <dsp:sp modelId="{63A93F4A-0EF2-498F-9714-410F9227E50E}">
      <dsp:nvSpPr>
        <dsp:cNvPr id="0" name=""/>
        <dsp:cNvSpPr/>
      </dsp:nvSpPr>
      <dsp:spPr>
        <a:xfrm rot="5400000">
          <a:off x="5012703" y="1160999"/>
          <a:ext cx="1166849" cy="5266944"/>
        </a:xfrm>
        <a:prstGeom prst="round2SameRect">
          <a:avLst/>
        </a:prstGeom>
        <a:solidFill>
          <a:schemeClr val="accent3">
            <a:tint val="40000"/>
            <a:alpha val="90000"/>
            <a:hueOff val="10716854"/>
            <a:satOff val="-13793"/>
            <a:lumOff val="-1075"/>
            <a:alphaOff val="0"/>
          </a:schemeClr>
        </a:solidFill>
        <a:ln w="9525" cap="flat" cmpd="sng" algn="ctr">
          <a:solidFill>
            <a:schemeClr val="accent3">
              <a:tint val="40000"/>
              <a:alpha val="90000"/>
              <a:hueOff val="10716854"/>
              <a:satOff val="-13793"/>
              <a:lumOff val="-1075"/>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9530" tIns="24765" rIns="49530" bIns="24765" numCol="1" spcCol="1270" anchor="ctr" anchorCtr="0">
          <a:noAutofit/>
        </a:bodyPr>
        <a:lstStyle/>
        <a:p>
          <a:pPr marL="114300" lvl="1" indent="-114300" algn="l" defTabSz="577850">
            <a:lnSpc>
              <a:spcPct val="90000"/>
            </a:lnSpc>
            <a:spcBef>
              <a:spcPct val="0"/>
            </a:spcBef>
            <a:spcAft>
              <a:spcPct val="15000"/>
            </a:spcAft>
            <a:buChar char="•"/>
          </a:pPr>
          <a:r>
            <a:rPr lang="lt-LT" sz="1300" kern="1200" dirty="0">
              <a:latin typeface="Times New Roman" panose="02020603050405020304" pitchFamily="18" charset="0"/>
              <a:cs typeface="Times New Roman" panose="02020603050405020304" pitchFamily="18" charset="0"/>
            </a:rPr>
            <a:t>Atvira arba išlikusi ovalioji anga (54,2 proc.)</a:t>
          </a:r>
        </a:p>
        <a:p>
          <a:pPr marL="114300" lvl="1" indent="-114300" algn="l" defTabSz="577850">
            <a:lnSpc>
              <a:spcPct val="90000"/>
            </a:lnSpc>
            <a:spcBef>
              <a:spcPct val="0"/>
            </a:spcBef>
            <a:spcAft>
              <a:spcPct val="15000"/>
            </a:spcAft>
            <a:buChar char="•"/>
          </a:pPr>
          <a:r>
            <a:rPr lang="lt-LT" sz="1300" kern="1200" dirty="0">
              <a:latin typeface="Times New Roman" panose="02020603050405020304" pitchFamily="18" charset="0"/>
              <a:cs typeface="Times New Roman" panose="02020603050405020304" pitchFamily="18" charset="0"/>
            </a:rPr>
            <a:t>Prieširdžių ir skilvelių pertvaros defektai (12,5 proc.)</a:t>
          </a:r>
        </a:p>
        <a:p>
          <a:pPr marL="114300" lvl="1" indent="-114300" algn="l" defTabSz="577850">
            <a:lnSpc>
              <a:spcPct val="90000"/>
            </a:lnSpc>
            <a:spcBef>
              <a:spcPct val="0"/>
            </a:spcBef>
            <a:spcAft>
              <a:spcPct val="15000"/>
            </a:spcAft>
            <a:buChar char="•"/>
          </a:pPr>
          <a:r>
            <a:rPr lang="lt-LT" sz="1300" kern="1200" dirty="0">
              <a:latin typeface="Times New Roman" panose="02020603050405020304" pitchFamily="18" charset="0"/>
              <a:cs typeface="Times New Roman" panose="02020603050405020304" pitchFamily="18" charset="0"/>
            </a:rPr>
            <a:t>Atviras arterinis latakas (8,3 proc.)</a:t>
          </a:r>
        </a:p>
        <a:p>
          <a:pPr marL="114300" lvl="1" indent="-114300" algn="l" defTabSz="577850">
            <a:lnSpc>
              <a:spcPct val="90000"/>
            </a:lnSpc>
            <a:spcBef>
              <a:spcPct val="0"/>
            </a:spcBef>
            <a:spcAft>
              <a:spcPct val="15000"/>
            </a:spcAft>
            <a:buChar char="•"/>
          </a:pPr>
          <a:r>
            <a:rPr lang="lt-LT" sz="1300" kern="1200" dirty="0">
              <a:latin typeface="Times New Roman" panose="02020603050405020304" pitchFamily="18" charset="0"/>
              <a:cs typeface="Times New Roman" panose="02020603050405020304" pitchFamily="18" charset="0"/>
            </a:rPr>
            <a:t>Įgimta plokščia pėda (8,3 proc.)</a:t>
          </a:r>
        </a:p>
        <a:p>
          <a:pPr marL="114300" lvl="1" indent="-114300" algn="l" defTabSz="577850">
            <a:lnSpc>
              <a:spcPct val="90000"/>
            </a:lnSpc>
            <a:spcBef>
              <a:spcPct val="0"/>
            </a:spcBef>
            <a:spcAft>
              <a:spcPct val="15000"/>
            </a:spcAft>
            <a:buChar char="•"/>
          </a:pPr>
          <a:r>
            <a:rPr lang="lt-LT" sz="1300" kern="1200" dirty="0">
              <a:latin typeface="Times New Roman" panose="02020603050405020304" pitchFamily="18" charset="0"/>
              <a:cs typeface="Times New Roman" panose="02020603050405020304" pitchFamily="18" charset="0"/>
            </a:rPr>
            <a:t>Kiti sutrikimai (16,7 proc.)</a:t>
          </a:r>
        </a:p>
      </dsp:txBody>
      <dsp:txXfrm rot="-5400000">
        <a:off x="2962656" y="3268008"/>
        <a:ext cx="5209983" cy="1052927"/>
      </dsp:txXfrm>
    </dsp:sp>
    <dsp:sp modelId="{F4CDD1D1-342B-45B7-ADAD-AF0CB49ED46C}">
      <dsp:nvSpPr>
        <dsp:cNvPr id="0" name=""/>
        <dsp:cNvSpPr/>
      </dsp:nvSpPr>
      <dsp:spPr>
        <a:xfrm>
          <a:off x="0" y="3065190"/>
          <a:ext cx="2962656" cy="1458562"/>
        </a:xfrm>
        <a:prstGeom prst="round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lt-LT" sz="2200" kern="1200" dirty="0">
              <a:latin typeface="Times New Roman" panose="02020603050405020304" pitchFamily="18" charset="0"/>
              <a:cs typeface="Times New Roman" panose="02020603050405020304" pitchFamily="18" charset="0"/>
            </a:rPr>
            <a:t>Įgimtos formavimosi ydos (22,1 proc.)</a:t>
          </a:r>
        </a:p>
        <a:p>
          <a:pPr lvl="0" algn="ctr" defTabSz="1200150">
            <a:lnSpc>
              <a:spcPct val="90000"/>
            </a:lnSpc>
            <a:spcBef>
              <a:spcPct val="0"/>
            </a:spcBef>
            <a:spcAft>
              <a:spcPct val="35000"/>
            </a:spcAft>
            <a:buNone/>
          </a:pPr>
          <a:endParaRPr lang="lt-LT" sz="2200" kern="1200" dirty="0">
            <a:latin typeface="Times New Roman" panose="02020603050405020304" pitchFamily="18" charset="0"/>
            <a:cs typeface="Times New Roman" panose="02020603050405020304" pitchFamily="18" charset="0"/>
          </a:endParaRPr>
        </a:p>
      </dsp:txBody>
      <dsp:txXfrm>
        <a:off x="71201" y="3136391"/>
        <a:ext cx="2820254" cy="13161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DBC8C1-FC6D-49E0-8681-B46FB809BFC6}">
      <dsp:nvSpPr>
        <dsp:cNvPr id="0" name=""/>
        <dsp:cNvSpPr/>
      </dsp:nvSpPr>
      <dsp:spPr>
        <a:xfrm rot="5400000">
          <a:off x="5012703" y="-1877430"/>
          <a:ext cx="1166849" cy="5266944"/>
        </a:xfrm>
        <a:prstGeom prst="round2Same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lt-LT" sz="1700" kern="1200" dirty="0">
              <a:latin typeface="Times New Roman" panose="02020603050405020304" pitchFamily="18" charset="0"/>
              <a:cs typeface="Times New Roman" panose="02020603050405020304" pitchFamily="18" charset="0"/>
            </a:rPr>
            <a:t>Hipermetropija (toliaregystė) (89,3 proc.)</a:t>
          </a:r>
        </a:p>
        <a:p>
          <a:pPr marL="171450" lvl="1" indent="-171450" algn="l" defTabSz="755650">
            <a:lnSpc>
              <a:spcPct val="90000"/>
            </a:lnSpc>
            <a:spcBef>
              <a:spcPct val="0"/>
            </a:spcBef>
            <a:spcAft>
              <a:spcPct val="15000"/>
            </a:spcAft>
            <a:buChar char="•"/>
          </a:pPr>
          <a:r>
            <a:rPr lang="lt-LT" sz="1700" kern="1200" dirty="0">
              <a:latin typeface="Times New Roman" panose="02020603050405020304" pitchFamily="18" charset="0"/>
              <a:cs typeface="Times New Roman" panose="02020603050405020304" pitchFamily="18" charset="0"/>
            </a:rPr>
            <a:t>Astigmatizmas (10,7 proc.)</a:t>
          </a:r>
        </a:p>
      </dsp:txBody>
      <dsp:txXfrm rot="-5400000">
        <a:off x="2962656" y="229578"/>
        <a:ext cx="5209983" cy="1052927"/>
      </dsp:txXfrm>
    </dsp:sp>
    <dsp:sp modelId="{91B8AD8C-244C-4280-A6FC-C654A0BC1E16}">
      <dsp:nvSpPr>
        <dsp:cNvPr id="0" name=""/>
        <dsp:cNvSpPr/>
      </dsp:nvSpPr>
      <dsp:spPr>
        <a:xfrm>
          <a:off x="0" y="2209"/>
          <a:ext cx="2962656" cy="1458562"/>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lt-LT" sz="2200" kern="1200" dirty="0">
              <a:latin typeface="Times New Roman" panose="02020603050405020304" pitchFamily="18" charset="0"/>
              <a:cs typeface="Times New Roman" panose="02020603050405020304" pitchFamily="18" charset="0"/>
            </a:rPr>
            <a:t>Regėjimo sutrikimai</a:t>
          </a:r>
        </a:p>
        <a:p>
          <a:pPr marL="0" lvl="0" indent="0" algn="ctr" defTabSz="977900">
            <a:lnSpc>
              <a:spcPct val="90000"/>
            </a:lnSpc>
            <a:spcBef>
              <a:spcPct val="0"/>
            </a:spcBef>
            <a:spcAft>
              <a:spcPct val="35000"/>
            </a:spcAft>
            <a:buNone/>
          </a:pPr>
          <a:r>
            <a:rPr lang="lt-LT" sz="2200" kern="1200" dirty="0">
              <a:latin typeface="Times New Roman" panose="02020603050405020304" pitchFamily="18" charset="0"/>
              <a:cs typeface="Times New Roman" panose="02020603050405020304" pitchFamily="18" charset="0"/>
            </a:rPr>
            <a:t>(69,2 proc.)</a:t>
          </a:r>
        </a:p>
      </dsp:txBody>
      <dsp:txXfrm>
        <a:off x="71201" y="73410"/>
        <a:ext cx="2820254" cy="1316160"/>
      </dsp:txXfrm>
    </dsp:sp>
    <dsp:sp modelId="{2D19EC5E-EDBC-49ED-86FC-A8B3C23B01B5}">
      <dsp:nvSpPr>
        <dsp:cNvPr id="0" name=""/>
        <dsp:cNvSpPr/>
      </dsp:nvSpPr>
      <dsp:spPr>
        <a:xfrm rot="5400000">
          <a:off x="5012703" y="-370490"/>
          <a:ext cx="1166849" cy="5266944"/>
        </a:xfrm>
        <a:prstGeom prst="round2SameRect">
          <a:avLst/>
        </a:prstGeom>
        <a:solidFill>
          <a:schemeClr val="accent3">
            <a:tint val="40000"/>
            <a:alpha val="90000"/>
            <a:hueOff val="5358427"/>
            <a:satOff val="-6896"/>
            <a:lumOff val="-537"/>
            <a:alphaOff val="0"/>
          </a:schemeClr>
        </a:solidFill>
        <a:ln w="9525" cap="flat" cmpd="sng" algn="ctr">
          <a:solidFill>
            <a:schemeClr val="accent3">
              <a:tint val="40000"/>
              <a:alpha val="90000"/>
              <a:hueOff val="5358427"/>
              <a:satOff val="-6896"/>
              <a:lumOff val="-537"/>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lt-LT" sz="1700" kern="1200" dirty="0">
              <a:latin typeface="Times New Roman" pitchFamily="18" charset="0"/>
              <a:cs typeface="Times New Roman" pitchFamily="18" charset="0"/>
            </a:rPr>
            <a:t>Gėrybiniai ir nepatologiniai širdies ūžesiai (88,2 proc.)</a:t>
          </a:r>
        </a:p>
        <a:p>
          <a:pPr marL="171450" lvl="1" indent="-171450" algn="l" defTabSz="755650">
            <a:lnSpc>
              <a:spcPct val="90000"/>
            </a:lnSpc>
            <a:spcBef>
              <a:spcPct val="0"/>
            </a:spcBef>
            <a:spcAft>
              <a:spcPct val="15000"/>
            </a:spcAft>
            <a:buChar char="•"/>
          </a:pPr>
          <a:r>
            <a:rPr lang="lt-LT" sz="1700" kern="1200" dirty="0">
              <a:latin typeface="Times New Roman" pitchFamily="18" charset="0"/>
              <a:cs typeface="Times New Roman" pitchFamily="18" charset="0"/>
            </a:rPr>
            <a:t>Nenormalus kūno masės didėjimas (5,9 proc.)</a:t>
          </a:r>
        </a:p>
        <a:p>
          <a:pPr marL="171450" lvl="1" indent="-171450" algn="l" defTabSz="755650">
            <a:lnSpc>
              <a:spcPct val="90000"/>
            </a:lnSpc>
            <a:spcBef>
              <a:spcPct val="0"/>
            </a:spcBef>
            <a:spcAft>
              <a:spcPct val="15000"/>
            </a:spcAft>
            <a:buChar char="•"/>
          </a:pPr>
          <a:r>
            <a:rPr lang="lt-LT" sz="1700" kern="1200" dirty="0">
              <a:latin typeface="Times New Roman" pitchFamily="18" charset="0"/>
              <a:cs typeface="Times New Roman" pitchFamily="18" charset="0"/>
            </a:rPr>
            <a:t>Nenormali laikysena (5,9 proc.)</a:t>
          </a:r>
        </a:p>
      </dsp:txBody>
      <dsp:txXfrm rot="-5400000">
        <a:off x="2962656" y="1736518"/>
        <a:ext cx="5209983" cy="1052927"/>
      </dsp:txXfrm>
    </dsp:sp>
    <dsp:sp modelId="{E4B94F60-2D9E-4C96-982B-7215754E9651}">
      <dsp:nvSpPr>
        <dsp:cNvPr id="0" name=""/>
        <dsp:cNvSpPr/>
      </dsp:nvSpPr>
      <dsp:spPr>
        <a:xfrm>
          <a:off x="0" y="1533700"/>
          <a:ext cx="2962656" cy="1458562"/>
        </a:xfrm>
        <a:prstGeom prst="roundRect">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lt-LT" sz="2200" u="none" kern="1200" dirty="0">
              <a:latin typeface="Times New Roman" pitchFamily="18" charset="0"/>
              <a:cs typeface="Times New Roman" pitchFamily="18" charset="0"/>
            </a:rPr>
            <a:t>Simptomai, požymiai ir nenormalūs klinikiniai bei laboratoriniai radiniai (43,6 proc.)</a:t>
          </a:r>
        </a:p>
      </dsp:txBody>
      <dsp:txXfrm>
        <a:off x="71201" y="1604901"/>
        <a:ext cx="2820254" cy="1316160"/>
      </dsp:txXfrm>
    </dsp:sp>
    <dsp:sp modelId="{63A93F4A-0EF2-498F-9714-410F9227E50E}">
      <dsp:nvSpPr>
        <dsp:cNvPr id="0" name=""/>
        <dsp:cNvSpPr/>
      </dsp:nvSpPr>
      <dsp:spPr>
        <a:xfrm rot="5400000">
          <a:off x="5012703" y="1218910"/>
          <a:ext cx="1166849" cy="5266944"/>
        </a:xfrm>
        <a:prstGeom prst="round2SameRect">
          <a:avLst/>
        </a:prstGeom>
        <a:solidFill>
          <a:schemeClr val="accent3">
            <a:tint val="40000"/>
            <a:alpha val="90000"/>
            <a:hueOff val="10716854"/>
            <a:satOff val="-13793"/>
            <a:lumOff val="-1075"/>
            <a:alphaOff val="0"/>
          </a:schemeClr>
        </a:solidFill>
        <a:ln w="9525" cap="flat" cmpd="sng" algn="ctr">
          <a:solidFill>
            <a:schemeClr val="accent3">
              <a:tint val="40000"/>
              <a:alpha val="90000"/>
              <a:hueOff val="10716854"/>
              <a:satOff val="-13793"/>
              <a:lumOff val="-1075"/>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4770" tIns="32385" rIns="64770" bIns="32385" numCol="1" spcCol="1270" anchor="ctr" anchorCtr="0">
          <a:noAutofit/>
        </a:bodyPr>
        <a:lstStyle/>
        <a:p>
          <a:pPr marL="0" marR="0" lvl="1" indent="0" algn="l" defTabSz="914400" eaLnBrk="1" fontAlgn="auto" latinLnBrk="0" hangingPunct="1">
            <a:lnSpc>
              <a:spcPct val="100000"/>
            </a:lnSpc>
            <a:spcBef>
              <a:spcPct val="0"/>
            </a:spcBef>
            <a:spcAft>
              <a:spcPts val="0"/>
            </a:spcAft>
            <a:buClrTx/>
            <a:buSzTx/>
            <a:buFont typeface="Arial" panose="020B0604020202020204" pitchFamily="34" charset="0"/>
            <a:buChar char="•"/>
            <a:tabLst/>
            <a:defRPr/>
          </a:pPr>
          <a:r>
            <a:rPr lang="lt-LT" sz="1700" kern="1200" dirty="0">
              <a:latin typeface="Times New Roman" pitchFamily="18" charset="0"/>
              <a:cs typeface="Times New Roman" pitchFamily="18" charset="0"/>
            </a:rPr>
            <a:t> </a:t>
          </a:r>
          <a:r>
            <a:rPr lang="nn-NO" sz="1700" kern="1200" dirty="0">
              <a:latin typeface="Times New Roman" pitchFamily="18" charset="0"/>
              <a:cs typeface="Times New Roman" pitchFamily="18" charset="0"/>
            </a:rPr>
            <a:t>Atvira arba išlikusi ovali</a:t>
          </a:r>
          <a:r>
            <a:rPr lang="lt-LT" sz="1700" kern="1200" dirty="0">
              <a:latin typeface="Times New Roman" pitchFamily="18" charset="0"/>
              <a:cs typeface="Times New Roman" pitchFamily="18" charset="0"/>
            </a:rPr>
            <a:t>oji</a:t>
          </a:r>
          <a:r>
            <a:rPr lang="nn-NO" sz="1700" kern="1200" dirty="0">
              <a:latin typeface="Times New Roman" pitchFamily="18" charset="0"/>
              <a:cs typeface="Times New Roman" pitchFamily="18" charset="0"/>
            </a:rPr>
            <a:t> anga (</a:t>
          </a:r>
          <a:r>
            <a:rPr lang="lt-LT" sz="1700" kern="1200" dirty="0">
              <a:latin typeface="Times New Roman" pitchFamily="18" charset="0"/>
              <a:cs typeface="Times New Roman" pitchFamily="18" charset="0"/>
            </a:rPr>
            <a:t>83,3</a:t>
          </a:r>
          <a:r>
            <a:rPr lang="nn-NO" sz="1700" kern="1200" dirty="0">
              <a:latin typeface="Times New Roman" pitchFamily="18" charset="0"/>
              <a:cs typeface="Times New Roman" pitchFamily="18" charset="0"/>
            </a:rPr>
            <a:t> proc.)</a:t>
          </a:r>
          <a:endParaRPr lang="lt-LT" sz="1700" kern="1200" dirty="0">
            <a:latin typeface="Times New Roman" pitchFamily="18" charset="0"/>
            <a:cs typeface="Times New Roman" pitchFamily="18" charset="0"/>
          </a:endParaRPr>
        </a:p>
        <a:p>
          <a:pPr marL="0" marR="0" lvl="1" indent="0" algn="l" defTabSz="914400" eaLnBrk="1" fontAlgn="auto" latinLnBrk="0" hangingPunct="1">
            <a:lnSpc>
              <a:spcPct val="100000"/>
            </a:lnSpc>
            <a:spcBef>
              <a:spcPct val="0"/>
            </a:spcBef>
            <a:spcAft>
              <a:spcPts val="0"/>
            </a:spcAft>
            <a:buClrTx/>
            <a:buSzTx/>
            <a:buFont typeface="Arial" panose="020B0604020202020204" pitchFamily="34" charset="0"/>
            <a:buChar char="•"/>
            <a:tabLst/>
            <a:defRPr/>
          </a:pPr>
          <a:r>
            <a:rPr lang="lt-LT" sz="1700" kern="1200" dirty="0">
              <a:latin typeface="Times New Roman" pitchFamily="18" charset="0"/>
              <a:cs typeface="Times New Roman" pitchFamily="18" charset="0"/>
            </a:rPr>
            <a:t> Fallot tetrada (16,7 proc.)</a:t>
          </a:r>
        </a:p>
      </dsp:txBody>
      <dsp:txXfrm rot="-5400000">
        <a:off x="2962656" y="3325919"/>
        <a:ext cx="5209983" cy="1052927"/>
      </dsp:txXfrm>
    </dsp:sp>
    <dsp:sp modelId="{F4CDD1D1-342B-45B7-ADAD-AF0CB49ED46C}">
      <dsp:nvSpPr>
        <dsp:cNvPr id="0" name=""/>
        <dsp:cNvSpPr/>
      </dsp:nvSpPr>
      <dsp:spPr>
        <a:xfrm>
          <a:off x="0" y="3067400"/>
          <a:ext cx="2962656" cy="1458562"/>
        </a:xfrm>
        <a:prstGeom prst="round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lt-LT" sz="2200" u="none" kern="1200" dirty="0">
              <a:latin typeface="Times New Roman" pitchFamily="18" charset="0"/>
              <a:cs typeface="Times New Roman" pitchFamily="18" charset="0"/>
            </a:rPr>
            <a:t>Įgimtos formavimosi ydos</a:t>
          </a:r>
        </a:p>
        <a:p>
          <a:pPr marL="0" lvl="0" indent="0" algn="ctr" defTabSz="977900">
            <a:lnSpc>
              <a:spcPct val="90000"/>
            </a:lnSpc>
            <a:spcBef>
              <a:spcPct val="0"/>
            </a:spcBef>
            <a:spcAft>
              <a:spcPct val="35000"/>
            </a:spcAft>
            <a:buNone/>
          </a:pPr>
          <a:r>
            <a:rPr lang="lt-LT" sz="2200" kern="1200" dirty="0">
              <a:latin typeface="Times New Roman" panose="02020603050405020304" pitchFamily="18" charset="0"/>
              <a:cs typeface="Times New Roman" panose="02020603050405020304" pitchFamily="18" charset="0"/>
            </a:rPr>
            <a:t>(15,4 proc.)</a:t>
          </a:r>
        </a:p>
      </dsp:txBody>
      <dsp:txXfrm>
        <a:off x="71201" y="3138601"/>
        <a:ext cx="2820254" cy="1316160"/>
      </dsp:txXfrm>
    </dsp:sp>
  </dsp:spTree>
</dsp:drawing>
</file>

<file path=ppt/diagrams/layout1.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lt-LT"/>
          </a:p>
        </p:txBody>
      </p:sp>
      <p:sp>
        <p:nvSpPr>
          <p:cNvPr id="3" name="Datos vietos rezervavimo ženklas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270AE74-86E7-4CEA-978C-73784404038E}" type="datetimeFigureOut">
              <a:rPr lang="lt-LT" smtClean="0"/>
              <a:pPr/>
              <a:t>2020.02.25</a:t>
            </a:fld>
            <a:endParaRPr lang="lt-LT"/>
          </a:p>
        </p:txBody>
      </p:sp>
      <p:sp>
        <p:nvSpPr>
          <p:cNvPr id="4" name="Poraštės vietos rezervavimo ženklas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lt-LT"/>
          </a:p>
        </p:txBody>
      </p:sp>
      <p:sp>
        <p:nvSpPr>
          <p:cNvPr id="5" name="Skaidrės numerio vietos rezervavimo ženklas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58EA8DC5-84A5-401C-85DA-E9E2F651512F}" type="slidenum">
              <a:rPr lang="lt-LT" smtClean="0"/>
              <a:pPr/>
              <a:t>‹#›</a:t>
            </a:fld>
            <a:endParaRPr lang="lt-LT"/>
          </a:p>
        </p:txBody>
      </p:sp>
    </p:spTree>
    <p:extLst>
      <p:ext uri="{BB962C8B-B14F-4D97-AF65-F5344CB8AC3E}">
        <p14:creationId xmlns:p14="http://schemas.microsoft.com/office/powerpoint/2010/main" xmlns="" val="765868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pPr>
              <a:defRPr/>
            </a:pPr>
            <a:endParaRPr lang="lt-LT"/>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pPr>
              <a:defRPr/>
            </a:pPr>
            <a:fld id="{D270941A-8DA6-4CCD-A5A3-B3823D96834B}" type="datetimeFigureOut">
              <a:rPr lang="lt-LT"/>
              <a:pPr>
                <a:defRPr/>
              </a:pPr>
              <a:t>2020.02.25</a:t>
            </a:fld>
            <a:endParaRPr lang="lt-LT"/>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lt-LT" noProof="0"/>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t-LT" noProof="0"/>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pPr>
              <a:defRPr/>
            </a:pPr>
            <a:endParaRPr lang="lt-LT"/>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pPr>
              <a:defRPr/>
            </a:pPr>
            <a:fld id="{0A38CF9F-0530-4476-A818-9F687626E345}" type="slidenum">
              <a:rPr lang="lt-LT"/>
              <a:pPr>
                <a:defRPr/>
              </a:pPr>
              <a:t>‹#›</a:t>
            </a:fld>
            <a:endParaRPr lang="lt-LT"/>
          </a:p>
        </p:txBody>
      </p:sp>
    </p:spTree>
    <p:extLst>
      <p:ext uri="{BB962C8B-B14F-4D97-AF65-F5344CB8AC3E}">
        <p14:creationId xmlns:p14="http://schemas.microsoft.com/office/powerpoint/2010/main" xmlns="" val="3320614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Antraštė 1"/>
          <p:cNvSpPr>
            <a:spLocks noGrp="1"/>
          </p:cNvSpPr>
          <p:nvPr>
            <p:ph type="ctrTitle"/>
          </p:nvPr>
        </p:nvSpPr>
        <p:spPr>
          <a:xfrm>
            <a:off x="685800" y="2130425"/>
            <a:ext cx="7772400" cy="1470025"/>
          </a:xfrm>
        </p:spPr>
        <p:txBody>
          <a:bodyPr/>
          <a:lstStyle/>
          <a:p>
            <a:r>
              <a:rPr lang="lt-LT"/>
              <a:t>Spustelėkite, jei norite keisite ruoš. pav. stilių</a:t>
            </a:r>
          </a:p>
        </p:txBody>
      </p:sp>
      <p:sp>
        <p:nvSpPr>
          <p:cNvPr id="3" name="Paantraštė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t-LT"/>
              <a:t>Spustelėkite ruošinio paantraštės stiliui keisti</a:t>
            </a:r>
          </a:p>
        </p:txBody>
      </p:sp>
      <p:sp>
        <p:nvSpPr>
          <p:cNvPr id="4" name="Datos vietos rezervavimo ženklas 3"/>
          <p:cNvSpPr>
            <a:spLocks noGrp="1"/>
          </p:cNvSpPr>
          <p:nvPr>
            <p:ph type="dt" sz="half" idx="10"/>
          </p:nvPr>
        </p:nvSpPr>
        <p:spPr/>
        <p:txBody>
          <a:bodyPr/>
          <a:lstStyle>
            <a:lvl1pPr>
              <a:defRPr/>
            </a:lvl1pPr>
          </a:lstStyle>
          <a:p>
            <a:pPr>
              <a:defRPr/>
            </a:pPr>
            <a:fld id="{0FA07095-360F-4849-9161-5316CFA8129E}" type="datetimeFigureOut">
              <a:rPr lang="lt-LT"/>
              <a:pPr>
                <a:defRPr/>
              </a:pPr>
              <a:t>2020.02.25</a:t>
            </a:fld>
            <a:endParaRPr lang="lt-LT"/>
          </a:p>
        </p:txBody>
      </p:sp>
      <p:sp>
        <p:nvSpPr>
          <p:cNvPr id="5" name="Poraštės vietos rezervavimo ženklas 4"/>
          <p:cNvSpPr>
            <a:spLocks noGrp="1"/>
          </p:cNvSpPr>
          <p:nvPr>
            <p:ph type="ftr" sz="quarter" idx="11"/>
          </p:nvPr>
        </p:nvSpPr>
        <p:spPr/>
        <p:txBody>
          <a:bodyPr/>
          <a:lstStyle>
            <a:lvl1pPr>
              <a:defRPr/>
            </a:lvl1pPr>
          </a:lstStyle>
          <a:p>
            <a:pPr>
              <a:defRPr/>
            </a:pPr>
            <a:endParaRPr lang="lt-LT"/>
          </a:p>
        </p:txBody>
      </p:sp>
      <p:sp>
        <p:nvSpPr>
          <p:cNvPr id="6" name="Skaidrės numerio vietos rezervavimo ženklas 5"/>
          <p:cNvSpPr>
            <a:spLocks noGrp="1"/>
          </p:cNvSpPr>
          <p:nvPr>
            <p:ph type="sldNum" sz="quarter" idx="12"/>
          </p:nvPr>
        </p:nvSpPr>
        <p:spPr/>
        <p:txBody>
          <a:bodyPr/>
          <a:lstStyle>
            <a:lvl1pPr>
              <a:defRPr/>
            </a:lvl1pPr>
          </a:lstStyle>
          <a:p>
            <a:pPr>
              <a:defRPr/>
            </a:pPr>
            <a:fld id="{08D22927-70CF-44CB-A28C-DFB32782AFFF}" type="slidenum">
              <a:rPr lang="lt-LT"/>
              <a:pPr>
                <a:defRPr/>
              </a:pPr>
              <a:t>‹#›</a:t>
            </a:fld>
            <a:endParaRPr lang="lt-LT"/>
          </a:p>
        </p:txBody>
      </p:sp>
    </p:spTree>
    <p:extLst>
      <p:ext uri="{BB962C8B-B14F-4D97-AF65-F5344CB8AC3E}">
        <p14:creationId xmlns:p14="http://schemas.microsoft.com/office/powerpoint/2010/main" xmlns="" val="103512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Spustelėkite, jei norite keisite ruoš. pav. stilių</a:t>
            </a:r>
          </a:p>
        </p:txBody>
      </p:sp>
      <p:sp>
        <p:nvSpPr>
          <p:cNvPr id="3" name="Vertikalaus teksto vietos rezervavimo ženklas 2"/>
          <p:cNvSpPr>
            <a:spLocks noGrp="1"/>
          </p:cNvSpPr>
          <p:nvPr>
            <p:ph type="body" orient="vert" idx="1"/>
          </p:nvPr>
        </p:nvSpPr>
        <p:spPr/>
        <p:txBody>
          <a:bodyPr vert="eaVert"/>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4" name="Datos vietos rezervavimo ženklas 3"/>
          <p:cNvSpPr>
            <a:spLocks noGrp="1"/>
          </p:cNvSpPr>
          <p:nvPr>
            <p:ph type="dt" sz="half" idx="10"/>
          </p:nvPr>
        </p:nvSpPr>
        <p:spPr/>
        <p:txBody>
          <a:bodyPr/>
          <a:lstStyle>
            <a:lvl1pPr>
              <a:defRPr/>
            </a:lvl1pPr>
          </a:lstStyle>
          <a:p>
            <a:pPr>
              <a:defRPr/>
            </a:pPr>
            <a:fld id="{E7BDBCBD-B9D1-47F5-9B9F-93AAD712E2B7}" type="datetimeFigureOut">
              <a:rPr lang="lt-LT"/>
              <a:pPr>
                <a:defRPr/>
              </a:pPr>
              <a:t>2020.02.25</a:t>
            </a:fld>
            <a:endParaRPr lang="lt-LT"/>
          </a:p>
        </p:txBody>
      </p:sp>
      <p:sp>
        <p:nvSpPr>
          <p:cNvPr id="5" name="Poraštės vietos rezervavimo ženklas 4"/>
          <p:cNvSpPr>
            <a:spLocks noGrp="1"/>
          </p:cNvSpPr>
          <p:nvPr>
            <p:ph type="ftr" sz="quarter" idx="11"/>
          </p:nvPr>
        </p:nvSpPr>
        <p:spPr/>
        <p:txBody>
          <a:bodyPr/>
          <a:lstStyle>
            <a:lvl1pPr>
              <a:defRPr/>
            </a:lvl1pPr>
          </a:lstStyle>
          <a:p>
            <a:pPr>
              <a:defRPr/>
            </a:pPr>
            <a:endParaRPr lang="lt-LT"/>
          </a:p>
        </p:txBody>
      </p:sp>
      <p:sp>
        <p:nvSpPr>
          <p:cNvPr id="6" name="Skaidrės numerio vietos rezervavimo ženklas 5"/>
          <p:cNvSpPr>
            <a:spLocks noGrp="1"/>
          </p:cNvSpPr>
          <p:nvPr>
            <p:ph type="sldNum" sz="quarter" idx="12"/>
          </p:nvPr>
        </p:nvSpPr>
        <p:spPr/>
        <p:txBody>
          <a:bodyPr/>
          <a:lstStyle>
            <a:lvl1pPr>
              <a:defRPr/>
            </a:lvl1pPr>
          </a:lstStyle>
          <a:p>
            <a:pPr>
              <a:defRPr/>
            </a:pPr>
            <a:fld id="{33CB22BC-2099-4566-9C4D-A8896F135858}" type="slidenum">
              <a:rPr lang="lt-LT"/>
              <a:pPr>
                <a:defRPr/>
              </a:pPr>
              <a:t>‹#›</a:t>
            </a:fld>
            <a:endParaRPr lang="lt-LT"/>
          </a:p>
        </p:txBody>
      </p:sp>
    </p:spTree>
    <p:extLst>
      <p:ext uri="{BB962C8B-B14F-4D97-AF65-F5344CB8AC3E}">
        <p14:creationId xmlns:p14="http://schemas.microsoft.com/office/powerpoint/2010/main" xmlns="" val="3875875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8"/>
            <a:ext cx="2057400" cy="5851525"/>
          </a:xfrm>
        </p:spPr>
        <p:txBody>
          <a:bodyPr vert="eaVert"/>
          <a:lstStyle/>
          <a:p>
            <a:r>
              <a:rPr lang="lt-LT"/>
              <a:t>Spustelėkite, jei norite keisite ruoš. pav. stilių</a:t>
            </a:r>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4" name="Datos vietos rezervavimo ženklas 3"/>
          <p:cNvSpPr>
            <a:spLocks noGrp="1"/>
          </p:cNvSpPr>
          <p:nvPr>
            <p:ph type="dt" sz="half" idx="10"/>
          </p:nvPr>
        </p:nvSpPr>
        <p:spPr/>
        <p:txBody>
          <a:bodyPr/>
          <a:lstStyle>
            <a:lvl1pPr>
              <a:defRPr/>
            </a:lvl1pPr>
          </a:lstStyle>
          <a:p>
            <a:pPr>
              <a:defRPr/>
            </a:pPr>
            <a:fld id="{7C75587B-9E24-4486-8912-AAA3C5532FDA}" type="datetimeFigureOut">
              <a:rPr lang="lt-LT"/>
              <a:pPr>
                <a:defRPr/>
              </a:pPr>
              <a:t>2020.02.25</a:t>
            </a:fld>
            <a:endParaRPr lang="lt-LT"/>
          </a:p>
        </p:txBody>
      </p:sp>
      <p:sp>
        <p:nvSpPr>
          <p:cNvPr id="5" name="Poraštės vietos rezervavimo ženklas 4"/>
          <p:cNvSpPr>
            <a:spLocks noGrp="1"/>
          </p:cNvSpPr>
          <p:nvPr>
            <p:ph type="ftr" sz="quarter" idx="11"/>
          </p:nvPr>
        </p:nvSpPr>
        <p:spPr/>
        <p:txBody>
          <a:bodyPr/>
          <a:lstStyle>
            <a:lvl1pPr>
              <a:defRPr/>
            </a:lvl1pPr>
          </a:lstStyle>
          <a:p>
            <a:pPr>
              <a:defRPr/>
            </a:pPr>
            <a:endParaRPr lang="lt-LT"/>
          </a:p>
        </p:txBody>
      </p:sp>
      <p:sp>
        <p:nvSpPr>
          <p:cNvPr id="6" name="Skaidrės numerio vietos rezervavimo ženklas 5"/>
          <p:cNvSpPr>
            <a:spLocks noGrp="1"/>
          </p:cNvSpPr>
          <p:nvPr>
            <p:ph type="sldNum" sz="quarter" idx="12"/>
          </p:nvPr>
        </p:nvSpPr>
        <p:spPr/>
        <p:txBody>
          <a:bodyPr/>
          <a:lstStyle>
            <a:lvl1pPr>
              <a:defRPr/>
            </a:lvl1pPr>
          </a:lstStyle>
          <a:p>
            <a:pPr>
              <a:defRPr/>
            </a:pPr>
            <a:fld id="{1772FDAB-90E3-4A8E-BB75-C12FF8CF9860}" type="slidenum">
              <a:rPr lang="lt-LT"/>
              <a:pPr>
                <a:defRPr/>
              </a:pPr>
              <a:t>‹#›</a:t>
            </a:fld>
            <a:endParaRPr lang="lt-LT"/>
          </a:p>
        </p:txBody>
      </p:sp>
    </p:spTree>
    <p:extLst>
      <p:ext uri="{BB962C8B-B14F-4D97-AF65-F5344CB8AC3E}">
        <p14:creationId xmlns:p14="http://schemas.microsoft.com/office/powerpoint/2010/main" xmlns="" val="588479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Spustelėkite, jei norite keisite ruoš. pav. stilių</a:t>
            </a:r>
          </a:p>
        </p:txBody>
      </p:sp>
      <p:sp>
        <p:nvSpPr>
          <p:cNvPr id="3" name="Turinio vietos rezervavimo ženklas 2"/>
          <p:cNvSpPr>
            <a:spLocks noGrp="1"/>
          </p:cNvSpPr>
          <p:nvPr>
            <p:ph idx="1"/>
          </p:nvPr>
        </p:nvSpPr>
        <p:spPr/>
        <p:txBody>
          <a:body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4" name="Datos vietos rezervavimo ženklas 3"/>
          <p:cNvSpPr>
            <a:spLocks noGrp="1"/>
          </p:cNvSpPr>
          <p:nvPr>
            <p:ph type="dt" sz="half" idx="10"/>
          </p:nvPr>
        </p:nvSpPr>
        <p:spPr/>
        <p:txBody>
          <a:bodyPr/>
          <a:lstStyle>
            <a:lvl1pPr>
              <a:defRPr/>
            </a:lvl1pPr>
          </a:lstStyle>
          <a:p>
            <a:pPr>
              <a:defRPr/>
            </a:pPr>
            <a:fld id="{DD38C70F-1828-4EFB-BD84-545AD72CA276}" type="datetimeFigureOut">
              <a:rPr lang="lt-LT"/>
              <a:pPr>
                <a:defRPr/>
              </a:pPr>
              <a:t>2020.02.25</a:t>
            </a:fld>
            <a:endParaRPr lang="lt-LT"/>
          </a:p>
        </p:txBody>
      </p:sp>
      <p:sp>
        <p:nvSpPr>
          <p:cNvPr id="5" name="Poraštės vietos rezervavimo ženklas 4"/>
          <p:cNvSpPr>
            <a:spLocks noGrp="1"/>
          </p:cNvSpPr>
          <p:nvPr>
            <p:ph type="ftr" sz="quarter" idx="11"/>
          </p:nvPr>
        </p:nvSpPr>
        <p:spPr/>
        <p:txBody>
          <a:bodyPr/>
          <a:lstStyle>
            <a:lvl1pPr>
              <a:defRPr/>
            </a:lvl1pPr>
          </a:lstStyle>
          <a:p>
            <a:pPr>
              <a:defRPr/>
            </a:pPr>
            <a:endParaRPr lang="lt-LT"/>
          </a:p>
        </p:txBody>
      </p:sp>
      <p:sp>
        <p:nvSpPr>
          <p:cNvPr id="6" name="Skaidrės numerio vietos rezervavimo ženklas 5"/>
          <p:cNvSpPr>
            <a:spLocks noGrp="1"/>
          </p:cNvSpPr>
          <p:nvPr>
            <p:ph type="sldNum" sz="quarter" idx="12"/>
          </p:nvPr>
        </p:nvSpPr>
        <p:spPr/>
        <p:txBody>
          <a:bodyPr/>
          <a:lstStyle>
            <a:lvl1pPr>
              <a:defRPr/>
            </a:lvl1pPr>
          </a:lstStyle>
          <a:p>
            <a:pPr>
              <a:defRPr/>
            </a:pPr>
            <a:fld id="{7B034B7D-B238-4882-A9D6-E6A506730539}" type="slidenum">
              <a:rPr lang="lt-LT"/>
              <a:pPr>
                <a:defRPr/>
              </a:pPr>
              <a:t>‹#›</a:t>
            </a:fld>
            <a:endParaRPr lang="lt-LT"/>
          </a:p>
        </p:txBody>
      </p:sp>
    </p:spTree>
    <p:extLst>
      <p:ext uri="{BB962C8B-B14F-4D97-AF65-F5344CB8AC3E}">
        <p14:creationId xmlns:p14="http://schemas.microsoft.com/office/powerpoint/2010/main" xmlns="" val="1188916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722313" y="4406900"/>
            <a:ext cx="7772400" cy="1362075"/>
          </a:xfrm>
        </p:spPr>
        <p:txBody>
          <a:bodyPr anchor="t"/>
          <a:lstStyle>
            <a:lvl1pPr algn="l">
              <a:defRPr sz="4000" b="1" cap="all"/>
            </a:lvl1pPr>
          </a:lstStyle>
          <a:p>
            <a:r>
              <a:rPr lang="lt-LT"/>
              <a:t>Spustelėkite, jei norite keisite ruoš. pav. stilių</a:t>
            </a:r>
          </a:p>
        </p:txBody>
      </p:sp>
      <p:sp>
        <p:nvSpPr>
          <p:cNvPr id="3" name="Teksto vietos rezervavimo ženkla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t-LT"/>
              <a:t>Spustelėkite ruošinio teksto stiliams keisti</a:t>
            </a:r>
          </a:p>
        </p:txBody>
      </p:sp>
      <p:sp>
        <p:nvSpPr>
          <p:cNvPr id="4" name="Datos vietos rezervavimo ženklas 3"/>
          <p:cNvSpPr>
            <a:spLocks noGrp="1"/>
          </p:cNvSpPr>
          <p:nvPr>
            <p:ph type="dt" sz="half" idx="10"/>
          </p:nvPr>
        </p:nvSpPr>
        <p:spPr/>
        <p:txBody>
          <a:bodyPr/>
          <a:lstStyle>
            <a:lvl1pPr>
              <a:defRPr/>
            </a:lvl1pPr>
          </a:lstStyle>
          <a:p>
            <a:pPr>
              <a:defRPr/>
            </a:pPr>
            <a:fld id="{3E9B171A-42B0-4E0C-A3D8-6F68A4A62404}" type="datetimeFigureOut">
              <a:rPr lang="lt-LT"/>
              <a:pPr>
                <a:defRPr/>
              </a:pPr>
              <a:t>2020.02.25</a:t>
            </a:fld>
            <a:endParaRPr lang="lt-LT"/>
          </a:p>
        </p:txBody>
      </p:sp>
      <p:sp>
        <p:nvSpPr>
          <p:cNvPr id="5" name="Poraštės vietos rezervavimo ženklas 4"/>
          <p:cNvSpPr>
            <a:spLocks noGrp="1"/>
          </p:cNvSpPr>
          <p:nvPr>
            <p:ph type="ftr" sz="quarter" idx="11"/>
          </p:nvPr>
        </p:nvSpPr>
        <p:spPr/>
        <p:txBody>
          <a:bodyPr/>
          <a:lstStyle>
            <a:lvl1pPr>
              <a:defRPr/>
            </a:lvl1pPr>
          </a:lstStyle>
          <a:p>
            <a:pPr>
              <a:defRPr/>
            </a:pPr>
            <a:endParaRPr lang="lt-LT"/>
          </a:p>
        </p:txBody>
      </p:sp>
      <p:sp>
        <p:nvSpPr>
          <p:cNvPr id="6" name="Skaidrės numerio vietos rezervavimo ženklas 5"/>
          <p:cNvSpPr>
            <a:spLocks noGrp="1"/>
          </p:cNvSpPr>
          <p:nvPr>
            <p:ph type="sldNum" sz="quarter" idx="12"/>
          </p:nvPr>
        </p:nvSpPr>
        <p:spPr/>
        <p:txBody>
          <a:bodyPr/>
          <a:lstStyle>
            <a:lvl1pPr>
              <a:defRPr/>
            </a:lvl1pPr>
          </a:lstStyle>
          <a:p>
            <a:pPr>
              <a:defRPr/>
            </a:pPr>
            <a:fld id="{0AB52612-D242-4CF5-A442-315FCF63225A}" type="slidenum">
              <a:rPr lang="lt-LT"/>
              <a:pPr>
                <a:defRPr/>
              </a:pPr>
              <a:t>‹#›</a:t>
            </a:fld>
            <a:endParaRPr lang="lt-LT"/>
          </a:p>
        </p:txBody>
      </p:sp>
    </p:spTree>
    <p:extLst>
      <p:ext uri="{BB962C8B-B14F-4D97-AF65-F5344CB8AC3E}">
        <p14:creationId xmlns:p14="http://schemas.microsoft.com/office/powerpoint/2010/main" xmlns="" val="2823011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Spustelėkite, jei norite keisite ruoš. pav. stilių</a:t>
            </a:r>
          </a:p>
        </p:txBody>
      </p:sp>
      <p:sp>
        <p:nvSpPr>
          <p:cNvPr id="3" name="Turinio vietos rezervavimo ženkla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4" name="Turinio vietos rezervavimo ženkla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5" name="Datos vietos rezervavimo ženklas 3"/>
          <p:cNvSpPr>
            <a:spLocks noGrp="1"/>
          </p:cNvSpPr>
          <p:nvPr>
            <p:ph type="dt" sz="half" idx="10"/>
          </p:nvPr>
        </p:nvSpPr>
        <p:spPr/>
        <p:txBody>
          <a:bodyPr/>
          <a:lstStyle>
            <a:lvl1pPr>
              <a:defRPr/>
            </a:lvl1pPr>
          </a:lstStyle>
          <a:p>
            <a:pPr>
              <a:defRPr/>
            </a:pPr>
            <a:fld id="{04421569-46FF-499C-84EB-7BAC2FB01B06}" type="datetimeFigureOut">
              <a:rPr lang="lt-LT"/>
              <a:pPr>
                <a:defRPr/>
              </a:pPr>
              <a:t>2020.02.25</a:t>
            </a:fld>
            <a:endParaRPr lang="lt-LT"/>
          </a:p>
        </p:txBody>
      </p:sp>
      <p:sp>
        <p:nvSpPr>
          <p:cNvPr id="6" name="Poraštės vietos rezervavimo ženklas 4"/>
          <p:cNvSpPr>
            <a:spLocks noGrp="1"/>
          </p:cNvSpPr>
          <p:nvPr>
            <p:ph type="ftr" sz="quarter" idx="11"/>
          </p:nvPr>
        </p:nvSpPr>
        <p:spPr/>
        <p:txBody>
          <a:bodyPr/>
          <a:lstStyle>
            <a:lvl1pPr>
              <a:defRPr/>
            </a:lvl1pPr>
          </a:lstStyle>
          <a:p>
            <a:pPr>
              <a:defRPr/>
            </a:pPr>
            <a:endParaRPr lang="lt-LT"/>
          </a:p>
        </p:txBody>
      </p:sp>
      <p:sp>
        <p:nvSpPr>
          <p:cNvPr id="7" name="Skaidrės numerio vietos rezervavimo ženklas 5"/>
          <p:cNvSpPr>
            <a:spLocks noGrp="1"/>
          </p:cNvSpPr>
          <p:nvPr>
            <p:ph type="sldNum" sz="quarter" idx="12"/>
          </p:nvPr>
        </p:nvSpPr>
        <p:spPr/>
        <p:txBody>
          <a:bodyPr/>
          <a:lstStyle>
            <a:lvl1pPr>
              <a:defRPr/>
            </a:lvl1pPr>
          </a:lstStyle>
          <a:p>
            <a:pPr>
              <a:defRPr/>
            </a:pPr>
            <a:fld id="{4AE47CCC-023C-4D0B-BA86-712110B0369D}" type="slidenum">
              <a:rPr lang="lt-LT"/>
              <a:pPr>
                <a:defRPr/>
              </a:pPr>
              <a:t>‹#›</a:t>
            </a:fld>
            <a:endParaRPr lang="lt-LT"/>
          </a:p>
        </p:txBody>
      </p:sp>
    </p:spTree>
    <p:extLst>
      <p:ext uri="{BB962C8B-B14F-4D97-AF65-F5344CB8AC3E}">
        <p14:creationId xmlns:p14="http://schemas.microsoft.com/office/powerpoint/2010/main" xmlns="" val="1902434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lvl1pPr>
              <a:defRPr/>
            </a:lvl1pPr>
          </a:lstStyle>
          <a:p>
            <a:r>
              <a:rPr lang="lt-LT"/>
              <a:t>Spustelėkite, jei norite keisite ruoš. pav. stilių</a:t>
            </a:r>
          </a:p>
        </p:txBody>
      </p:sp>
      <p:sp>
        <p:nvSpPr>
          <p:cNvPr id="3" name="Teksto vietos rezervavimo ženkla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ruošinio teksto stiliams keisti</a:t>
            </a:r>
          </a:p>
        </p:txBody>
      </p:sp>
      <p:sp>
        <p:nvSpPr>
          <p:cNvPr id="4" name="Turinio vietos rezervavimo ženkla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5" name="Teksto vietos rezervavimo ženkla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ruošinio teksto stiliams keisti</a:t>
            </a:r>
          </a:p>
        </p:txBody>
      </p:sp>
      <p:sp>
        <p:nvSpPr>
          <p:cNvPr id="6" name="Turinio vietos rezervavimo ženkla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7" name="Datos vietos rezervavimo ženklas 3"/>
          <p:cNvSpPr>
            <a:spLocks noGrp="1"/>
          </p:cNvSpPr>
          <p:nvPr>
            <p:ph type="dt" sz="half" idx="10"/>
          </p:nvPr>
        </p:nvSpPr>
        <p:spPr/>
        <p:txBody>
          <a:bodyPr/>
          <a:lstStyle>
            <a:lvl1pPr>
              <a:defRPr/>
            </a:lvl1pPr>
          </a:lstStyle>
          <a:p>
            <a:pPr>
              <a:defRPr/>
            </a:pPr>
            <a:fld id="{7177A1AC-2A0D-45B5-BE63-0E820E79FBE4}" type="datetimeFigureOut">
              <a:rPr lang="lt-LT"/>
              <a:pPr>
                <a:defRPr/>
              </a:pPr>
              <a:t>2020.02.25</a:t>
            </a:fld>
            <a:endParaRPr lang="lt-LT"/>
          </a:p>
        </p:txBody>
      </p:sp>
      <p:sp>
        <p:nvSpPr>
          <p:cNvPr id="8" name="Poraštės vietos rezervavimo ženklas 4"/>
          <p:cNvSpPr>
            <a:spLocks noGrp="1"/>
          </p:cNvSpPr>
          <p:nvPr>
            <p:ph type="ftr" sz="quarter" idx="11"/>
          </p:nvPr>
        </p:nvSpPr>
        <p:spPr/>
        <p:txBody>
          <a:bodyPr/>
          <a:lstStyle>
            <a:lvl1pPr>
              <a:defRPr/>
            </a:lvl1pPr>
          </a:lstStyle>
          <a:p>
            <a:pPr>
              <a:defRPr/>
            </a:pPr>
            <a:endParaRPr lang="lt-LT"/>
          </a:p>
        </p:txBody>
      </p:sp>
      <p:sp>
        <p:nvSpPr>
          <p:cNvPr id="9" name="Skaidrės numerio vietos rezervavimo ženklas 5"/>
          <p:cNvSpPr>
            <a:spLocks noGrp="1"/>
          </p:cNvSpPr>
          <p:nvPr>
            <p:ph type="sldNum" sz="quarter" idx="12"/>
          </p:nvPr>
        </p:nvSpPr>
        <p:spPr/>
        <p:txBody>
          <a:bodyPr/>
          <a:lstStyle>
            <a:lvl1pPr>
              <a:defRPr/>
            </a:lvl1pPr>
          </a:lstStyle>
          <a:p>
            <a:pPr>
              <a:defRPr/>
            </a:pPr>
            <a:fld id="{F53E886C-1F9B-4ED3-B8C2-94A050F83DD0}" type="slidenum">
              <a:rPr lang="lt-LT"/>
              <a:pPr>
                <a:defRPr/>
              </a:pPr>
              <a:t>‹#›</a:t>
            </a:fld>
            <a:endParaRPr lang="lt-LT"/>
          </a:p>
        </p:txBody>
      </p:sp>
    </p:spTree>
    <p:extLst>
      <p:ext uri="{BB962C8B-B14F-4D97-AF65-F5344CB8AC3E}">
        <p14:creationId xmlns:p14="http://schemas.microsoft.com/office/powerpoint/2010/main" xmlns="" val="3828942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Spustelėkite, jei norite keisite ruoš. pav. stilių</a:t>
            </a:r>
          </a:p>
        </p:txBody>
      </p:sp>
      <p:sp>
        <p:nvSpPr>
          <p:cNvPr id="3" name="Datos vietos rezervavimo ženklas 3"/>
          <p:cNvSpPr>
            <a:spLocks noGrp="1"/>
          </p:cNvSpPr>
          <p:nvPr>
            <p:ph type="dt" sz="half" idx="10"/>
          </p:nvPr>
        </p:nvSpPr>
        <p:spPr/>
        <p:txBody>
          <a:bodyPr/>
          <a:lstStyle>
            <a:lvl1pPr>
              <a:defRPr/>
            </a:lvl1pPr>
          </a:lstStyle>
          <a:p>
            <a:pPr>
              <a:defRPr/>
            </a:pPr>
            <a:fld id="{6AFBC5F0-F2D0-4E8C-AFF1-16DA7BAEE759}" type="datetimeFigureOut">
              <a:rPr lang="lt-LT"/>
              <a:pPr>
                <a:defRPr/>
              </a:pPr>
              <a:t>2020.02.25</a:t>
            </a:fld>
            <a:endParaRPr lang="lt-LT"/>
          </a:p>
        </p:txBody>
      </p:sp>
      <p:sp>
        <p:nvSpPr>
          <p:cNvPr id="4" name="Poraštės vietos rezervavimo ženklas 4"/>
          <p:cNvSpPr>
            <a:spLocks noGrp="1"/>
          </p:cNvSpPr>
          <p:nvPr>
            <p:ph type="ftr" sz="quarter" idx="11"/>
          </p:nvPr>
        </p:nvSpPr>
        <p:spPr/>
        <p:txBody>
          <a:bodyPr/>
          <a:lstStyle>
            <a:lvl1pPr>
              <a:defRPr/>
            </a:lvl1pPr>
          </a:lstStyle>
          <a:p>
            <a:pPr>
              <a:defRPr/>
            </a:pPr>
            <a:endParaRPr lang="lt-LT"/>
          </a:p>
        </p:txBody>
      </p:sp>
      <p:sp>
        <p:nvSpPr>
          <p:cNvPr id="5" name="Skaidrės numerio vietos rezervavimo ženklas 5"/>
          <p:cNvSpPr>
            <a:spLocks noGrp="1"/>
          </p:cNvSpPr>
          <p:nvPr>
            <p:ph type="sldNum" sz="quarter" idx="12"/>
          </p:nvPr>
        </p:nvSpPr>
        <p:spPr/>
        <p:txBody>
          <a:bodyPr/>
          <a:lstStyle>
            <a:lvl1pPr>
              <a:defRPr/>
            </a:lvl1pPr>
          </a:lstStyle>
          <a:p>
            <a:pPr>
              <a:defRPr/>
            </a:pPr>
            <a:fld id="{1CB2F6D6-CA86-4C88-BC3A-4895BD9B8A13}" type="slidenum">
              <a:rPr lang="lt-LT"/>
              <a:pPr>
                <a:defRPr/>
              </a:pPr>
              <a:t>‹#›</a:t>
            </a:fld>
            <a:endParaRPr lang="lt-LT"/>
          </a:p>
        </p:txBody>
      </p:sp>
    </p:spTree>
    <p:extLst>
      <p:ext uri="{BB962C8B-B14F-4D97-AF65-F5344CB8AC3E}">
        <p14:creationId xmlns:p14="http://schemas.microsoft.com/office/powerpoint/2010/main" xmlns="" val="3776897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3"/>
          <p:cNvSpPr>
            <a:spLocks noGrp="1"/>
          </p:cNvSpPr>
          <p:nvPr>
            <p:ph type="dt" sz="half" idx="10"/>
          </p:nvPr>
        </p:nvSpPr>
        <p:spPr/>
        <p:txBody>
          <a:bodyPr/>
          <a:lstStyle>
            <a:lvl1pPr>
              <a:defRPr/>
            </a:lvl1pPr>
          </a:lstStyle>
          <a:p>
            <a:pPr>
              <a:defRPr/>
            </a:pPr>
            <a:fld id="{4472D73E-7AD5-4E9D-8DDF-F05FB7724B42}" type="datetimeFigureOut">
              <a:rPr lang="lt-LT"/>
              <a:pPr>
                <a:defRPr/>
              </a:pPr>
              <a:t>2020.02.25</a:t>
            </a:fld>
            <a:endParaRPr lang="lt-LT"/>
          </a:p>
        </p:txBody>
      </p:sp>
      <p:sp>
        <p:nvSpPr>
          <p:cNvPr id="3" name="Poraštės vietos rezervavimo ženklas 4"/>
          <p:cNvSpPr>
            <a:spLocks noGrp="1"/>
          </p:cNvSpPr>
          <p:nvPr>
            <p:ph type="ftr" sz="quarter" idx="11"/>
          </p:nvPr>
        </p:nvSpPr>
        <p:spPr/>
        <p:txBody>
          <a:bodyPr/>
          <a:lstStyle>
            <a:lvl1pPr>
              <a:defRPr/>
            </a:lvl1pPr>
          </a:lstStyle>
          <a:p>
            <a:pPr>
              <a:defRPr/>
            </a:pPr>
            <a:endParaRPr lang="lt-LT"/>
          </a:p>
        </p:txBody>
      </p:sp>
      <p:sp>
        <p:nvSpPr>
          <p:cNvPr id="4" name="Skaidrės numerio vietos rezervavimo ženklas 5"/>
          <p:cNvSpPr>
            <a:spLocks noGrp="1"/>
          </p:cNvSpPr>
          <p:nvPr>
            <p:ph type="sldNum" sz="quarter" idx="12"/>
          </p:nvPr>
        </p:nvSpPr>
        <p:spPr/>
        <p:txBody>
          <a:bodyPr/>
          <a:lstStyle>
            <a:lvl1pPr>
              <a:defRPr/>
            </a:lvl1pPr>
          </a:lstStyle>
          <a:p>
            <a:pPr>
              <a:defRPr/>
            </a:pPr>
            <a:fld id="{A88966C1-4F7F-4380-BE6D-41C7196F64A5}" type="slidenum">
              <a:rPr lang="lt-LT"/>
              <a:pPr>
                <a:defRPr/>
              </a:pPr>
              <a:t>‹#›</a:t>
            </a:fld>
            <a:endParaRPr lang="lt-LT"/>
          </a:p>
        </p:txBody>
      </p:sp>
    </p:spTree>
    <p:extLst>
      <p:ext uri="{BB962C8B-B14F-4D97-AF65-F5344CB8AC3E}">
        <p14:creationId xmlns:p14="http://schemas.microsoft.com/office/powerpoint/2010/main" xmlns="" val="1186513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3008313" cy="1162050"/>
          </a:xfrm>
        </p:spPr>
        <p:txBody>
          <a:bodyPr anchor="b"/>
          <a:lstStyle>
            <a:lvl1pPr algn="l">
              <a:defRPr sz="2000" b="1"/>
            </a:lvl1pPr>
          </a:lstStyle>
          <a:p>
            <a:r>
              <a:rPr lang="lt-LT"/>
              <a:t>Spustelėkite, jei norite keisite ruoš. pav. stilių</a:t>
            </a:r>
          </a:p>
        </p:txBody>
      </p:sp>
      <p:sp>
        <p:nvSpPr>
          <p:cNvPr id="3" name="Turinio vietos rezervavimo ženkla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Spustelėkite ruošinio teksto stiliams keisti</a:t>
            </a:r>
          </a:p>
          <a:p>
            <a:pPr lvl="1"/>
            <a:r>
              <a:rPr lang="lt-LT"/>
              <a:t>Antras lygmuo</a:t>
            </a:r>
          </a:p>
          <a:p>
            <a:pPr lvl="2"/>
            <a:r>
              <a:rPr lang="lt-LT"/>
              <a:t>Trečias lygmuo</a:t>
            </a:r>
          </a:p>
          <a:p>
            <a:pPr lvl="3"/>
            <a:r>
              <a:rPr lang="lt-LT"/>
              <a:t>Ketvirtas lygmuo</a:t>
            </a:r>
          </a:p>
          <a:p>
            <a:pPr lvl="4"/>
            <a:r>
              <a:rPr lang="lt-LT"/>
              <a:t>Penktas lygmuo</a:t>
            </a:r>
          </a:p>
        </p:txBody>
      </p:sp>
      <p:sp>
        <p:nvSpPr>
          <p:cNvPr id="4" name="Teksto vietos rezervavimo ženkla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ruošinio teksto stiliams keisti</a:t>
            </a:r>
          </a:p>
        </p:txBody>
      </p:sp>
      <p:sp>
        <p:nvSpPr>
          <p:cNvPr id="5" name="Datos vietos rezervavimo ženklas 3"/>
          <p:cNvSpPr>
            <a:spLocks noGrp="1"/>
          </p:cNvSpPr>
          <p:nvPr>
            <p:ph type="dt" sz="half" idx="10"/>
          </p:nvPr>
        </p:nvSpPr>
        <p:spPr/>
        <p:txBody>
          <a:bodyPr/>
          <a:lstStyle>
            <a:lvl1pPr>
              <a:defRPr/>
            </a:lvl1pPr>
          </a:lstStyle>
          <a:p>
            <a:pPr>
              <a:defRPr/>
            </a:pPr>
            <a:fld id="{8D711B23-AF82-4335-92DB-F21450F0507A}" type="datetimeFigureOut">
              <a:rPr lang="lt-LT"/>
              <a:pPr>
                <a:defRPr/>
              </a:pPr>
              <a:t>2020.02.25</a:t>
            </a:fld>
            <a:endParaRPr lang="lt-LT"/>
          </a:p>
        </p:txBody>
      </p:sp>
      <p:sp>
        <p:nvSpPr>
          <p:cNvPr id="6" name="Poraštės vietos rezervavimo ženklas 4"/>
          <p:cNvSpPr>
            <a:spLocks noGrp="1"/>
          </p:cNvSpPr>
          <p:nvPr>
            <p:ph type="ftr" sz="quarter" idx="11"/>
          </p:nvPr>
        </p:nvSpPr>
        <p:spPr/>
        <p:txBody>
          <a:bodyPr/>
          <a:lstStyle>
            <a:lvl1pPr>
              <a:defRPr/>
            </a:lvl1pPr>
          </a:lstStyle>
          <a:p>
            <a:pPr>
              <a:defRPr/>
            </a:pPr>
            <a:endParaRPr lang="lt-LT"/>
          </a:p>
        </p:txBody>
      </p:sp>
      <p:sp>
        <p:nvSpPr>
          <p:cNvPr id="7" name="Skaidrės numerio vietos rezervavimo ženklas 5"/>
          <p:cNvSpPr>
            <a:spLocks noGrp="1"/>
          </p:cNvSpPr>
          <p:nvPr>
            <p:ph type="sldNum" sz="quarter" idx="12"/>
          </p:nvPr>
        </p:nvSpPr>
        <p:spPr/>
        <p:txBody>
          <a:bodyPr/>
          <a:lstStyle>
            <a:lvl1pPr>
              <a:defRPr/>
            </a:lvl1pPr>
          </a:lstStyle>
          <a:p>
            <a:pPr>
              <a:defRPr/>
            </a:pPr>
            <a:fld id="{24BE0A7D-F355-482B-B0E6-A5B78EEFB697}" type="slidenum">
              <a:rPr lang="lt-LT"/>
              <a:pPr>
                <a:defRPr/>
              </a:pPr>
              <a:t>‹#›</a:t>
            </a:fld>
            <a:endParaRPr lang="lt-LT"/>
          </a:p>
        </p:txBody>
      </p:sp>
    </p:spTree>
    <p:extLst>
      <p:ext uri="{BB962C8B-B14F-4D97-AF65-F5344CB8AC3E}">
        <p14:creationId xmlns:p14="http://schemas.microsoft.com/office/powerpoint/2010/main" xmlns="" val="378165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1792288" y="4800600"/>
            <a:ext cx="5486400" cy="566738"/>
          </a:xfrm>
        </p:spPr>
        <p:txBody>
          <a:bodyPr anchor="b"/>
          <a:lstStyle>
            <a:lvl1pPr algn="l">
              <a:defRPr sz="2000" b="1"/>
            </a:lvl1pPr>
          </a:lstStyle>
          <a:p>
            <a:r>
              <a:rPr lang="lt-LT"/>
              <a:t>Spustelėkite, jei norite keisite ruoš. pav. stilių</a:t>
            </a:r>
          </a:p>
        </p:txBody>
      </p:sp>
      <p:sp>
        <p:nvSpPr>
          <p:cNvPr id="3" name="Paveikslėlio vietos rezervavimo ženklas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t-LT" noProof="0"/>
          </a:p>
        </p:txBody>
      </p:sp>
      <p:sp>
        <p:nvSpPr>
          <p:cNvPr id="4" name="Teksto vietos rezervavimo ženkla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Spustelėkite ruošinio teksto stiliams keisti</a:t>
            </a:r>
          </a:p>
        </p:txBody>
      </p:sp>
      <p:sp>
        <p:nvSpPr>
          <p:cNvPr id="5" name="Datos vietos rezervavimo ženklas 3"/>
          <p:cNvSpPr>
            <a:spLocks noGrp="1"/>
          </p:cNvSpPr>
          <p:nvPr>
            <p:ph type="dt" sz="half" idx="10"/>
          </p:nvPr>
        </p:nvSpPr>
        <p:spPr/>
        <p:txBody>
          <a:bodyPr/>
          <a:lstStyle>
            <a:lvl1pPr>
              <a:defRPr/>
            </a:lvl1pPr>
          </a:lstStyle>
          <a:p>
            <a:pPr>
              <a:defRPr/>
            </a:pPr>
            <a:fld id="{3AB399F1-CB62-4D85-9293-EAAEAEB37D5A}" type="datetimeFigureOut">
              <a:rPr lang="lt-LT"/>
              <a:pPr>
                <a:defRPr/>
              </a:pPr>
              <a:t>2020.02.25</a:t>
            </a:fld>
            <a:endParaRPr lang="lt-LT"/>
          </a:p>
        </p:txBody>
      </p:sp>
      <p:sp>
        <p:nvSpPr>
          <p:cNvPr id="6" name="Poraštės vietos rezervavimo ženklas 4"/>
          <p:cNvSpPr>
            <a:spLocks noGrp="1"/>
          </p:cNvSpPr>
          <p:nvPr>
            <p:ph type="ftr" sz="quarter" idx="11"/>
          </p:nvPr>
        </p:nvSpPr>
        <p:spPr/>
        <p:txBody>
          <a:bodyPr/>
          <a:lstStyle>
            <a:lvl1pPr>
              <a:defRPr/>
            </a:lvl1pPr>
          </a:lstStyle>
          <a:p>
            <a:pPr>
              <a:defRPr/>
            </a:pPr>
            <a:endParaRPr lang="lt-LT"/>
          </a:p>
        </p:txBody>
      </p:sp>
      <p:sp>
        <p:nvSpPr>
          <p:cNvPr id="7" name="Skaidrės numerio vietos rezervavimo ženklas 5"/>
          <p:cNvSpPr>
            <a:spLocks noGrp="1"/>
          </p:cNvSpPr>
          <p:nvPr>
            <p:ph type="sldNum" sz="quarter" idx="12"/>
          </p:nvPr>
        </p:nvSpPr>
        <p:spPr/>
        <p:txBody>
          <a:bodyPr/>
          <a:lstStyle>
            <a:lvl1pPr>
              <a:defRPr/>
            </a:lvl1pPr>
          </a:lstStyle>
          <a:p>
            <a:pPr>
              <a:defRPr/>
            </a:pPr>
            <a:fld id="{D12FB274-A59E-4A91-8D56-1C6465C6619A}" type="slidenum">
              <a:rPr lang="lt-LT"/>
              <a:pPr>
                <a:defRPr/>
              </a:pPr>
              <a:t>‹#›</a:t>
            </a:fld>
            <a:endParaRPr lang="lt-LT"/>
          </a:p>
        </p:txBody>
      </p:sp>
    </p:spTree>
    <p:extLst>
      <p:ext uri="{BB962C8B-B14F-4D97-AF65-F5344CB8AC3E}">
        <p14:creationId xmlns:p14="http://schemas.microsoft.com/office/powerpoint/2010/main" xmlns="" val="3745183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Pavadinimo vietos rezervavimo ženkla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lt-LT" altLang="lt-LT"/>
              <a:t>Spustelėkite, jei norite keisite ruoš. pav. stilių</a:t>
            </a:r>
          </a:p>
        </p:txBody>
      </p:sp>
      <p:sp>
        <p:nvSpPr>
          <p:cNvPr id="1027" name="Teksto vietos rezervavimo ženklas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lt-LT" altLang="lt-LT"/>
              <a:t>Spustelėkite ruošinio teksto stiliams keisti</a:t>
            </a:r>
          </a:p>
          <a:p>
            <a:pPr lvl="1"/>
            <a:r>
              <a:rPr lang="lt-LT" altLang="lt-LT"/>
              <a:t>Antras lygmuo</a:t>
            </a:r>
          </a:p>
          <a:p>
            <a:pPr lvl="2"/>
            <a:r>
              <a:rPr lang="lt-LT" altLang="lt-LT"/>
              <a:t>Trečias lygmuo</a:t>
            </a:r>
          </a:p>
          <a:p>
            <a:pPr lvl="3"/>
            <a:r>
              <a:rPr lang="lt-LT" altLang="lt-LT"/>
              <a:t>Ketvirtas lygmuo</a:t>
            </a:r>
          </a:p>
          <a:p>
            <a:pPr lvl="4"/>
            <a:r>
              <a:rPr lang="lt-LT" altLang="lt-LT"/>
              <a:t>Penktas lygmuo</a:t>
            </a:r>
          </a:p>
        </p:txBody>
      </p:sp>
      <p:sp>
        <p:nvSpPr>
          <p:cNvPr id="4" name="Datos vietos rezervavimo ženkla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653D544-48B5-4AF0-AFC8-68AA7FAD84C4}" type="datetimeFigureOut">
              <a:rPr lang="lt-LT"/>
              <a:pPr>
                <a:defRPr/>
              </a:pPr>
              <a:t>2020.02.25</a:t>
            </a:fld>
            <a:endParaRPr lang="lt-LT"/>
          </a:p>
        </p:txBody>
      </p:sp>
      <p:sp>
        <p:nvSpPr>
          <p:cNvPr id="5" name="Poraštės vietos rezervavimo ženkla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lt-LT"/>
          </a:p>
        </p:txBody>
      </p:sp>
      <p:sp>
        <p:nvSpPr>
          <p:cNvPr id="6" name="Skaidrės numerio vietos rezervavimo ženkla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F5DA8E95-1E5D-4A00-A4F4-512F4B151688}" type="slidenum">
              <a:rPr lang="lt-LT"/>
              <a:pPr>
                <a:defRPr/>
              </a:pPr>
              <a:t>‹#›</a:t>
            </a:fld>
            <a:endParaRPr lang="lt-L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image" Target="../media/image8.jpe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chart" Target="../charts/chart6.xml"/><Relationship Id="rId4" Type="http://schemas.openxmlformats.org/officeDocument/2006/relationships/image" Target="../media/image8.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image" Target="../media/image8.jpe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chart" Target="../charts/chart9.xml"/><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chart" Target="../charts/chart10.xml"/><Relationship Id="rId4" Type="http://schemas.openxmlformats.org/officeDocument/2006/relationships/image" Target="../media/image3.jpe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chart" Target="../charts/chart11.xml"/><Relationship Id="rId4" Type="http://schemas.openxmlformats.org/officeDocument/2006/relationships/image" Target="../media/image3.jpeg"/></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chart" Target="../charts/chart12.xml"/><Relationship Id="rId4" Type="http://schemas.openxmlformats.org/officeDocument/2006/relationships/image" Target="../media/image3.jpeg"/></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image" Target="../media/image8.jpeg"/></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chart" Target="../charts/chart14.xml"/><Relationship Id="rId4" Type="http://schemas.openxmlformats.org/officeDocument/2006/relationships/image" Target="../media/image8.jpeg"/></Relationships>
</file>

<file path=ppt/slides/_rels/slide3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2.jpeg"/><Relationship Id="rId7" Type="http://schemas.openxmlformats.org/officeDocument/2006/relationships/diagramQuickStyle" Target="../diagrams/quickStyle1.xml"/><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3.jpeg"/><Relationship Id="rId9" Type="http://schemas.microsoft.com/office/2007/relationships/diagramDrawing" Target="../diagrams/drawing1.xml"/></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chart" Target="../charts/chart15.xml"/><Relationship Id="rId4" Type="http://schemas.openxmlformats.org/officeDocument/2006/relationships/image" Target="../media/image8.jpeg"/></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chart" Target="../charts/chart16.xml"/><Relationship Id="rId4" Type="http://schemas.openxmlformats.org/officeDocument/2006/relationships/image" Target="../media/image8.jpeg"/></Relationships>
</file>

<file path=ppt/slides/_rels/slide35.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12.jpeg"/><Relationship Id="rId7" Type="http://schemas.openxmlformats.org/officeDocument/2006/relationships/diagramQuickStyle" Target="../diagrams/quickStyle2.xml"/><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3.jpeg"/><Relationship Id="rId9" Type="http://schemas.microsoft.com/office/2007/relationships/diagramDrawing" Target="../diagrams/drawing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chart" Target="../charts/chart17.xml"/><Relationship Id="rId4" Type="http://schemas.openxmlformats.org/officeDocument/2006/relationships/image" Target="../media/image8.jpeg"/></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chart" Target="../charts/chart18.xml"/><Relationship Id="rId4" Type="http://schemas.openxmlformats.org/officeDocument/2006/relationships/image" Target="../media/image8.jpeg"/></Relationships>
</file>

<file path=ppt/slides/_rels/slide38.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12.jpeg"/><Relationship Id="rId7" Type="http://schemas.openxmlformats.org/officeDocument/2006/relationships/diagramQuickStyle" Target="../diagrams/quickStyle3.xml"/><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3.jpeg"/><Relationship Id="rId9" Type="http://schemas.microsoft.com/office/2007/relationships/diagramDrawing" Target="../diagrams/drawing3.xml"/></Relationships>
</file>

<file path=ppt/slides/_rels/slide3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chart" Target="../charts/chart1.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2051" name="Rectangle 5"/>
          <p:cNvSpPr>
            <a:spLocks noChangeArrowheads="1"/>
          </p:cNvSpPr>
          <p:nvPr/>
        </p:nvSpPr>
        <p:spPr bwMode="auto">
          <a:xfrm>
            <a:off x="-36512" y="257068"/>
            <a:ext cx="9180512" cy="6324600"/>
          </a:xfrm>
          <a:prstGeom prst="rect">
            <a:avLst/>
          </a:prstGeom>
          <a:solidFill>
            <a:schemeClr val="bg1"/>
          </a:solidFill>
          <a:ln w="9525">
            <a:solidFill>
              <a:schemeClr val="tx1"/>
            </a:solidFill>
            <a:miter lim="800000"/>
            <a:headEnd/>
            <a:tailEnd/>
          </a:ln>
        </p:spPr>
        <p:txBody>
          <a:bodyPr wrap="none" anchor="ctr"/>
          <a:lstStyle/>
          <a:p>
            <a:endParaRPr lang="lt-LT" altLang="lt-LT">
              <a:latin typeface="Calibri" pitchFamily="34" charset="0"/>
            </a:endParaRPr>
          </a:p>
        </p:txBody>
      </p:sp>
      <p:pic>
        <p:nvPicPr>
          <p:cNvPr id="2052"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10400" y="381000"/>
            <a:ext cx="2133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3"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54" name="Antraštė 9"/>
          <p:cNvSpPr>
            <a:spLocks noGrp="1"/>
          </p:cNvSpPr>
          <p:nvPr>
            <p:ph type="ctrTitle"/>
          </p:nvPr>
        </p:nvSpPr>
        <p:spPr>
          <a:xfrm>
            <a:off x="214313" y="1857374"/>
            <a:ext cx="8750300" cy="4091905"/>
          </a:xfrm>
        </p:spPr>
        <p:txBody>
          <a:bodyPr/>
          <a:lstStyle/>
          <a:p>
            <a:r>
              <a:rPr lang="lt-LT" sz="3200" b="1" dirty="0">
                <a:latin typeface="Times New Roman" pitchFamily="18" charset="0"/>
                <a:cs typeface="Times New Roman" pitchFamily="18" charset="0"/>
              </a:rPr>
              <a:t>KLAIPĖDOS MIESTO LOPŠELĮ-DARŽELĮ ,,EGLUTĖ” LANKANČIŲ VAIKŲ PROFILAKTINIŲ SVEIKATOS PATIKRINIMŲ 2019-2020 M.M. DUOMENŲ ANALIZĖ</a:t>
            </a:r>
            <a:br>
              <a:rPr lang="lt-LT" sz="3200" b="1" dirty="0">
                <a:latin typeface="Times New Roman" pitchFamily="18" charset="0"/>
                <a:cs typeface="Times New Roman" pitchFamily="18" charset="0"/>
              </a:rPr>
            </a:br>
            <a:r>
              <a:rPr lang="lt-LT" sz="3200" b="1" dirty="0">
                <a:latin typeface="Times New Roman" pitchFamily="18" charset="0"/>
                <a:cs typeface="Times New Roman" pitchFamily="18" charset="0"/>
              </a:rPr>
              <a:t/>
            </a:r>
            <a:br>
              <a:rPr lang="lt-LT" sz="3200" b="1" dirty="0">
                <a:latin typeface="Times New Roman" pitchFamily="18" charset="0"/>
                <a:cs typeface="Times New Roman" pitchFamily="18" charset="0"/>
              </a:rPr>
            </a:br>
            <a:r>
              <a:rPr lang="lt-LT" sz="1600" dirty="0">
                <a:latin typeface="Times New Roman" pitchFamily="18" charset="0"/>
                <a:cs typeface="Times New Roman" pitchFamily="18" charset="0"/>
              </a:rPr>
              <a:t>Visuomenės sveikatos priežiūros specialistė </a:t>
            </a:r>
            <a:r>
              <a:rPr lang="lt-LT" sz="1600" b="1" dirty="0">
                <a:latin typeface="Times New Roman" pitchFamily="18" charset="0"/>
                <a:cs typeface="Times New Roman" pitchFamily="18" charset="0"/>
              </a:rPr>
              <a:t/>
            </a:r>
            <a:br>
              <a:rPr lang="lt-LT" sz="1600" b="1" dirty="0">
                <a:latin typeface="Times New Roman" pitchFamily="18" charset="0"/>
                <a:cs typeface="Times New Roman" pitchFamily="18" charset="0"/>
              </a:rPr>
            </a:br>
            <a:r>
              <a:rPr lang="lt-LT" sz="1600" b="1" dirty="0">
                <a:latin typeface="Times New Roman" pitchFamily="18" charset="0"/>
                <a:cs typeface="Times New Roman" pitchFamily="18" charset="0"/>
              </a:rPr>
              <a:t>Galina </a:t>
            </a:r>
            <a:r>
              <a:rPr lang="lt-LT" sz="1600" b="1" dirty="0" err="1">
                <a:latin typeface="Times New Roman" pitchFamily="18" charset="0"/>
                <a:cs typeface="Times New Roman" pitchFamily="18" charset="0"/>
              </a:rPr>
              <a:t>Klementjeva</a:t>
            </a:r>
            <a:r>
              <a:rPr lang="lt-LT" sz="1600" b="1" dirty="0">
                <a:latin typeface="Times New Roman" pitchFamily="18" charset="0"/>
                <a:cs typeface="Times New Roman" pitchFamily="18" charset="0"/>
              </a:rPr>
              <a:t> </a:t>
            </a:r>
            <a:br>
              <a:rPr lang="lt-LT" sz="1600" b="1" dirty="0">
                <a:latin typeface="Times New Roman" pitchFamily="18" charset="0"/>
                <a:cs typeface="Times New Roman" pitchFamily="18" charset="0"/>
              </a:rPr>
            </a:br>
            <a:r>
              <a:rPr lang="lt-LT" sz="1600" b="1" dirty="0">
                <a:latin typeface="Times New Roman" pitchFamily="18" charset="0"/>
                <a:cs typeface="Times New Roman" pitchFamily="18" charset="0"/>
              </a:rPr>
              <a:t/>
            </a:r>
            <a:br>
              <a:rPr lang="lt-LT" sz="1600" b="1" dirty="0">
                <a:latin typeface="Times New Roman" pitchFamily="18" charset="0"/>
                <a:cs typeface="Times New Roman" pitchFamily="18" charset="0"/>
              </a:rPr>
            </a:br>
            <a:r>
              <a:rPr lang="lt-LT" sz="1600" b="1" dirty="0">
                <a:latin typeface="Times New Roman" pitchFamily="18" charset="0"/>
                <a:cs typeface="Times New Roman" pitchFamily="18" charset="0"/>
              </a:rPr>
              <a:t/>
            </a:r>
            <a:br>
              <a:rPr lang="lt-LT" sz="1600" b="1" dirty="0">
                <a:latin typeface="Times New Roman" pitchFamily="18" charset="0"/>
                <a:cs typeface="Times New Roman" pitchFamily="18" charset="0"/>
              </a:rPr>
            </a:br>
            <a:r>
              <a:rPr lang="lt-LT" sz="1600" b="1" dirty="0">
                <a:latin typeface="Times New Roman" pitchFamily="18" charset="0"/>
                <a:cs typeface="Times New Roman" pitchFamily="18" charset="0"/>
              </a:rPr>
              <a:t/>
            </a:r>
            <a:br>
              <a:rPr lang="lt-LT" sz="1600" b="1" dirty="0">
                <a:latin typeface="Times New Roman" pitchFamily="18" charset="0"/>
                <a:cs typeface="Times New Roman" pitchFamily="18" charset="0"/>
              </a:rPr>
            </a:br>
            <a:r>
              <a:rPr lang="lt-LT" sz="1600" b="1" dirty="0">
                <a:latin typeface="Times New Roman" pitchFamily="18" charset="0"/>
                <a:cs typeface="Times New Roman" pitchFamily="18" charset="0"/>
              </a:rPr>
              <a:t/>
            </a:r>
            <a:br>
              <a:rPr lang="lt-LT" sz="1600" b="1" dirty="0">
                <a:latin typeface="Times New Roman" pitchFamily="18" charset="0"/>
                <a:cs typeface="Times New Roman" pitchFamily="18" charset="0"/>
              </a:rPr>
            </a:br>
            <a:endParaRPr lang="lt-LT" sz="1600" dirty="0">
              <a:latin typeface="Times New Roman" pitchFamily="18" charset="0"/>
              <a:cs typeface="Times New Roman" pitchFamily="18" charset="0"/>
            </a:endParaRPr>
          </a:p>
        </p:txBody>
      </p:sp>
      <p:pic>
        <p:nvPicPr>
          <p:cNvPr id="2055"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14339" name="Rectangle 5"/>
          <p:cNvSpPr>
            <a:spLocks noChangeArrowheads="1"/>
          </p:cNvSpPr>
          <p:nvPr/>
        </p:nvSpPr>
        <p:spPr bwMode="auto">
          <a:xfrm>
            <a:off x="0" y="304800"/>
            <a:ext cx="9144000" cy="6410325"/>
          </a:xfrm>
          <a:prstGeom prst="rect">
            <a:avLst/>
          </a:prstGeom>
          <a:solidFill>
            <a:schemeClr val="bg1"/>
          </a:solidFill>
          <a:ln w="9525">
            <a:solidFill>
              <a:schemeClr val="tx1"/>
            </a:solidFill>
            <a:miter lim="800000"/>
            <a:headEnd/>
            <a:tailEnd/>
          </a:ln>
        </p:spPr>
        <p:txBody>
          <a:bodyPr wrap="none" anchor="ctr"/>
          <a:lstStyle/>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r>
              <a:rPr lang="lt-LT" altLang="lt-LT" sz="1200" i="1" dirty="0">
                <a:latin typeface="Times New Roman" pitchFamily="18" charset="0"/>
                <a:cs typeface="Times New Roman" pitchFamily="18" charset="0"/>
              </a:rPr>
              <a:t>Šaltinis: Klaipėdos miesto visuomenės sveikatos biuras</a:t>
            </a:r>
          </a:p>
        </p:txBody>
      </p:sp>
      <p:pic>
        <p:nvPicPr>
          <p:cNvPr id="14340"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429500" y="357188"/>
            <a:ext cx="1714500" cy="42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341"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4342" name="Antraštė 9"/>
          <p:cNvSpPr>
            <a:spLocks noGrp="1"/>
          </p:cNvSpPr>
          <p:nvPr>
            <p:ph type="title"/>
          </p:nvPr>
        </p:nvSpPr>
        <p:spPr>
          <a:xfrm>
            <a:off x="457200" y="568325"/>
            <a:ext cx="8229600" cy="1143000"/>
          </a:xfrm>
        </p:spPr>
        <p:txBody>
          <a:bodyPr/>
          <a:lstStyle/>
          <a:p>
            <a:pPr eaLnBrk="1" hangingPunct="1"/>
            <a:r>
              <a:rPr lang="lt-LT" altLang="lt-LT" sz="2400" b="1" dirty="0">
                <a:latin typeface="Times New Roman" pitchFamily="18" charset="0"/>
                <a:cs typeface="Times New Roman" pitchFamily="18" charset="0"/>
              </a:rPr>
              <a:t>Pasitikrinusiųjų vaikų pasiskirstymas pagal KMI ir ugdymo grupes 2019-2020 m.m. (</a:t>
            </a:r>
            <a:r>
              <a:rPr lang="lt-LT" altLang="lt-LT" sz="2400" b="1" dirty="0" err="1">
                <a:latin typeface="Times New Roman" pitchFamily="18" charset="0"/>
                <a:cs typeface="Times New Roman" pitchFamily="18" charset="0"/>
              </a:rPr>
              <a:t>proc</a:t>
            </a:r>
            <a:r>
              <a:rPr lang="lt-LT" altLang="lt-LT" sz="2400" b="1" dirty="0">
                <a:latin typeface="Times New Roman" pitchFamily="18" charset="0"/>
                <a:cs typeface="Times New Roman" pitchFamily="18" charset="0"/>
              </a:rPr>
              <a:t>.)</a:t>
            </a:r>
            <a:endParaRPr lang="en-US" altLang="lt-LT" sz="2400" dirty="0"/>
          </a:p>
        </p:txBody>
      </p:sp>
      <p:pic>
        <p:nvPicPr>
          <p:cNvPr id="14343"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780213"/>
            <a:ext cx="9144000" cy="777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10" name="Diagrama 9"/>
          <p:cNvGraphicFramePr/>
          <p:nvPr>
            <p:extLst>
              <p:ext uri="{D42A27DB-BD31-4B8C-83A1-F6EECF244321}">
                <p14:modId xmlns:p14="http://schemas.microsoft.com/office/powerpoint/2010/main" xmlns="" val="2467189894"/>
              </p:ext>
            </p:extLst>
          </p:nvPr>
        </p:nvGraphicFramePr>
        <p:xfrm>
          <a:off x="467544" y="1772816"/>
          <a:ext cx="8064896" cy="439248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xmlns="" val="1485702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14339" name="Rectangle 5"/>
          <p:cNvSpPr>
            <a:spLocks noChangeArrowheads="1"/>
          </p:cNvSpPr>
          <p:nvPr/>
        </p:nvSpPr>
        <p:spPr bwMode="auto">
          <a:xfrm>
            <a:off x="0" y="304800"/>
            <a:ext cx="9144000" cy="6410325"/>
          </a:xfrm>
          <a:prstGeom prst="rect">
            <a:avLst/>
          </a:prstGeom>
          <a:solidFill>
            <a:schemeClr val="bg1"/>
          </a:solidFill>
          <a:ln w="9525">
            <a:solidFill>
              <a:schemeClr val="tx1"/>
            </a:solidFill>
            <a:miter lim="800000"/>
            <a:headEnd/>
            <a:tailEnd/>
          </a:ln>
        </p:spPr>
        <p:txBody>
          <a:bodyPr wrap="none" anchor="ctr"/>
          <a:lstStyle/>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r>
              <a:rPr lang="lt-LT" altLang="lt-LT" sz="1200" i="1" dirty="0">
                <a:latin typeface="Times New Roman" pitchFamily="18" charset="0"/>
                <a:cs typeface="Times New Roman" pitchFamily="18" charset="0"/>
              </a:rPr>
              <a:t>Šaltinis: Klaipėdos miesto visuomenės sveikatos biuras</a:t>
            </a:r>
          </a:p>
        </p:txBody>
      </p:sp>
      <p:pic>
        <p:nvPicPr>
          <p:cNvPr id="14340"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429500" y="357188"/>
            <a:ext cx="1714500" cy="42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341"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4342" name="Antraštė 9"/>
          <p:cNvSpPr>
            <a:spLocks noGrp="1"/>
          </p:cNvSpPr>
          <p:nvPr>
            <p:ph type="title"/>
          </p:nvPr>
        </p:nvSpPr>
        <p:spPr>
          <a:xfrm>
            <a:off x="457200" y="568325"/>
            <a:ext cx="8229600" cy="1143000"/>
          </a:xfrm>
        </p:spPr>
        <p:txBody>
          <a:bodyPr/>
          <a:lstStyle/>
          <a:p>
            <a:pPr eaLnBrk="1" hangingPunct="1"/>
            <a:r>
              <a:rPr lang="lt-LT" altLang="lt-LT" sz="2400" b="1" dirty="0">
                <a:latin typeface="Times New Roman" pitchFamily="18" charset="0"/>
                <a:cs typeface="Times New Roman" pitchFamily="18" charset="0"/>
              </a:rPr>
              <a:t>Pasitikrinusiųjų vaikų pasiskirstymas pagal KMI, </a:t>
            </a:r>
            <a:br>
              <a:rPr lang="lt-LT" altLang="lt-LT" sz="2400" b="1" dirty="0">
                <a:latin typeface="Times New Roman" pitchFamily="18" charset="0"/>
                <a:cs typeface="Times New Roman" pitchFamily="18" charset="0"/>
              </a:rPr>
            </a:br>
            <a:r>
              <a:rPr lang="lt-LT" altLang="lt-LT" sz="2400" b="1" dirty="0">
                <a:latin typeface="Times New Roman" pitchFamily="18" charset="0"/>
                <a:cs typeface="Times New Roman" pitchFamily="18" charset="0"/>
              </a:rPr>
              <a:t>2018-2020 m. (</a:t>
            </a:r>
            <a:r>
              <a:rPr lang="lt-LT" altLang="lt-LT" sz="2400" b="1" dirty="0" err="1">
                <a:latin typeface="Times New Roman" pitchFamily="18" charset="0"/>
                <a:cs typeface="Times New Roman" pitchFamily="18" charset="0"/>
              </a:rPr>
              <a:t>proc</a:t>
            </a:r>
            <a:r>
              <a:rPr lang="lt-LT" altLang="lt-LT" sz="2400" b="1" dirty="0">
                <a:latin typeface="Times New Roman" pitchFamily="18" charset="0"/>
                <a:cs typeface="Times New Roman" pitchFamily="18" charset="0"/>
              </a:rPr>
              <a:t>.)</a:t>
            </a:r>
            <a:endParaRPr lang="en-US" altLang="lt-LT" sz="2400" dirty="0"/>
          </a:p>
        </p:txBody>
      </p:sp>
      <p:pic>
        <p:nvPicPr>
          <p:cNvPr id="14343"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780213"/>
            <a:ext cx="9144000" cy="777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11" name="Turinio vietos rezervavimo ženklas 3">
            <a:extLst>
              <a:ext uri="{FF2B5EF4-FFF2-40B4-BE49-F238E27FC236}">
                <a16:creationId xmlns:a16="http://schemas.microsoft.com/office/drawing/2014/main" xmlns="" id="{E8E8C397-0C8D-4E80-9BAC-4AE5D4955A62}"/>
              </a:ext>
            </a:extLst>
          </p:cNvPr>
          <p:cNvGraphicFramePr>
            <a:graphicFrameLocks noGrp="1"/>
          </p:cNvGraphicFramePr>
          <p:nvPr>
            <p:ph idx="1"/>
            <p:extLst>
              <p:ext uri="{D42A27DB-BD31-4B8C-83A1-F6EECF244321}">
                <p14:modId xmlns:p14="http://schemas.microsoft.com/office/powerpoint/2010/main" xmlns="" val="1358539233"/>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16387" name="Rectangle 5"/>
          <p:cNvSpPr>
            <a:spLocks noChangeArrowheads="1"/>
          </p:cNvSpPr>
          <p:nvPr/>
        </p:nvSpPr>
        <p:spPr bwMode="auto">
          <a:xfrm>
            <a:off x="0" y="28575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a:latin typeface="Calibri" pitchFamily="34" charset="0"/>
            </a:endParaRPr>
          </a:p>
        </p:txBody>
      </p:sp>
      <p:pic>
        <p:nvPicPr>
          <p:cNvPr id="16388"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358063" y="357188"/>
            <a:ext cx="1785937" cy="42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389"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390"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6391" name="Title 8"/>
          <p:cNvSpPr>
            <a:spLocks noGrp="1"/>
          </p:cNvSpPr>
          <p:nvPr>
            <p:ph type="ctrTitle"/>
          </p:nvPr>
        </p:nvSpPr>
        <p:spPr>
          <a:xfrm>
            <a:off x="357188" y="2357438"/>
            <a:ext cx="8572500" cy="1470025"/>
          </a:xfrm>
        </p:spPr>
        <p:txBody>
          <a:bodyPr/>
          <a:lstStyle/>
          <a:p>
            <a:r>
              <a:rPr lang="lt-LT" altLang="lt-LT" b="1">
                <a:latin typeface="Times New Roman" pitchFamily="18" charset="0"/>
                <a:ea typeface="Segoe UI Symbol" pitchFamily="34" charset="0"/>
                <a:cs typeface="Times New Roman" pitchFamily="18" charset="0"/>
              </a:rPr>
              <a:t>Fizinio lavinimo grupės</a:t>
            </a:r>
          </a:p>
        </p:txBody>
      </p:sp>
      <p:sp>
        <p:nvSpPr>
          <p:cNvPr id="8200" name="Content Placeholder 11"/>
          <p:cNvSpPr>
            <a:spLocks noGrp="1"/>
          </p:cNvSpPr>
          <p:nvPr>
            <p:ph type="subTitle" idx="1"/>
          </p:nvPr>
        </p:nvSpPr>
        <p:spPr/>
        <p:txBody>
          <a:bodyPr/>
          <a:lstStyle/>
          <a:p>
            <a:pPr>
              <a:defRPr/>
            </a:pPr>
            <a:endParaRPr lang="lt-LT" dirty="0">
              <a:latin typeface="Times New Roman" pitchFamily="18" charset="0"/>
              <a:cs typeface="Times New Roman" pitchFamily="18" charset="0"/>
            </a:endParaRPr>
          </a:p>
          <a:p>
            <a:pPr>
              <a:defRPr/>
            </a:pPr>
            <a:endParaRPr lang="lt-LT"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18435" name="Rectangle 5"/>
          <p:cNvSpPr>
            <a:spLocks noChangeArrowheads="1"/>
          </p:cNvSpPr>
          <p:nvPr/>
        </p:nvSpPr>
        <p:spPr bwMode="auto">
          <a:xfrm>
            <a:off x="0" y="214313"/>
            <a:ext cx="9144000" cy="6500812"/>
          </a:xfrm>
          <a:prstGeom prst="rect">
            <a:avLst/>
          </a:prstGeom>
          <a:solidFill>
            <a:schemeClr val="bg1"/>
          </a:solidFill>
          <a:ln w="9525">
            <a:solidFill>
              <a:schemeClr val="tx1"/>
            </a:solidFill>
            <a:miter lim="800000"/>
            <a:headEnd/>
            <a:tailEnd/>
          </a:ln>
        </p:spPr>
        <p:txBody>
          <a:bodyPr wrap="none" anchor="ctr"/>
          <a:lstStyle/>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en-US" altLang="lt-LT" sz="1200" i="1" dirty="0">
              <a:latin typeface="Times New Roman" pitchFamily="18" charset="0"/>
              <a:cs typeface="Times New Roman" pitchFamily="18" charset="0"/>
            </a:endParaRPr>
          </a:p>
          <a:p>
            <a:r>
              <a:rPr lang="en-US" altLang="lt-LT" sz="1200" i="1" dirty="0">
                <a:latin typeface="Times New Roman" pitchFamily="18" charset="0"/>
                <a:cs typeface="Times New Roman" pitchFamily="18" charset="0"/>
              </a:rPr>
              <a:t> </a:t>
            </a:r>
            <a:r>
              <a:rPr lang="lt-LT" altLang="lt-LT" sz="1200" i="1" dirty="0">
                <a:latin typeface="Times New Roman" pitchFamily="18" charset="0"/>
                <a:cs typeface="Times New Roman" pitchFamily="18" charset="0"/>
              </a:rPr>
              <a:t>Šaltinis: Klaipėdos miesto visuomenės sveikatos biuras</a:t>
            </a:r>
          </a:p>
        </p:txBody>
      </p:sp>
      <p:pic>
        <p:nvPicPr>
          <p:cNvPr id="18436"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429500" y="285750"/>
            <a:ext cx="1714500" cy="42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437"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8438" name="Antraštė 9"/>
          <p:cNvSpPr>
            <a:spLocks noGrp="1"/>
          </p:cNvSpPr>
          <p:nvPr>
            <p:ph type="title"/>
          </p:nvPr>
        </p:nvSpPr>
        <p:spPr>
          <a:xfrm>
            <a:off x="457200" y="498475"/>
            <a:ext cx="8229600" cy="1143000"/>
          </a:xfrm>
        </p:spPr>
        <p:txBody>
          <a:bodyPr/>
          <a:lstStyle/>
          <a:p>
            <a:pPr eaLnBrk="1" hangingPunct="1"/>
            <a:r>
              <a:rPr lang="lt-LT" altLang="lt-LT" sz="2400" b="1" dirty="0">
                <a:latin typeface="Times New Roman" pitchFamily="18" charset="0"/>
                <a:cs typeface="Times New Roman" pitchFamily="18" charset="0"/>
              </a:rPr>
              <a:t>Pasitikrinusiųjų vaikų pasiskirstymas pagal fizinio aktyvumo grupes 2018-2020 m. (</a:t>
            </a:r>
            <a:r>
              <a:rPr lang="lt-LT" altLang="lt-LT" sz="2400" b="1" dirty="0" err="1">
                <a:latin typeface="Times New Roman" pitchFamily="18" charset="0"/>
                <a:cs typeface="Times New Roman" pitchFamily="18" charset="0"/>
              </a:rPr>
              <a:t>proc</a:t>
            </a:r>
            <a:r>
              <a:rPr lang="lt-LT" altLang="lt-LT" sz="2400" b="1" dirty="0">
                <a:latin typeface="Times New Roman" pitchFamily="18" charset="0"/>
                <a:cs typeface="Times New Roman" pitchFamily="18" charset="0"/>
              </a:rPr>
              <a:t>.)</a:t>
            </a:r>
            <a:endParaRPr lang="en-US" altLang="lt-LT" sz="2400" dirty="0">
              <a:latin typeface="Times New Roman" pitchFamily="18" charset="0"/>
              <a:cs typeface="Times New Roman" pitchFamily="18" charset="0"/>
            </a:endParaRPr>
          </a:p>
        </p:txBody>
      </p:sp>
      <p:pic>
        <p:nvPicPr>
          <p:cNvPr id="18439"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715125"/>
            <a:ext cx="9144000" cy="71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9" name="Turinio vietos rezervavimo ženklas 3"/>
          <p:cNvGraphicFramePr>
            <a:graphicFrameLocks noGrp="1"/>
          </p:cNvGraphicFramePr>
          <p:nvPr>
            <p:ph idx="1"/>
            <p:extLst>
              <p:ext uri="{D42A27DB-BD31-4B8C-83A1-F6EECF244321}">
                <p14:modId xmlns:p14="http://schemas.microsoft.com/office/powerpoint/2010/main" xmlns="" val="212828887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xmlns="" val="11496676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16387" name="Rectangle 5"/>
          <p:cNvSpPr>
            <a:spLocks noChangeArrowheads="1"/>
          </p:cNvSpPr>
          <p:nvPr/>
        </p:nvSpPr>
        <p:spPr bwMode="auto">
          <a:xfrm>
            <a:off x="0" y="28575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a:latin typeface="Calibri" pitchFamily="34" charset="0"/>
            </a:endParaRPr>
          </a:p>
        </p:txBody>
      </p:sp>
      <p:pic>
        <p:nvPicPr>
          <p:cNvPr id="16388"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358063" y="357188"/>
            <a:ext cx="1785937" cy="42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389"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390"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6391" name="Title 8"/>
          <p:cNvSpPr>
            <a:spLocks noGrp="1"/>
          </p:cNvSpPr>
          <p:nvPr>
            <p:ph type="ctrTitle"/>
          </p:nvPr>
        </p:nvSpPr>
        <p:spPr>
          <a:xfrm>
            <a:off x="357188" y="2357438"/>
            <a:ext cx="8572500" cy="1470025"/>
          </a:xfrm>
        </p:spPr>
        <p:txBody>
          <a:bodyPr/>
          <a:lstStyle/>
          <a:p>
            <a:r>
              <a:rPr lang="lt-LT" altLang="lt-LT" b="1" dirty="0">
                <a:latin typeface="Times New Roman" pitchFamily="18" charset="0"/>
                <a:ea typeface="Segoe UI Symbol" pitchFamily="34" charset="0"/>
                <a:cs typeface="Times New Roman" pitchFamily="18" charset="0"/>
              </a:rPr>
              <a:t>Augimo įvertinimas</a:t>
            </a:r>
          </a:p>
        </p:txBody>
      </p:sp>
      <p:sp>
        <p:nvSpPr>
          <p:cNvPr id="8200" name="Content Placeholder 11"/>
          <p:cNvSpPr>
            <a:spLocks noGrp="1"/>
          </p:cNvSpPr>
          <p:nvPr>
            <p:ph type="subTitle" idx="1"/>
          </p:nvPr>
        </p:nvSpPr>
        <p:spPr/>
        <p:txBody>
          <a:bodyPr/>
          <a:lstStyle/>
          <a:p>
            <a:pPr>
              <a:defRPr/>
            </a:pPr>
            <a:endParaRPr lang="lt-LT" dirty="0">
              <a:latin typeface="Times New Roman" pitchFamily="18" charset="0"/>
              <a:cs typeface="Times New Roman" pitchFamily="18" charset="0"/>
            </a:endParaRPr>
          </a:p>
          <a:p>
            <a:pPr>
              <a:defRPr/>
            </a:pPr>
            <a:endParaRPr lang="lt-LT" dirty="0">
              <a:latin typeface="Times New Roman" pitchFamily="18" charset="0"/>
              <a:cs typeface="Times New Roman" pitchFamily="18" charset="0"/>
            </a:endParaRPr>
          </a:p>
        </p:txBody>
      </p:sp>
    </p:spTree>
    <p:extLst>
      <p:ext uri="{BB962C8B-B14F-4D97-AF65-F5344CB8AC3E}">
        <p14:creationId xmlns:p14="http://schemas.microsoft.com/office/powerpoint/2010/main" xmlns="" val="423221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18435" name="Rectangle 5"/>
          <p:cNvSpPr>
            <a:spLocks noChangeArrowheads="1"/>
          </p:cNvSpPr>
          <p:nvPr/>
        </p:nvSpPr>
        <p:spPr bwMode="auto">
          <a:xfrm>
            <a:off x="0" y="254581"/>
            <a:ext cx="9144000" cy="6500812"/>
          </a:xfrm>
          <a:prstGeom prst="rect">
            <a:avLst/>
          </a:prstGeom>
          <a:solidFill>
            <a:schemeClr val="bg1"/>
          </a:solidFill>
          <a:ln w="9525">
            <a:solidFill>
              <a:schemeClr val="tx1"/>
            </a:solidFill>
            <a:miter lim="800000"/>
            <a:headEnd/>
            <a:tailEnd/>
          </a:ln>
        </p:spPr>
        <p:txBody>
          <a:bodyPr wrap="none" anchor="ctr"/>
          <a:lstStyle/>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en-US" altLang="lt-LT" sz="1200" i="1" dirty="0">
              <a:latin typeface="Times New Roman" pitchFamily="18" charset="0"/>
              <a:cs typeface="Times New Roman" pitchFamily="18" charset="0"/>
            </a:endParaRPr>
          </a:p>
          <a:p>
            <a:r>
              <a:rPr lang="en-US" altLang="lt-LT" sz="1200" i="1" dirty="0">
                <a:latin typeface="Times New Roman" pitchFamily="18" charset="0"/>
                <a:cs typeface="Times New Roman" pitchFamily="18" charset="0"/>
              </a:rPr>
              <a:t> </a:t>
            </a:r>
            <a:r>
              <a:rPr lang="lt-LT" altLang="lt-LT" sz="1200" i="1" dirty="0">
                <a:latin typeface="Times New Roman" pitchFamily="18" charset="0"/>
                <a:cs typeface="Times New Roman" pitchFamily="18" charset="0"/>
              </a:rPr>
              <a:t>Šaltinis: Klaipėdos miesto visuomenės sveikatos biuras</a:t>
            </a:r>
          </a:p>
        </p:txBody>
      </p:sp>
      <p:pic>
        <p:nvPicPr>
          <p:cNvPr id="18436"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429500" y="285750"/>
            <a:ext cx="1714500" cy="42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437"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8438" name="Antraštė 9"/>
          <p:cNvSpPr>
            <a:spLocks noGrp="1"/>
          </p:cNvSpPr>
          <p:nvPr>
            <p:ph type="title"/>
          </p:nvPr>
        </p:nvSpPr>
        <p:spPr>
          <a:xfrm>
            <a:off x="457200" y="498475"/>
            <a:ext cx="8229600" cy="1143000"/>
          </a:xfrm>
        </p:spPr>
        <p:txBody>
          <a:bodyPr/>
          <a:lstStyle/>
          <a:p>
            <a:pPr eaLnBrk="1" hangingPunct="1"/>
            <a:r>
              <a:rPr lang="lt-LT" altLang="lt-LT" sz="2400" b="1" dirty="0">
                <a:latin typeface="Times New Roman" pitchFamily="18" charset="0"/>
                <a:cs typeface="Times New Roman" pitchFamily="18" charset="0"/>
              </a:rPr>
              <a:t>Pasitikrinusiųjų vaikų pasiskirstymas pagal augimo įvertinimą ir ugdymo grupes 2019-2020 m. m. (proc.)</a:t>
            </a:r>
            <a:endParaRPr lang="en-US" altLang="lt-LT" sz="2400" dirty="0">
              <a:latin typeface="Times New Roman" pitchFamily="18" charset="0"/>
              <a:cs typeface="Times New Roman" pitchFamily="18" charset="0"/>
            </a:endParaRPr>
          </a:p>
        </p:txBody>
      </p:sp>
      <p:pic>
        <p:nvPicPr>
          <p:cNvPr id="18439"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715125"/>
            <a:ext cx="9144000" cy="71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9" name="Diagrama 8"/>
          <p:cNvGraphicFramePr/>
          <p:nvPr>
            <p:extLst>
              <p:ext uri="{D42A27DB-BD31-4B8C-83A1-F6EECF244321}">
                <p14:modId xmlns:p14="http://schemas.microsoft.com/office/powerpoint/2010/main" xmlns="" val="1161777948"/>
              </p:ext>
            </p:extLst>
          </p:nvPr>
        </p:nvGraphicFramePr>
        <p:xfrm>
          <a:off x="251520" y="1916832"/>
          <a:ext cx="6120680" cy="4050450"/>
        </p:xfrm>
        <a:graphic>
          <a:graphicData uri="http://schemas.openxmlformats.org/drawingml/2006/chart">
            <c:chart xmlns:c="http://schemas.openxmlformats.org/drawingml/2006/chart" xmlns:r="http://schemas.openxmlformats.org/officeDocument/2006/relationships" r:id="rId5"/>
          </a:graphicData>
        </a:graphic>
      </p:graphicFrame>
      <p:sp>
        <p:nvSpPr>
          <p:cNvPr id="10" name="Suapvalintas stačiakampis 9"/>
          <p:cNvSpPr/>
          <p:nvPr/>
        </p:nvSpPr>
        <p:spPr>
          <a:xfrm>
            <a:off x="6372200" y="2204864"/>
            <a:ext cx="2592288" cy="3096344"/>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lt-LT" sz="1600" u="sng" dirty="0">
                <a:solidFill>
                  <a:schemeClr val="tx1"/>
                </a:solidFill>
                <a:latin typeface="Times New Roman" pitchFamily="18" charset="0"/>
                <a:cs typeface="Times New Roman" pitchFamily="18" charset="0"/>
              </a:rPr>
              <a:t>Fizinės būklės vertinimo variantai:</a:t>
            </a:r>
          </a:p>
          <a:p>
            <a:endParaRPr lang="lt-LT" sz="1600" u="sng" dirty="0">
              <a:solidFill>
                <a:schemeClr val="tx1"/>
              </a:solidFill>
              <a:latin typeface="Times New Roman" pitchFamily="18" charset="0"/>
              <a:cs typeface="Times New Roman" pitchFamily="18" charset="0"/>
            </a:endParaRPr>
          </a:p>
          <a:p>
            <a:r>
              <a:rPr lang="lt-LT" sz="1600" dirty="0">
                <a:solidFill>
                  <a:schemeClr val="tx1"/>
                </a:solidFill>
                <a:latin typeface="Times New Roman" pitchFamily="18" charset="0"/>
                <a:cs typeface="Times New Roman" pitchFamily="18" charset="0"/>
              </a:rPr>
              <a:t>NHA – nedarnus augimas, </a:t>
            </a:r>
          </a:p>
          <a:p>
            <a:r>
              <a:rPr lang="lt-LT" sz="1600" dirty="0">
                <a:solidFill>
                  <a:schemeClr val="tx1"/>
                </a:solidFill>
                <a:latin typeface="Times New Roman" pitchFamily="18" charset="0"/>
                <a:cs typeface="Times New Roman" pitchFamily="18" charset="0"/>
              </a:rPr>
              <a:t>HAN – darnus augimas, HAK (apatinė arba viršutinė riba) – darnus augimas.</a:t>
            </a:r>
          </a:p>
        </p:txBody>
      </p:sp>
    </p:spTree>
    <p:extLst>
      <p:ext uri="{BB962C8B-B14F-4D97-AF65-F5344CB8AC3E}">
        <p14:creationId xmlns:p14="http://schemas.microsoft.com/office/powerpoint/2010/main" xmlns="" val="2806023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18435" name="Rectangle 5"/>
          <p:cNvSpPr>
            <a:spLocks noChangeArrowheads="1"/>
          </p:cNvSpPr>
          <p:nvPr/>
        </p:nvSpPr>
        <p:spPr bwMode="auto">
          <a:xfrm>
            <a:off x="0" y="214313"/>
            <a:ext cx="9144000" cy="6500812"/>
          </a:xfrm>
          <a:prstGeom prst="rect">
            <a:avLst/>
          </a:prstGeom>
          <a:solidFill>
            <a:schemeClr val="bg1"/>
          </a:solidFill>
          <a:ln w="9525">
            <a:solidFill>
              <a:schemeClr val="tx1"/>
            </a:solidFill>
            <a:miter lim="800000"/>
            <a:headEnd/>
            <a:tailEnd/>
          </a:ln>
        </p:spPr>
        <p:txBody>
          <a:bodyPr wrap="none" anchor="ctr"/>
          <a:lstStyle/>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en-US" altLang="lt-LT" sz="1200" i="1" dirty="0">
              <a:latin typeface="Times New Roman" pitchFamily="18" charset="0"/>
              <a:cs typeface="Times New Roman" pitchFamily="18" charset="0"/>
            </a:endParaRPr>
          </a:p>
          <a:p>
            <a:r>
              <a:rPr lang="en-US" altLang="lt-LT" sz="1200" i="1" dirty="0">
                <a:latin typeface="Times New Roman" pitchFamily="18" charset="0"/>
                <a:cs typeface="Times New Roman" pitchFamily="18" charset="0"/>
              </a:rPr>
              <a:t> </a:t>
            </a:r>
            <a:r>
              <a:rPr lang="lt-LT" altLang="lt-LT" sz="1200" i="1" dirty="0">
                <a:latin typeface="Times New Roman" pitchFamily="18" charset="0"/>
                <a:cs typeface="Times New Roman" pitchFamily="18" charset="0"/>
              </a:rPr>
              <a:t>Šaltinis: Klaipėdos miesto visuomenės sveikatos biuras</a:t>
            </a:r>
          </a:p>
        </p:txBody>
      </p:sp>
      <p:pic>
        <p:nvPicPr>
          <p:cNvPr id="18436"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429500" y="285750"/>
            <a:ext cx="1714500" cy="42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437"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8438" name="Antraštė 9"/>
          <p:cNvSpPr>
            <a:spLocks noGrp="1"/>
          </p:cNvSpPr>
          <p:nvPr>
            <p:ph type="title"/>
          </p:nvPr>
        </p:nvSpPr>
        <p:spPr>
          <a:xfrm>
            <a:off x="457200" y="498475"/>
            <a:ext cx="8229600" cy="1143000"/>
          </a:xfrm>
        </p:spPr>
        <p:txBody>
          <a:bodyPr/>
          <a:lstStyle/>
          <a:p>
            <a:pPr eaLnBrk="1" hangingPunct="1"/>
            <a:r>
              <a:rPr lang="lt-LT" altLang="lt-LT" sz="2400" b="1" dirty="0">
                <a:latin typeface="Times New Roman" pitchFamily="18" charset="0"/>
                <a:cs typeface="Times New Roman" pitchFamily="18" charset="0"/>
              </a:rPr>
              <a:t>Pasitikrinusiųjų vaikų pasiskirstymas pagal augimo įvertinimą 2018-2020 m. (</a:t>
            </a:r>
            <a:r>
              <a:rPr lang="lt-LT" altLang="lt-LT" sz="2400" b="1" dirty="0" err="1">
                <a:latin typeface="Times New Roman" pitchFamily="18" charset="0"/>
                <a:cs typeface="Times New Roman" pitchFamily="18" charset="0"/>
              </a:rPr>
              <a:t>proc</a:t>
            </a:r>
            <a:r>
              <a:rPr lang="lt-LT" altLang="lt-LT" sz="2400" b="1" dirty="0">
                <a:latin typeface="Times New Roman" pitchFamily="18" charset="0"/>
                <a:cs typeface="Times New Roman" pitchFamily="18" charset="0"/>
              </a:rPr>
              <a:t>.)</a:t>
            </a:r>
            <a:endParaRPr lang="en-US" altLang="lt-LT" sz="2400" dirty="0">
              <a:latin typeface="Times New Roman" pitchFamily="18" charset="0"/>
              <a:cs typeface="Times New Roman" pitchFamily="18" charset="0"/>
            </a:endParaRPr>
          </a:p>
        </p:txBody>
      </p:sp>
      <p:pic>
        <p:nvPicPr>
          <p:cNvPr id="18439"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715125"/>
            <a:ext cx="9144000" cy="714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10" name="Turinio vietos rezervavimo ženklas 3"/>
          <p:cNvGraphicFramePr>
            <a:graphicFrameLocks noGrp="1"/>
          </p:cNvGraphicFramePr>
          <p:nvPr>
            <p:ph idx="1"/>
            <p:extLst>
              <p:ext uri="{D42A27DB-BD31-4B8C-83A1-F6EECF244321}">
                <p14:modId xmlns:p14="http://schemas.microsoft.com/office/powerpoint/2010/main" xmlns="" val="3660566304"/>
              </p:ext>
            </p:extLst>
          </p:nvPr>
        </p:nvGraphicFramePr>
        <p:xfrm>
          <a:off x="457200" y="1772816"/>
          <a:ext cx="8075240" cy="4353347"/>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xmlns="" val="35172360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19459" name="Rectangle 5"/>
          <p:cNvSpPr>
            <a:spLocks noChangeArrowheads="1"/>
          </p:cNvSpPr>
          <p:nvPr/>
        </p:nvSpPr>
        <p:spPr bwMode="auto">
          <a:xfrm>
            <a:off x="0" y="28575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a:latin typeface="Calibri" pitchFamily="34" charset="0"/>
            </a:endParaRPr>
          </a:p>
        </p:txBody>
      </p:sp>
      <p:pic>
        <p:nvPicPr>
          <p:cNvPr id="19460"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358063" y="357188"/>
            <a:ext cx="1785937" cy="42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461"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462"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9463" name="Title 8"/>
          <p:cNvSpPr>
            <a:spLocks noGrp="1"/>
          </p:cNvSpPr>
          <p:nvPr>
            <p:ph type="ctrTitle"/>
          </p:nvPr>
        </p:nvSpPr>
        <p:spPr>
          <a:xfrm>
            <a:off x="357188" y="2357438"/>
            <a:ext cx="8572500" cy="1470025"/>
          </a:xfrm>
        </p:spPr>
        <p:txBody>
          <a:bodyPr/>
          <a:lstStyle/>
          <a:p>
            <a:r>
              <a:rPr lang="lt-LT" altLang="lt-LT" b="1" dirty="0">
                <a:latin typeface="Times New Roman" pitchFamily="18" charset="0"/>
                <a:ea typeface="Segoe UI Symbol" pitchFamily="34" charset="0"/>
                <a:cs typeface="Times New Roman" pitchFamily="18" charset="0"/>
              </a:rPr>
              <a:t>SVEIKATOS SUTRIKIMAI IR LIGOS</a:t>
            </a:r>
            <a:br>
              <a:rPr lang="lt-LT" altLang="lt-LT" b="1" dirty="0">
                <a:latin typeface="Times New Roman" pitchFamily="18" charset="0"/>
                <a:ea typeface="Segoe UI Symbol" pitchFamily="34" charset="0"/>
                <a:cs typeface="Times New Roman" pitchFamily="18" charset="0"/>
              </a:rPr>
            </a:br>
            <a:r>
              <a:rPr lang="lt-LT" altLang="lt-LT" sz="3200" b="1" i="1" dirty="0">
                <a:latin typeface="Times New Roman" pitchFamily="18" charset="0"/>
                <a:ea typeface="Segoe UI Symbol" pitchFamily="34" charset="0"/>
                <a:cs typeface="Times New Roman" pitchFamily="18" charset="0"/>
              </a:rPr>
              <a:t>BENDRIEJI DUOMENYS</a:t>
            </a:r>
          </a:p>
        </p:txBody>
      </p:sp>
      <p:sp>
        <p:nvSpPr>
          <p:cNvPr id="8200" name="Content Placeholder 11"/>
          <p:cNvSpPr>
            <a:spLocks noGrp="1"/>
          </p:cNvSpPr>
          <p:nvPr>
            <p:ph type="subTitle" idx="1"/>
          </p:nvPr>
        </p:nvSpPr>
        <p:spPr/>
        <p:txBody>
          <a:bodyPr/>
          <a:lstStyle/>
          <a:p>
            <a:pPr>
              <a:defRPr/>
            </a:pPr>
            <a:endParaRPr lang="lt-LT" dirty="0">
              <a:latin typeface="Times New Roman" pitchFamily="18" charset="0"/>
              <a:cs typeface="Times New Roman" pitchFamily="18" charset="0"/>
            </a:endParaRPr>
          </a:p>
          <a:p>
            <a:pPr>
              <a:defRPr/>
            </a:pPr>
            <a:endParaRPr lang="lt-LT"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20483" name="Rectangle 5"/>
          <p:cNvSpPr>
            <a:spLocks noChangeArrowheads="1"/>
          </p:cNvSpPr>
          <p:nvPr/>
        </p:nvSpPr>
        <p:spPr bwMode="auto">
          <a:xfrm>
            <a:off x="0" y="285750"/>
            <a:ext cx="9144000" cy="6429375"/>
          </a:xfrm>
          <a:prstGeom prst="rect">
            <a:avLst/>
          </a:prstGeom>
          <a:solidFill>
            <a:schemeClr val="bg1"/>
          </a:solidFill>
          <a:ln w="9525">
            <a:solidFill>
              <a:schemeClr val="tx1"/>
            </a:solidFill>
            <a:miter lim="800000"/>
            <a:headEnd/>
            <a:tailEnd/>
          </a:ln>
        </p:spPr>
        <p:txBody>
          <a:bodyPr wrap="none" anchor="ctr"/>
          <a:lstStyle/>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sz="1200" i="1" dirty="0">
              <a:latin typeface="Times New Roman" pitchFamily="18" charset="0"/>
              <a:cs typeface="Times New Roman" pitchFamily="18" charset="0"/>
            </a:endParaRPr>
          </a:p>
          <a:p>
            <a:r>
              <a:rPr lang="lt-LT" altLang="lt-LT" sz="1200" i="1" dirty="0">
                <a:latin typeface="Times New Roman" pitchFamily="18" charset="0"/>
                <a:cs typeface="Times New Roman" pitchFamily="18" charset="0"/>
              </a:rPr>
              <a:t>šaltinis: Klaipėdos miesto visuomenės sveikatos biuras</a:t>
            </a:r>
          </a:p>
        </p:txBody>
      </p:sp>
      <p:pic>
        <p:nvPicPr>
          <p:cNvPr id="20484"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10400" y="285750"/>
            <a:ext cx="2133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485"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6" name="Antraštė 9"/>
          <p:cNvSpPr>
            <a:spLocks noGrp="1"/>
          </p:cNvSpPr>
          <p:nvPr>
            <p:ph type="title"/>
          </p:nvPr>
        </p:nvSpPr>
        <p:spPr>
          <a:xfrm>
            <a:off x="457200" y="534988"/>
            <a:ext cx="8229600" cy="1143000"/>
          </a:xfrm>
        </p:spPr>
        <p:txBody>
          <a:bodyPr/>
          <a:lstStyle/>
          <a:p>
            <a:pPr eaLnBrk="1" hangingPunct="1"/>
            <a:r>
              <a:rPr lang="lt-LT" altLang="lt-LT" sz="2400" b="1" dirty="0">
                <a:latin typeface="Times New Roman" pitchFamily="18" charset="0"/>
                <a:cs typeface="Times New Roman" pitchFamily="18" charset="0"/>
              </a:rPr>
              <a:t>Pasitikrinusių vaikų dalis, kuri turi tam tikrų ligų ar sutrikimų 2019 m. (</a:t>
            </a:r>
            <a:r>
              <a:rPr lang="lt-LT" altLang="lt-LT" sz="2400" b="1" dirty="0" err="1">
                <a:latin typeface="Times New Roman" pitchFamily="18" charset="0"/>
                <a:cs typeface="Times New Roman" pitchFamily="18" charset="0"/>
              </a:rPr>
              <a:t>proc</a:t>
            </a:r>
            <a:r>
              <a:rPr lang="lt-LT" altLang="lt-LT" sz="2400" b="1" dirty="0">
                <a:latin typeface="Times New Roman" pitchFamily="18" charset="0"/>
                <a:cs typeface="Times New Roman" pitchFamily="18" charset="0"/>
              </a:rPr>
              <a:t>.)</a:t>
            </a:r>
            <a:endParaRPr lang="en-US" altLang="lt-LT" sz="2400" dirty="0"/>
          </a:p>
        </p:txBody>
      </p:sp>
      <p:pic>
        <p:nvPicPr>
          <p:cNvPr id="20487"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811963"/>
            <a:ext cx="9144000" cy="46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9" name="Diagrama 8"/>
          <p:cNvGraphicFramePr/>
          <p:nvPr>
            <p:extLst>
              <p:ext uri="{D42A27DB-BD31-4B8C-83A1-F6EECF244321}">
                <p14:modId xmlns:p14="http://schemas.microsoft.com/office/powerpoint/2010/main" xmlns="" val="1911063715"/>
              </p:ext>
            </p:extLst>
          </p:nvPr>
        </p:nvGraphicFramePr>
        <p:xfrm>
          <a:off x="867136" y="1556792"/>
          <a:ext cx="7200651" cy="4786461"/>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21507" name="Rectangle 5"/>
          <p:cNvSpPr>
            <a:spLocks noChangeArrowheads="1"/>
          </p:cNvSpPr>
          <p:nvPr/>
        </p:nvSpPr>
        <p:spPr bwMode="auto">
          <a:xfrm>
            <a:off x="0" y="285750"/>
            <a:ext cx="9144000" cy="6429375"/>
          </a:xfrm>
          <a:prstGeom prst="rect">
            <a:avLst/>
          </a:prstGeom>
          <a:solidFill>
            <a:schemeClr val="bg1"/>
          </a:solidFill>
          <a:ln w="9525">
            <a:solidFill>
              <a:schemeClr val="tx1"/>
            </a:solidFill>
            <a:miter lim="800000"/>
            <a:headEnd/>
            <a:tailEnd/>
          </a:ln>
        </p:spPr>
        <p:txBody>
          <a:bodyPr wrap="none" anchor="ctr"/>
          <a:lstStyle/>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sz="1200" i="1">
              <a:latin typeface="Times New Roman" pitchFamily="18" charset="0"/>
              <a:cs typeface="Times New Roman" pitchFamily="18" charset="0"/>
            </a:endParaRPr>
          </a:p>
          <a:p>
            <a:r>
              <a:rPr lang="lt-LT" altLang="lt-LT" sz="1200" i="1">
                <a:latin typeface="Times New Roman" pitchFamily="18" charset="0"/>
                <a:cs typeface="Times New Roman" pitchFamily="18" charset="0"/>
              </a:rPr>
              <a:t>šaltinis: Klaipėdos miesto visuomenės sveikatos biuras</a:t>
            </a:r>
          </a:p>
        </p:txBody>
      </p:sp>
      <p:pic>
        <p:nvPicPr>
          <p:cNvPr id="21508"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10400" y="285750"/>
            <a:ext cx="2133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09"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1510" name="Antraštė 9"/>
          <p:cNvSpPr>
            <a:spLocks noGrp="1"/>
          </p:cNvSpPr>
          <p:nvPr>
            <p:ph type="title"/>
          </p:nvPr>
        </p:nvSpPr>
        <p:spPr>
          <a:xfrm>
            <a:off x="457200" y="534988"/>
            <a:ext cx="8229600" cy="1143000"/>
          </a:xfrm>
        </p:spPr>
        <p:txBody>
          <a:bodyPr/>
          <a:lstStyle/>
          <a:p>
            <a:pPr eaLnBrk="1" hangingPunct="1"/>
            <a:r>
              <a:rPr lang="lt-LT" altLang="lt-LT" sz="2400" b="1" dirty="0">
                <a:latin typeface="Times New Roman" pitchFamily="18" charset="0"/>
                <a:cs typeface="Times New Roman" pitchFamily="18" charset="0"/>
              </a:rPr>
              <a:t>Pasitikrinusiųjų vaikų dalis, kuri turi tam tikrų ligų ar sutrikimų 2018-2020 m. (</a:t>
            </a:r>
            <a:r>
              <a:rPr lang="lt-LT" altLang="lt-LT" sz="2400" b="1" dirty="0" err="1">
                <a:latin typeface="Times New Roman" pitchFamily="18" charset="0"/>
                <a:cs typeface="Times New Roman" pitchFamily="18" charset="0"/>
              </a:rPr>
              <a:t>proc</a:t>
            </a:r>
            <a:r>
              <a:rPr lang="lt-LT" altLang="lt-LT" sz="2400" b="1" dirty="0">
                <a:latin typeface="Times New Roman" pitchFamily="18" charset="0"/>
                <a:cs typeface="Times New Roman" pitchFamily="18" charset="0"/>
              </a:rPr>
              <a:t>.)</a:t>
            </a:r>
            <a:endParaRPr lang="en-US" altLang="lt-LT" sz="2400" dirty="0"/>
          </a:p>
        </p:txBody>
      </p:sp>
      <p:pic>
        <p:nvPicPr>
          <p:cNvPr id="21511"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811963"/>
            <a:ext cx="9144000" cy="46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10" name="Turinio vietos rezervavimo ženklas 3"/>
          <p:cNvGraphicFramePr>
            <a:graphicFrameLocks noGrp="1"/>
          </p:cNvGraphicFramePr>
          <p:nvPr>
            <p:ph idx="1"/>
            <p:extLst>
              <p:ext uri="{D42A27DB-BD31-4B8C-83A1-F6EECF244321}">
                <p14:modId xmlns:p14="http://schemas.microsoft.com/office/powerpoint/2010/main" xmlns="" val="3979993445"/>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p>
        </p:txBody>
      </p:sp>
      <p:sp>
        <p:nvSpPr>
          <p:cNvPr id="3075" name="Rectangle 5"/>
          <p:cNvSpPr>
            <a:spLocks noChangeArrowheads="1"/>
          </p:cNvSpPr>
          <p:nvPr/>
        </p:nvSpPr>
        <p:spPr bwMode="auto">
          <a:xfrm>
            <a:off x="0" y="30480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sz="1200" i="1">
              <a:latin typeface="Times New Roman" pitchFamily="18" charset="0"/>
              <a:cs typeface="Times New Roman" pitchFamily="18" charset="0"/>
            </a:endParaRPr>
          </a:p>
          <a:p>
            <a:endParaRPr lang="en-US" altLang="lt-LT" sz="1200" i="1">
              <a:latin typeface="Times New Roman" pitchFamily="18" charset="0"/>
              <a:cs typeface="Times New Roman" pitchFamily="18" charset="0"/>
            </a:endParaRPr>
          </a:p>
        </p:txBody>
      </p:sp>
      <p:pic>
        <p:nvPicPr>
          <p:cNvPr id="3076"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315200" y="304800"/>
            <a:ext cx="182880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7"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3048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8" name="Antraštė 8"/>
          <p:cNvSpPr>
            <a:spLocks noGrp="1"/>
          </p:cNvSpPr>
          <p:nvPr>
            <p:ph type="title"/>
          </p:nvPr>
        </p:nvSpPr>
        <p:spPr>
          <a:xfrm>
            <a:off x="214313" y="609600"/>
            <a:ext cx="8715375" cy="1143000"/>
          </a:xfrm>
        </p:spPr>
        <p:txBody>
          <a:bodyPr/>
          <a:lstStyle/>
          <a:p>
            <a:r>
              <a:rPr lang="lt-LT" altLang="lt-LT" sz="3600" b="1" i="1" dirty="0">
                <a:latin typeface="Times New Roman" pitchFamily="18" charset="0"/>
                <a:cs typeface="Times New Roman" pitchFamily="18" charset="0"/>
              </a:rPr>
              <a:t>Vaikų sveikatos analizės aprašymas (1)</a:t>
            </a:r>
          </a:p>
        </p:txBody>
      </p:sp>
      <p:sp>
        <p:nvSpPr>
          <p:cNvPr id="3079" name="Rectangle 3"/>
          <p:cNvSpPr>
            <a:spLocks noGrp="1" noChangeArrowheads="1"/>
          </p:cNvSpPr>
          <p:nvPr>
            <p:ph idx="1"/>
          </p:nvPr>
        </p:nvSpPr>
        <p:spPr>
          <a:xfrm>
            <a:off x="228600" y="1714500"/>
            <a:ext cx="8686800" cy="4610100"/>
          </a:xfrm>
        </p:spPr>
        <p:txBody>
          <a:bodyPr/>
          <a:lstStyle/>
          <a:p>
            <a:pPr eaLnBrk="1" hangingPunct="1"/>
            <a:r>
              <a:rPr lang="lt-LT" altLang="lt-LT" sz="2600" dirty="0">
                <a:latin typeface="Times New Roman" pitchFamily="18" charset="0"/>
                <a:cs typeface="Times New Roman" pitchFamily="18" charset="0"/>
              </a:rPr>
              <a:t>Duomenys apie vaikų sveikatos būklę gaunami iš statistinės apskaitos formos Nr. 027-1/a „Vaiko sveikatos pažymėjimas“, patvirtintos Lietuvos Respublikos sveikatos apsaugos ministro 2004 m. gruodžio 24 d. įsakymu Nr. V-951 „Dėl statistinės apskaitos formos Nr. 027-1/a „Vaiko sveikatos pažymėjimas“ patvirtinimo” (Žin., 2005, Nr. 3-38). </a:t>
            </a:r>
          </a:p>
          <a:p>
            <a:pPr eaLnBrk="1" hangingPunct="1">
              <a:buFont typeface="Arial" charset="0"/>
              <a:buNone/>
            </a:pPr>
            <a:endParaRPr lang="lt-LT" altLang="lt-LT" sz="1000" dirty="0">
              <a:latin typeface="Times New Roman" pitchFamily="18" charset="0"/>
              <a:cs typeface="Times New Roman" pitchFamily="18" charset="0"/>
            </a:endParaRPr>
          </a:p>
          <a:p>
            <a:pPr eaLnBrk="1" hangingPunct="1"/>
            <a:r>
              <a:rPr lang="lt-LT" altLang="lt-LT" sz="2600" dirty="0">
                <a:latin typeface="Times New Roman" pitchFamily="18" charset="0"/>
                <a:cs typeface="Times New Roman" pitchFamily="18" charset="0"/>
              </a:rPr>
              <a:t>Kasmet šeimos gydytojo užpildytas Vaiko sveikatos pažymėjimas </a:t>
            </a:r>
            <a:r>
              <a:rPr lang="en-US" altLang="lt-LT" sz="2600" dirty="0" err="1">
                <a:latin typeface="Times New Roman" pitchFamily="18" charset="0"/>
                <a:cs typeface="Times New Roman" pitchFamily="18" charset="0"/>
              </a:rPr>
              <a:t>turi</a:t>
            </a:r>
            <a:r>
              <a:rPr lang="en-US" altLang="lt-LT" sz="2600" dirty="0">
                <a:latin typeface="Times New Roman" pitchFamily="18" charset="0"/>
                <a:cs typeface="Times New Roman" pitchFamily="18" charset="0"/>
              </a:rPr>
              <a:t> b</a:t>
            </a:r>
            <a:r>
              <a:rPr lang="lt-LT" altLang="lt-LT" sz="2600" dirty="0">
                <a:latin typeface="Times New Roman" pitchFamily="18" charset="0"/>
                <a:cs typeface="Times New Roman" pitchFamily="18" charset="0"/>
              </a:rPr>
              <a:t>ūti pristatomas į ugdymo įstaigą.</a:t>
            </a:r>
          </a:p>
          <a:p>
            <a:pPr eaLnBrk="1" hangingPunct="1"/>
            <a:endParaRPr lang="lt-LT" altLang="lt-LT" sz="2600" dirty="0">
              <a:latin typeface="Times New Roman" pitchFamily="18" charset="0"/>
              <a:cs typeface="Times New Roman" pitchFamily="18" charset="0"/>
            </a:endParaRPr>
          </a:p>
          <a:p>
            <a:pPr eaLnBrk="1" hangingPunct="1">
              <a:buFontTx/>
              <a:buNone/>
            </a:pPr>
            <a:r>
              <a:rPr lang="lt-LT" altLang="lt-LT" sz="2800" dirty="0"/>
              <a:t>	</a:t>
            </a:r>
          </a:p>
        </p:txBody>
      </p:sp>
      <p:pic>
        <p:nvPicPr>
          <p:cNvPr id="3080"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22531" name="Rectangle 5"/>
          <p:cNvSpPr>
            <a:spLocks noChangeArrowheads="1"/>
          </p:cNvSpPr>
          <p:nvPr/>
        </p:nvSpPr>
        <p:spPr bwMode="auto">
          <a:xfrm>
            <a:off x="0" y="214313"/>
            <a:ext cx="9144000" cy="6357937"/>
          </a:xfrm>
          <a:prstGeom prst="rect">
            <a:avLst/>
          </a:prstGeom>
          <a:solidFill>
            <a:schemeClr val="bg1"/>
          </a:solidFill>
          <a:ln w="9525">
            <a:solidFill>
              <a:schemeClr val="tx1"/>
            </a:solidFill>
            <a:miter lim="800000"/>
            <a:headEnd/>
            <a:tailEnd/>
          </a:ln>
        </p:spPr>
        <p:txBody>
          <a:bodyPr wrap="none" anchor="ctr"/>
          <a:lstStyle/>
          <a:p>
            <a:endParaRPr lang="lt-LT" altLang="lt-LT">
              <a:latin typeface="Calibri" pitchFamily="34" charset="0"/>
            </a:endParaRPr>
          </a:p>
        </p:txBody>
      </p:sp>
      <p:pic>
        <p:nvPicPr>
          <p:cNvPr id="22532"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10400" y="381000"/>
            <a:ext cx="2133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533"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2534" name="Antraštė 9"/>
          <p:cNvSpPr>
            <a:spLocks noGrp="1"/>
          </p:cNvSpPr>
          <p:nvPr>
            <p:ph type="ctrTitle"/>
          </p:nvPr>
        </p:nvSpPr>
        <p:spPr>
          <a:xfrm>
            <a:off x="142875" y="2571750"/>
            <a:ext cx="8786813" cy="1470025"/>
          </a:xfrm>
        </p:spPr>
        <p:txBody>
          <a:bodyPr/>
          <a:lstStyle/>
          <a:p>
            <a:pPr eaLnBrk="1" hangingPunct="1"/>
            <a:r>
              <a:rPr lang="lt-LT" altLang="lt-LT" sz="3600" b="1">
                <a:latin typeface="Times New Roman" pitchFamily="18" charset="0"/>
                <a:cs typeface="Times New Roman" pitchFamily="18" charset="0"/>
              </a:rPr>
              <a:t>DOMINUOJANTYS SVEIKATOS SUTRIKIMAI</a:t>
            </a:r>
            <a:endParaRPr lang="en-US" altLang="lt-LT" sz="3600"/>
          </a:p>
        </p:txBody>
      </p:sp>
      <p:pic>
        <p:nvPicPr>
          <p:cNvPr id="22535"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23555" name="Rectangle 5"/>
          <p:cNvSpPr>
            <a:spLocks noChangeArrowheads="1"/>
          </p:cNvSpPr>
          <p:nvPr/>
        </p:nvSpPr>
        <p:spPr bwMode="auto">
          <a:xfrm>
            <a:off x="0" y="214313"/>
            <a:ext cx="9144000" cy="6357937"/>
          </a:xfrm>
          <a:prstGeom prst="rect">
            <a:avLst/>
          </a:prstGeom>
          <a:solidFill>
            <a:schemeClr val="bg1"/>
          </a:solidFill>
          <a:ln w="9525">
            <a:solidFill>
              <a:schemeClr val="tx1"/>
            </a:solidFill>
            <a:miter lim="800000"/>
            <a:headEnd/>
            <a:tailEnd/>
          </a:ln>
        </p:spPr>
        <p:txBody>
          <a:bodyPr wrap="none" anchor="ctr"/>
          <a:lstStyle/>
          <a:p>
            <a:endParaRPr lang="lt-LT" altLang="lt-LT">
              <a:latin typeface="Calibri" pitchFamily="34" charset="0"/>
            </a:endParaRPr>
          </a:p>
        </p:txBody>
      </p:sp>
      <p:pic>
        <p:nvPicPr>
          <p:cNvPr id="23556"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10400" y="381000"/>
            <a:ext cx="2133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57"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3558" name="Antraštė 9"/>
          <p:cNvSpPr>
            <a:spLocks noGrp="1"/>
          </p:cNvSpPr>
          <p:nvPr>
            <p:ph type="ctrTitle"/>
          </p:nvPr>
        </p:nvSpPr>
        <p:spPr>
          <a:xfrm>
            <a:off x="142875" y="2571750"/>
            <a:ext cx="8786813" cy="1470025"/>
          </a:xfrm>
        </p:spPr>
        <p:txBody>
          <a:bodyPr/>
          <a:lstStyle/>
          <a:p>
            <a:pPr eaLnBrk="1" hangingPunct="1"/>
            <a:r>
              <a:rPr lang="lt-LT" altLang="lt-LT" sz="3600" b="1">
                <a:latin typeface="Times New Roman" pitchFamily="18" charset="0"/>
                <a:cs typeface="Times New Roman" pitchFamily="18" charset="0"/>
              </a:rPr>
              <a:t>REGOS SUTRIKIMAI</a:t>
            </a:r>
            <a:endParaRPr lang="en-US" altLang="lt-LT" sz="3600"/>
          </a:p>
        </p:txBody>
      </p:sp>
      <p:pic>
        <p:nvPicPr>
          <p:cNvPr id="23559"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24579" name="Rectangle 5"/>
          <p:cNvSpPr>
            <a:spLocks noChangeArrowheads="1"/>
          </p:cNvSpPr>
          <p:nvPr/>
        </p:nvSpPr>
        <p:spPr bwMode="auto">
          <a:xfrm>
            <a:off x="0" y="285750"/>
            <a:ext cx="9144000" cy="6396038"/>
          </a:xfrm>
          <a:prstGeom prst="rect">
            <a:avLst/>
          </a:prstGeom>
          <a:solidFill>
            <a:schemeClr val="bg1"/>
          </a:solidFill>
          <a:ln w="9525">
            <a:solidFill>
              <a:schemeClr val="tx1"/>
            </a:solidFill>
            <a:miter lim="800000"/>
            <a:headEnd/>
            <a:tailEnd/>
          </a:ln>
        </p:spPr>
        <p:txBody>
          <a:bodyPr wrap="none" anchor="ctr"/>
          <a:lstStyle/>
          <a:p>
            <a:endParaRPr lang="lt-LT" altLang="lt-LT" dirty="0">
              <a:latin typeface="Calibri" pitchFamily="34" charset="0"/>
            </a:endParaRPr>
          </a:p>
          <a:p>
            <a:endParaRPr lang="lt-LT" altLang="lt-LT" dirty="0">
              <a:latin typeface="Calibri" pitchFamily="34" charset="0"/>
            </a:endParaRPr>
          </a:p>
          <a:p>
            <a:endParaRPr lang="lt-LT" altLang="lt-LT" dirty="0">
              <a:latin typeface="Calibri" pitchFamily="34" charset="0"/>
            </a:endParaRPr>
          </a:p>
          <a:p>
            <a:endParaRPr lang="lt-LT" altLang="lt-LT" dirty="0">
              <a:latin typeface="Calibri" pitchFamily="34" charset="0"/>
            </a:endParaRPr>
          </a:p>
          <a:p>
            <a:endParaRPr lang="lt-LT" altLang="lt-LT" dirty="0">
              <a:latin typeface="Calibri" pitchFamily="34" charset="0"/>
            </a:endParaRPr>
          </a:p>
          <a:p>
            <a:endParaRPr lang="lt-LT" altLang="lt-LT" dirty="0">
              <a:latin typeface="Calibri" pitchFamily="34" charset="0"/>
            </a:endParaRPr>
          </a:p>
          <a:p>
            <a:endParaRPr lang="lt-LT" altLang="lt-LT" dirty="0">
              <a:latin typeface="Calibri" pitchFamily="34" charset="0"/>
            </a:endParaRPr>
          </a:p>
          <a:p>
            <a:endParaRPr lang="lt-LT" altLang="lt-LT" dirty="0">
              <a:latin typeface="Calibri" pitchFamily="34" charset="0"/>
            </a:endParaRPr>
          </a:p>
          <a:p>
            <a:endParaRPr lang="lt-LT" altLang="lt-LT" dirty="0">
              <a:latin typeface="Calibri" pitchFamily="34" charset="0"/>
            </a:endParaRPr>
          </a:p>
          <a:p>
            <a:endParaRPr lang="lt-LT" altLang="lt-LT" dirty="0">
              <a:latin typeface="Calibri" pitchFamily="34" charset="0"/>
            </a:endParaRPr>
          </a:p>
          <a:p>
            <a:endParaRPr lang="lt-LT" altLang="lt-LT" dirty="0">
              <a:latin typeface="Calibri" pitchFamily="34" charset="0"/>
            </a:endParaRPr>
          </a:p>
          <a:p>
            <a:endParaRPr lang="lt-LT" altLang="lt-LT" dirty="0">
              <a:latin typeface="Calibri" pitchFamily="34" charset="0"/>
            </a:endParaRPr>
          </a:p>
          <a:p>
            <a:endParaRPr lang="lt-LT" altLang="lt-LT" dirty="0">
              <a:latin typeface="Calibri" pitchFamily="34" charset="0"/>
            </a:endParaRPr>
          </a:p>
          <a:p>
            <a:endParaRPr lang="lt-LT" altLang="lt-LT" dirty="0">
              <a:latin typeface="Calibri" pitchFamily="34" charset="0"/>
            </a:endParaRPr>
          </a:p>
          <a:p>
            <a:endParaRPr lang="lt-LT" altLang="lt-LT" dirty="0">
              <a:latin typeface="Calibri" pitchFamily="34" charset="0"/>
            </a:endParaRPr>
          </a:p>
          <a:p>
            <a:endParaRPr lang="lt-LT" altLang="lt-LT" dirty="0">
              <a:latin typeface="Calibri" pitchFamily="34" charset="0"/>
            </a:endParaRPr>
          </a:p>
          <a:p>
            <a:endParaRPr lang="lt-LT" altLang="lt-LT" dirty="0">
              <a:latin typeface="Calibri" pitchFamily="34" charset="0"/>
            </a:endParaRPr>
          </a:p>
          <a:p>
            <a:endParaRPr lang="lt-LT" altLang="lt-LT" dirty="0">
              <a:latin typeface="Calibri" pitchFamily="34" charset="0"/>
            </a:endParaRPr>
          </a:p>
          <a:p>
            <a:endParaRPr lang="lt-LT" altLang="lt-LT" dirty="0">
              <a:latin typeface="Calibri" pitchFamily="34" charset="0"/>
            </a:endParaRPr>
          </a:p>
          <a:p>
            <a:endParaRPr lang="lt-LT" altLang="lt-LT" dirty="0">
              <a:latin typeface="Calibri" pitchFamily="34" charset="0"/>
            </a:endParaRPr>
          </a:p>
          <a:p>
            <a:endParaRPr lang="lt-LT" altLang="lt-LT" dirty="0">
              <a:latin typeface="Calibri" pitchFamily="34" charset="0"/>
            </a:endParaRPr>
          </a:p>
          <a:p>
            <a:endParaRPr lang="lt-LT" altLang="lt-LT" dirty="0">
              <a:latin typeface="Calibri" pitchFamily="34" charset="0"/>
            </a:endParaRPr>
          </a:p>
          <a:p>
            <a:r>
              <a:rPr lang="lt-LT" altLang="lt-LT" sz="1400" i="1" dirty="0">
                <a:latin typeface="Times New Roman" pitchFamily="18" charset="0"/>
                <a:cs typeface="Times New Roman" pitchFamily="18" charset="0"/>
              </a:rPr>
              <a:t>Šaltinis: Klaipėdos miesto visuomenės sveikatos biuras</a:t>
            </a:r>
          </a:p>
        </p:txBody>
      </p:sp>
      <p:pic>
        <p:nvPicPr>
          <p:cNvPr id="24580"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572375" y="285750"/>
            <a:ext cx="1571625" cy="42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4581"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6" name="Antraštė 9"/>
          <p:cNvSpPr>
            <a:spLocks noGrp="1"/>
          </p:cNvSpPr>
          <p:nvPr>
            <p:ph type="title"/>
          </p:nvPr>
        </p:nvSpPr>
        <p:spPr/>
        <p:txBody>
          <a:bodyPr rtlCol="0">
            <a:normAutofit fontScale="90000"/>
          </a:bodyPr>
          <a:lstStyle/>
          <a:p>
            <a:pPr eaLnBrk="1" fontAlgn="auto" hangingPunct="1">
              <a:spcAft>
                <a:spcPts val="0"/>
              </a:spcAft>
              <a:defRPr/>
            </a:pPr>
            <a:r>
              <a:rPr lang="lt-LT" sz="3200" b="1" dirty="0">
                <a:latin typeface="Times New Roman" pitchFamily="18" charset="0"/>
                <a:cs typeface="Times New Roman" pitchFamily="18" charset="0"/>
              </a:rPr>
              <a:t/>
            </a:r>
            <a:br>
              <a:rPr lang="lt-LT" sz="3200" b="1" dirty="0">
                <a:latin typeface="Times New Roman" pitchFamily="18" charset="0"/>
                <a:cs typeface="Times New Roman" pitchFamily="18" charset="0"/>
              </a:rPr>
            </a:br>
            <a:r>
              <a:rPr lang="en-US" sz="3200" b="1" dirty="0" err="1">
                <a:latin typeface="Times New Roman" pitchFamily="18" charset="0"/>
                <a:cs typeface="Times New Roman" pitchFamily="18" charset="0"/>
              </a:rPr>
              <a:t>Regos</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sutrikim</a:t>
            </a:r>
            <a:r>
              <a:rPr lang="lt-LT" sz="3200" b="1" dirty="0">
                <a:latin typeface="Times New Roman" pitchFamily="18" charset="0"/>
                <a:cs typeface="Times New Roman" pitchFamily="18" charset="0"/>
              </a:rPr>
              <a:t>ų struktūra 2019 m. (proc.)</a:t>
            </a:r>
            <a:br>
              <a:rPr lang="lt-LT" sz="3200" b="1" dirty="0">
                <a:latin typeface="Times New Roman" pitchFamily="18" charset="0"/>
                <a:cs typeface="Times New Roman" pitchFamily="18" charset="0"/>
              </a:rPr>
            </a:br>
            <a:endParaRPr lang="en-US" sz="3600" dirty="0"/>
          </a:p>
        </p:txBody>
      </p:sp>
      <p:pic>
        <p:nvPicPr>
          <p:cNvPr id="24583"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643688"/>
            <a:ext cx="9144000" cy="777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10" name="Diagrama 9"/>
          <p:cNvGraphicFramePr/>
          <p:nvPr>
            <p:extLst>
              <p:ext uri="{D42A27DB-BD31-4B8C-83A1-F6EECF244321}">
                <p14:modId xmlns:p14="http://schemas.microsoft.com/office/powerpoint/2010/main" xmlns="" val="1008204765"/>
              </p:ext>
            </p:extLst>
          </p:nvPr>
        </p:nvGraphicFramePr>
        <p:xfrm>
          <a:off x="755575" y="1772816"/>
          <a:ext cx="7602611" cy="4104455"/>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29699" name="Rectangle 5"/>
          <p:cNvSpPr>
            <a:spLocks noChangeArrowheads="1"/>
          </p:cNvSpPr>
          <p:nvPr/>
        </p:nvSpPr>
        <p:spPr bwMode="auto">
          <a:xfrm>
            <a:off x="0" y="30480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a:latin typeface="Calibri" pitchFamily="34" charset="0"/>
            </a:endParaRPr>
          </a:p>
        </p:txBody>
      </p:sp>
      <p:pic>
        <p:nvPicPr>
          <p:cNvPr id="29700"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10400" y="381000"/>
            <a:ext cx="2133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9701"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6" name="Antraštė 9"/>
          <p:cNvSpPr>
            <a:spLocks noGrp="1"/>
          </p:cNvSpPr>
          <p:nvPr>
            <p:ph type="ctrTitle"/>
          </p:nvPr>
        </p:nvSpPr>
        <p:spPr>
          <a:xfrm>
            <a:off x="714375" y="2428875"/>
            <a:ext cx="7772400" cy="1470025"/>
          </a:xfrm>
        </p:spPr>
        <p:txBody>
          <a:bodyPr rtlCol="0">
            <a:normAutofit fontScale="90000"/>
          </a:bodyPr>
          <a:lstStyle/>
          <a:p>
            <a:pPr eaLnBrk="1" fontAlgn="auto" hangingPunct="1">
              <a:spcAft>
                <a:spcPts val="0"/>
              </a:spcAft>
              <a:defRPr/>
            </a:pPr>
            <a:r>
              <a:rPr lang="lt-LT" sz="3200" b="1" dirty="0">
                <a:solidFill>
                  <a:srgbClr val="FF0000"/>
                </a:solidFill>
                <a:latin typeface="Times New Roman" pitchFamily="18" charset="0"/>
                <a:cs typeface="Times New Roman" pitchFamily="18" charset="0"/>
              </a:rPr>
              <a:t/>
            </a:r>
            <a:br>
              <a:rPr lang="lt-LT" sz="3200" b="1" dirty="0">
                <a:solidFill>
                  <a:srgbClr val="FF0000"/>
                </a:solidFill>
                <a:latin typeface="Times New Roman" pitchFamily="18" charset="0"/>
                <a:cs typeface="Times New Roman" pitchFamily="18" charset="0"/>
              </a:rPr>
            </a:br>
            <a:r>
              <a:rPr lang="lt-LT" sz="4000" b="1" dirty="0">
                <a:latin typeface="Times New Roman" pitchFamily="18" charset="0"/>
                <a:cs typeface="Times New Roman" pitchFamily="18" charset="0"/>
              </a:rPr>
              <a:t>SIMPTOMAI, PAKITIMAI IR NENORMALŪS KLINIKINIAI RADINIAI</a:t>
            </a:r>
            <a:br>
              <a:rPr lang="lt-LT" sz="4000" b="1" dirty="0">
                <a:latin typeface="Times New Roman" pitchFamily="18" charset="0"/>
                <a:cs typeface="Times New Roman" pitchFamily="18" charset="0"/>
              </a:rPr>
            </a:br>
            <a:endParaRPr lang="en-US" sz="4000" dirty="0"/>
          </a:p>
        </p:txBody>
      </p:sp>
      <p:pic>
        <p:nvPicPr>
          <p:cNvPr id="29703"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30723" name="Rectangle 5"/>
          <p:cNvSpPr>
            <a:spLocks noChangeArrowheads="1"/>
          </p:cNvSpPr>
          <p:nvPr/>
        </p:nvSpPr>
        <p:spPr bwMode="auto">
          <a:xfrm>
            <a:off x="0" y="30480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a:latin typeface="Calibri" pitchFamily="34" charset="0"/>
            </a:endParaRPr>
          </a:p>
        </p:txBody>
      </p:sp>
      <p:pic>
        <p:nvPicPr>
          <p:cNvPr id="30724"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10400" y="381000"/>
            <a:ext cx="2133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25"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6" name="Antraštė 9"/>
          <p:cNvSpPr>
            <a:spLocks noGrp="1"/>
          </p:cNvSpPr>
          <p:nvPr>
            <p:ph type="ctrTitle"/>
          </p:nvPr>
        </p:nvSpPr>
        <p:spPr>
          <a:xfrm>
            <a:off x="395288" y="647700"/>
            <a:ext cx="8105775" cy="1247775"/>
          </a:xfrm>
        </p:spPr>
        <p:txBody>
          <a:bodyPr rtlCol="0">
            <a:normAutofit fontScale="90000"/>
          </a:bodyPr>
          <a:lstStyle/>
          <a:p>
            <a:pPr eaLnBrk="1" fontAlgn="auto" hangingPunct="1">
              <a:spcAft>
                <a:spcPts val="0"/>
              </a:spcAft>
              <a:defRPr/>
            </a:pPr>
            <a:r>
              <a:rPr lang="lt-LT" sz="3200" b="1" dirty="0">
                <a:solidFill>
                  <a:srgbClr val="FF0000"/>
                </a:solidFill>
                <a:latin typeface="Times New Roman" pitchFamily="18" charset="0"/>
                <a:cs typeface="Times New Roman" pitchFamily="18" charset="0"/>
              </a:rPr>
              <a:t/>
            </a:r>
            <a:br>
              <a:rPr lang="lt-LT" sz="3200" b="1" dirty="0">
                <a:solidFill>
                  <a:srgbClr val="FF0000"/>
                </a:solidFill>
                <a:latin typeface="Times New Roman" pitchFamily="18" charset="0"/>
                <a:cs typeface="Times New Roman" pitchFamily="18" charset="0"/>
              </a:rPr>
            </a:br>
            <a:r>
              <a:rPr lang="lt-LT" sz="3100" b="1" dirty="0">
                <a:latin typeface="Times New Roman" pitchFamily="18" charset="0"/>
                <a:cs typeface="Times New Roman" pitchFamily="18" charset="0"/>
              </a:rPr>
              <a:t>Simptomai, pakitimai ir nenormalūs klinikiniai pakitimai 2019 m. (proc.)</a:t>
            </a:r>
            <a:r>
              <a:rPr lang="lt-LT" sz="4000" b="1" dirty="0">
                <a:latin typeface="Times New Roman" pitchFamily="18" charset="0"/>
                <a:cs typeface="Times New Roman" pitchFamily="18" charset="0"/>
              </a:rPr>
              <a:t/>
            </a:r>
            <a:br>
              <a:rPr lang="lt-LT" sz="4000" b="1" dirty="0">
                <a:latin typeface="Times New Roman" pitchFamily="18" charset="0"/>
                <a:cs typeface="Times New Roman" pitchFamily="18" charset="0"/>
              </a:rPr>
            </a:br>
            <a:endParaRPr lang="en-US" sz="4000" dirty="0"/>
          </a:p>
        </p:txBody>
      </p:sp>
      <p:pic>
        <p:nvPicPr>
          <p:cNvPr id="30727"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 name="Rectangle 9"/>
          <p:cNvSpPr>
            <a:spLocks noChangeArrowheads="1"/>
          </p:cNvSpPr>
          <p:nvPr/>
        </p:nvSpPr>
        <p:spPr bwMode="auto">
          <a:xfrm>
            <a:off x="0" y="6286500"/>
            <a:ext cx="6643688"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lt-LT" altLang="lt-LT" sz="1200" i="1" dirty="0">
                <a:latin typeface="Times New Roman" pitchFamily="18" charset="0"/>
                <a:cs typeface="Times New Roman" pitchFamily="18" charset="0"/>
              </a:rPr>
              <a:t>Šaltinis: Klaipėdos miesto visuomenės sveikatos biuras</a:t>
            </a:r>
          </a:p>
        </p:txBody>
      </p:sp>
      <p:graphicFrame>
        <p:nvGraphicFramePr>
          <p:cNvPr id="10" name="Diagrama 9"/>
          <p:cNvGraphicFramePr/>
          <p:nvPr>
            <p:extLst>
              <p:ext uri="{D42A27DB-BD31-4B8C-83A1-F6EECF244321}">
                <p14:modId xmlns:p14="http://schemas.microsoft.com/office/powerpoint/2010/main" xmlns="" val="1478783989"/>
              </p:ext>
            </p:extLst>
          </p:nvPr>
        </p:nvGraphicFramePr>
        <p:xfrm>
          <a:off x="1475656" y="1988840"/>
          <a:ext cx="6120680" cy="3816424"/>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27651" name="Rectangle 5"/>
          <p:cNvSpPr>
            <a:spLocks noChangeArrowheads="1"/>
          </p:cNvSpPr>
          <p:nvPr/>
        </p:nvSpPr>
        <p:spPr bwMode="auto">
          <a:xfrm>
            <a:off x="0" y="30480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a:latin typeface="Calibri" pitchFamily="34" charset="0"/>
            </a:endParaRPr>
          </a:p>
        </p:txBody>
      </p:sp>
      <p:pic>
        <p:nvPicPr>
          <p:cNvPr id="27652"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10400" y="381000"/>
            <a:ext cx="2133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7653"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6" name="Antraštė 9"/>
          <p:cNvSpPr>
            <a:spLocks noGrp="1"/>
          </p:cNvSpPr>
          <p:nvPr>
            <p:ph type="ctrTitle"/>
          </p:nvPr>
        </p:nvSpPr>
        <p:spPr>
          <a:xfrm>
            <a:off x="714375" y="2428875"/>
            <a:ext cx="7772400" cy="1470025"/>
          </a:xfrm>
        </p:spPr>
        <p:txBody>
          <a:bodyPr rtlCol="0">
            <a:normAutofit fontScale="90000"/>
          </a:bodyPr>
          <a:lstStyle/>
          <a:p>
            <a:pPr eaLnBrk="1" fontAlgn="auto" hangingPunct="1">
              <a:spcAft>
                <a:spcPts val="0"/>
              </a:spcAft>
              <a:defRPr/>
            </a:pPr>
            <a:r>
              <a:rPr lang="lt-LT" sz="3200" b="1" dirty="0">
                <a:solidFill>
                  <a:srgbClr val="FF0000"/>
                </a:solidFill>
                <a:latin typeface="Times New Roman" pitchFamily="18" charset="0"/>
                <a:cs typeface="Times New Roman" pitchFamily="18" charset="0"/>
              </a:rPr>
              <a:t/>
            </a:r>
            <a:br>
              <a:rPr lang="lt-LT" sz="3200" b="1" dirty="0">
                <a:solidFill>
                  <a:srgbClr val="FF0000"/>
                </a:solidFill>
                <a:latin typeface="Times New Roman" pitchFamily="18" charset="0"/>
                <a:cs typeface="Times New Roman" pitchFamily="18" charset="0"/>
              </a:rPr>
            </a:br>
            <a:r>
              <a:rPr lang="lt-LT" sz="4000" b="1" dirty="0">
                <a:latin typeface="Times New Roman" pitchFamily="18" charset="0"/>
                <a:cs typeface="Times New Roman" pitchFamily="18" charset="0"/>
              </a:rPr>
              <a:t>ĮGIMTOS FORMAVIMOSI YDOS</a:t>
            </a:r>
            <a:br>
              <a:rPr lang="lt-LT" sz="4000" b="1" dirty="0">
                <a:latin typeface="Times New Roman" pitchFamily="18" charset="0"/>
                <a:cs typeface="Times New Roman" pitchFamily="18" charset="0"/>
              </a:rPr>
            </a:br>
            <a:endParaRPr lang="en-US" sz="4000" dirty="0"/>
          </a:p>
        </p:txBody>
      </p:sp>
      <p:pic>
        <p:nvPicPr>
          <p:cNvPr id="27655"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26627" name="Rectangle 5"/>
          <p:cNvSpPr>
            <a:spLocks noChangeArrowheads="1"/>
          </p:cNvSpPr>
          <p:nvPr/>
        </p:nvSpPr>
        <p:spPr bwMode="auto">
          <a:xfrm>
            <a:off x="0" y="214313"/>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a:latin typeface="Calibri" pitchFamily="34" charset="0"/>
            </a:endParaRPr>
          </a:p>
        </p:txBody>
      </p:sp>
      <p:pic>
        <p:nvPicPr>
          <p:cNvPr id="26628"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715250" y="285750"/>
            <a:ext cx="1428750" cy="500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6629"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6" name="Antraštė 9"/>
          <p:cNvSpPr>
            <a:spLocks noGrp="1"/>
          </p:cNvSpPr>
          <p:nvPr>
            <p:ph type="title"/>
          </p:nvPr>
        </p:nvSpPr>
        <p:spPr/>
        <p:txBody>
          <a:bodyPr rtlCol="0">
            <a:normAutofit fontScale="90000"/>
          </a:bodyPr>
          <a:lstStyle/>
          <a:p>
            <a:pPr eaLnBrk="1" fontAlgn="auto" hangingPunct="1">
              <a:spcAft>
                <a:spcPts val="0"/>
              </a:spcAft>
              <a:defRPr/>
            </a:pPr>
            <a:r>
              <a:rPr lang="lt-LT" sz="3200" b="1" dirty="0">
                <a:solidFill>
                  <a:srgbClr val="FF0000"/>
                </a:solidFill>
                <a:latin typeface="Times New Roman" pitchFamily="18" charset="0"/>
                <a:cs typeface="Times New Roman" pitchFamily="18" charset="0"/>
              </a:rPr>
              <a:t/>
            </a:r>
            <a:br>
              <a:rPr lang="lt-LT" sz="3200" b="1" dirty="0">
                <a:solidFill>
                  <a:srgbClr val="FF0000"/>
                </a:solidFill>
                <a:latin typeface="Times New Roman" pitchFamily="18" charset="0"/>
                <a:cs typeface="Times New Roman" pitchFamily="18" charset="0"/>
              </a:rPr>
            </a:br>
            <a:r>
              <a:rPr lang="lt-LT" sz="3100" b="1" dirty="0">
                <a:latin typeface="Times New Roman" pitchFamily="18" charset="0"/>
                <a:cs typeface="Times New Roman" pitchFamily="18" charset="0"/>
              </a:rPr>
              <a:t>Įgimtų formavimosi ydų struktūra 2019 m. (proc.)</a:t>
            </a:r>
            <a:endParaRPr lang="en-US" sz="3100" dirty="0"/>
          </a:p>
        </p:txBody>
      </p:sp>
      <p:pic>
        <p:nvPicPr>
          <p:cNvPr id="26631"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6632" name="Rectangle 9"/>
          <p:cNvSpPr>
            <a:spLocks noChangeArrowheads="1"/>
          </p:cNvSpPr>
          <p:nvPr/>
        </p:nvSpPr>
        <p:spPr bwMode="auto">
          <a:xfrm>
            <a:off x="0" y="6286500"/>
            <a:ext cx="6643688"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lt-LT" altLang="lt-LT" sz="1200" i="1" dirty="0">
                <a:latin typeface="Times New Roman" pitchFamily="18" charset="0"/>
                <a:cs typeface="Times New Roman" pitchFamily="18" charset="0"/>
              </a:rPr>
              <a:t>Šaltinis: Klaipėdos miesto visuomenės sveikatos biuras</a:t>
            </a:r>
          </a:p>
        </p:txBody>
      </p:sp>
      <p:graphicFrame>
        <p:nvGraphicFramePr>
          <p:cNvPr id="10" name="Diagrama 9"/>
          <p:cNvGraphicFramePr/>
          <p:nvPr>
            <p:extLst>
              <p:ext uri="{D42A27DB-BD31-4B8C-83A1-F6EECF244321}">
                <p14:modId xmlns:p14="http://schemas.microsoft.com/office/powerpoint/2010/main" xmlns="" val="816756350"/>
              </p:ext>
            </p:extLst>
          </p:nvPr>
        </p:nvGraphicFramePr>
        <p:xfrm>
          <a:off x="1223628" y="1916832"/>
          <a:ext cx="6696743" cy="4104456"/>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25603" name="Rectangle 5"/>
          <p:cNvSpPr>
            <a:spLocks noChangeArrowheads="1"/>
          </p:cNvSpPr>
          <p:nvPr/>
        </p:nvSpPr>
        <p:spPr bwMode="auto">
          <a:xfrm>
            <a:off x="0" y="30480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a:latin typeface="Calibri" pitchFamily="34" charset="0"/>
            </a:endParaRPr>
          </a:p>
        </p:txBody>
      </p:sp>
      <p:pic>
        <p:nvPicPr>
          <p:cNvPr id="25604"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10400" y="381000"/>
            <a:ext cx="2133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5605"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6" name="Antraštė 9"/>
          <p:cNvSpPr>
            <a:spLocks noGrp="1"/>
          </p:cNvSpPr>
          <p:nvPr>
            <p:ph type="ctrTitle"/>
          </p:nvPr>
        </p:nvSpPr>
        <p:spPr>
          <a:xfrm>
            <a:off x="714375" y="2428875"/>
            <a:ext cx="7772400" cy="1470025"/>
          </a:xfrm>
        </p:spPr>
        <p:txBody>
          <a:bodyPr rtlCol="0">
            <a:normAutofit fontScale="90000"/>
          </a:bodyPr>
          <a:lstStyle/>
          <a:p>
            <a:pPr eaLnBrk="1" fontAlgn="auto" hangingPunct="1">
              <a:spcAft>
                <a:spcPts val="0"/>
              </a:spcAft>
              <a:defRPr/>
            </a:pPr>
            <a:r>
              <a:rPr lang="lt-LT" sz="3200" b="1" dirty="0">
                <a:solidFill>
                  <a:srgbClr val="FF0000"/>
                </a:solidFill>
                <a:latin typeface="Times New Roman" pitchFamily="18" charset="0"/>
                <a:cs typeface="Times New Roman" pitchFamily="18" charset="0"/>
              </a:rPr>
              <a:t/>
            </a:r>
            <a:br>
              <a:rPr lang="lt-LT" sz="3200" b="1" dirty="0">
                <a:solidFill>
                  <a:srgbClr val="FF0000"/>
                </a:solidFill>
                <a:latin typeface="Times New Roman" pitchFamily="18" charset="0"/>
                <a:cs typeface="Times New Roman" pitchFamily="18" charset="0"/>
              </a:rPr>
            </a:br>
            <a:r>
              <a:rPr lang="lt-LT" sz="4000" b="1" dirty="0">
                <a:latin typeface="Times New Roman" pitchFamily="18" charset="0"/>
                <a:cs typeface="Times New Roman" pitchFamily="18" charset="0"/>
              </a:rPr>
              <a:t>PSICHIKOS IR ELGESIO SUTRIKIMAI</a:t>
            </a:r>
            <a:endParaRPr lang="en-US" sz="4000" dirty="0"/>
          </a:p>
        </p:txBody>
      </p:sp>
      <p:pic>
        <p:nvPicPr>
          <p:cNvPr id="25607"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8435672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28675" name="Rectangle 5"/>
          <p:cNvSpPr>
            <a:spLocks noChangeArrowheads="1"/>
          </p:cNvSpPr>
          <p:nvPr/>
        </p:nvSpPr>
        <p:spPr bwMode="auto">
          <a:xfrm>
            <a:off x="0" y="30480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a:latin typeface="Calibri" pitchFamily="34" charset="0"/>
            </a:endParaRPr>
          </a:p>
        </p:txBody>
      </p:sp>
      <p:pic>
        <p:nvPicPr>
          <p:cNvPr id="28676"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10400" y="381000"/>
            <a:ext cx="2133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8677"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6" name="Antraštė 9"/>
          <p:cNvSpPr>
            <a:spLocks noGrp="1"/>
          </p:cNvSpPr>
          <p:nvPr>
            <p:ph type="ctrTitle"/>
          </p:nvPr>
        </p:nvSpPr>
        <p:spPr>
          <a:xfrm>
            <a:off x="395288" y="476250"/>
            <a:ext cx="8105775" cy="1247775"/>
          </a:xfrm>
        </p:spPr>
        <p:txBody>
          <a:bodyPr rtlCol="0">
            <a:normAutofit fontScale="90000"/>
          </a:bodyPr>
          <a:lstStyle/>
          <a:p>
            <a:pPr eaLnBrk="1" fontAlgn="auto" hangingPunct="1">
              <a:spcAft>
                <a:spcPts val="0"/>
              </a:spcAft>
              <a:defRPr/>
            </a:pPr>
            <a:r>
              <a:rPr lang="lt-LT" sz="3200" b="1" dirty="0">
                <a:latin typeface="Times New Roman" pitchFamily="18" charset="0"/>
                <a:cs typeface="Times New Roman" pitchFamily="18" charset="0"/>
              </a:rPr>
              <a:t/>
            </a:r>
            <a:br>
              <a:rPr lang="lt-LT" sz="3200" b="1" dirty="0">
                <a:latin typeface="Times New Roman" pitchFamily="18" charset="0"/>
                <a:cs typeface="Times New Roman" pitchFamily="18" charset="0"/>
              </a:rPr>
            </a:br>
            <a:r>
              <a:rPr lang="lt-LT" sz="2700" b="1" dirty="0">
                <a:latin typeface="Times New Roman" pitchFamily="18" charset="0"/>
                <a:cs typeface="Times New Roman" pitchFamily="18" charset="0"/>
              </a:rPr>
              <a:t>Psichikos ir elgesio sutrikimų struktūra 2019 m. (proc.)</a:t>
            </a:r>
            <a:r>
              <a:rPr lang="lt-LT" sz="4000" b="1" dirty="0">
                <a:latin typeface="Times New Roman" pitchFamily="18" charset="0"/>
                <a:cs typeface="Times New Roman" pitchFamily="18" charset="0"/>
              </a:rPr>
              <a:t/>
            </a:r>
            <a:br>
              <a:rPr lang="lt-LT" sz="4000" b="1" dirty="0">
                <a:latin typeface="Times New Roman" pitchFamily="18" charset="0"/>
                <a:cs typeface="Times New Roman" pitchFamily="18" charset="0"/>
              </a:rPr>
            </a:br>
            <a:endParaRPr lang="en-US" sz="4000" dirty="0"/>
          </a:p>
        </p:txBody>
      </p:sp>
      <p:pic>
        <p:nvPicPr>
          <p:cNvPr id="28679"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Rectangle 9"/>
          <p:cNvSpPr>
            <a:spLocks noChangeArrowheads="1"/>
          </p:cNvSpPr>
          <p:nvPr/>
        </p:nvSpPr>
        <p:spPr bwMode="auto">
          <a:xfrm>
            <a:off x="0" y="6286500"/>
            <a:ext cx="6643688" cy="276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lt-LT" altLang="lt-LT" sz="1200" i="1" dirty="0">
                <a:latin typeface="Times New Roman" pitchFamily="18" charset="0"/>
                <a:cs typeface="Times New Roman" pitchFamily="18" charset="0"/>
              </a:rPr>
              <a:t>Šaltinis: Klaipėdos miesto visuomenės sveikatos biuras</a:t>
            </a:r>
          </a:p>
        </p:txBody>
      </p:sp>
      <p:graphicFrame>
        <p:nvGraphicFramePr>
          <p:cNvPr id="11" name="Diagrama 10"/>
          <p:cNvGraphicFramePr/>
          <p:nvPr>
            <p:extLst>
              <p:ext uri="{D42A27DB-BD31-4B8C-83A1-F6EECF244321}">
                <p14:modId xmlns:p14="http://schemas.microsoft.com/office/powerpoint/2010/main" xmlns="" val="3091890092"/>
              </p:ext>
            </p:extLst>
          </p:nvPr>
        </p:nvGraphicFramePr>
        <p:xfrm>
          <a:off x="1043608" y="1484784"/>
          <a:ext cx="7033592" cy="4562624"/>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xmlns="" val="30774204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19459" name="Rectangle 5"/>
          <p:cNvSpPr>
            <a:spLocks noChangeArrowheads="1"/>
          </p:cNvSpPr>
          <p:nvPr/>
        </p:nvSpPr>
        <p:spPr bwMode="auto">
          <a:xfrm>
            <a:off x="0" y="28575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a:latin typeface="Calibri" pitchFamily="34" charset="0"/>
            </a:endParaRPr>
          </a:p>
        </p:txBody>
      </p:sp>
      <p:pic>
        <p:nvPicPr>
          <p:cNvPr id="19460"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358063" y="357188"/>
            <a:ext cx="1785937" cy="42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461"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462"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9463" name="Title 8"/>
          <p:cNvSpPr>
            <a:spLocks noGrp="1"/>
          </p:cNvSpPr>
          <p:nvPr>
            <p:ph type="ctrTitle"/>
          </p:nvPr>
        </p:nvSpPr>
        <p:spPr>
          <a:xfrm>
            <a:off x="357188" y="2357438"/>
            <a:ext cx="8572500" cy="1470025"/>
          </a:xfrm>
        </p:spPr>
        <p:txBody>
          <a:bodyPr/>
          <a:lstStyle/>
          <a:p>
            <a:r>
              <a:rPr lang="lt-LT" altLang="lt-LT" b="1" dirty="0">
                <a:latin typeface="Times New Roman" pitchFamily="18" charset="0"/>
                <a:ea typeface="Segoe UI Symbol" pitchFamily="34" charset="0"/>
                <a:cs typeface="Times New Roman" pitchFamily="18" charset="0"/>
              </a:rPr>
              <a:t>SVEIKATOS SUTRIKIMAI IR LIGOS</a:t>
            </a:r>
            <a:br>
              <a:rPr lang="lt-LT" altLang="lt-LT" b="1" dirty="0">
                <a:latin typeface="Times New Roman" pitchFamily="18" charset="0"/>
                <a:ea typeface="Segoe UI Symbol" pitchFamily="34" charset="0"/>
                <a:cs typeface="Times New Roman" pitchFamily="18" charset="0"/>
              </a:rPr>
            </a:br>
            <a:r>
              <a:rPr lang="lt-LT" altLang="lt-LT" b="1" dirty="0">
                <a:latin typeface="Times New Roman" pitchFamily="18" charset="0"/>
                <a:ea typeface="Segoe UI Symbol" pitchFamily="34" charset="0"/>
                <a:cs typeface="Times New Roman" pitchFamily="18" charset="0"/>
              </a:rPr>
              <a:t/>
            </a:r>
            <a:br>
              <a:rPr lang="lt-LT" altLang="lt-LT" b="1" dirty="0">
                <a:latin typeface="Times New Roman" pitchFamily="18" charset="0"/>
                <a:ea typeface="Segoe UI Symbol" pitchFamily="34" charset="0"/>
                <a:cs typeface="Times New Roman" pitchFamily="18" charset="0"/>
              </a:rPr>
            </a:br>
            <a:r>
              <a:rPr lang="lt-LT" altLang="lt-LT" sz="3200" b="1" i="1" dirty="0">
                <a:latin typeface="Times New Roman" pitchFamily="18" charset="0"/>
                <a:ea typeface="Segoe UI Symbol" pitchFamily="34" charset="0"/>
                <a:cs typeface="Times New Roman" pitchFamily="18" charset="0"/>
              </a:rPr>
              <a:t>PAGAL VAIKŲ UGDYMO GRUPES</a:t>
            </a:r>
          </a:p>
        </p:txBody>
      </p:sp>
      <p:sp>
        <p:nvSpPr>
          <p:cNvPr id="8200" name="Content Placeholder 11"/>
          <p:cNvSpPr>
            <a:spLocks noGrp="1"/>
          </p:cNvSpPr>
          <p:nvPr>
            <p:ph type="subTitle" idx="1"/>
          </p:nvPr>
        </p:nvSpPr>
        <p:spPr/>
        <p:txBody>
          <a:bodyPr/>
          <a:lstStyle/>
          <a:p>
            <a:pPr>
              <a:defRPr/>
            </a:pPr>
            <a:endParaRPr lang="lt-LT" dirty="0">
              <a:latin typeface="Times New Roman" pitchFamily="18" charset="0"/>
              <a:cs typeface="Times New Roman" pitchFamily="18" charset="0"/>
            </a:endParaRPr>
          </a:p>
          <a:p>
            <a:pPr>
              <a:defRPr/>
            </a:pPr>
            <a:endParaRPr lang="lt-LT" dirty="0">
              <a:latin typeface="Times New Roman" pitchFamily="18" charset="0"/>
              <a:cs typeface="Times New Roman" pitchFamily="18" charset="0"/>
            </a:endParaRPr>
          </a:p>
        </p:txBody>
      </p:sp>
    </p:spTree>
    <p:extLst>
      <p:ext uri="{BB962C8B-B14F-4D97-AF65-F5344CB8AC3E}">
        <p14:creationId xmlns:p14="http://schemas.microsoft.com/office/powerpoint/2010/main" xmlns="" val="3860259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p>
        </p:txBody>
      </p:sp>
      <p:sp>
        <p:nvSpPr>
          <p:cNvPr id="4099" name="Rectangle 5"/>
          <p:cNvSpPr>
            <a:spLocks noChangeArrowheads="1"/>
          </p:cNvSpPr>
          <p:nvPr/>
        </p:nvSpPr>
        <p:spPr bwMode="auto">
          <a:xfrm>
            <a:off x="0" y="30480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i="1">
              <a:latin typeface="Times New Roman" pitchFamily="18" charset="0"/>
              <a:cs typeface="Times New Roman" pitchFamily="18" charset="0"/>
            </a:endParaRPr>
          </a:p>
          <a:p>
            <a:endParaRPr lang="lt-LT" altLang="lt-LT" sz="1200" i="1">
              <a:latin typeface="Times New Roman" pitchFamily="18" charset="0"/>
              <a:cs typeface="Times New Roman" pitchFamily="18" charset="0"/>
            </a:endParaRPr>
          </a:p>
          <a:p>
            <a:endParaRPr lang="en-US" altLang="lt-LT" sz="1200" i="1">
              <a:latin typeface="Times New Roman" pitchFamily="18" charset="0"/>
              <a:cs typeface="Times New Roman" pitchFamily="18" charset="0"/>
            </a:endParaRPr>
          </a:p>
        </p:txBody>
      </p:sp>
      <p:pic>
        <p:nvPicPr>
          <p:cNvPr id="4100"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315200" y="304800"/>
            <a:ext cx="182880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101"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3048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102" name="Antraštė 7"/>
          <p:cNvSpPr>
            <a:spLocks noGrp="1"/>
          </p:cNvSpPr>
          <p:nvPr>
            <p:ph type="title"/>
          </p:nvPr>
        </p:nvSpPr>
        <p:spPr>
          <a:xfrm>
            <a:off x="228600" y="533400"/>
            <a:ext cx="8915400" cy="1249363"/>
          </a:xfrm>
        </p:spPr>
        <p:txBody>
          <a:bodyPr/>
          <a:lstStyle/>
          <a:p>
            <a:r>
              <a:rPr lang="lt-LT" altLang="lt-LT" sz="3600" b="1" i="1" dirty="0">
                <a:latin typeface="Times New Roman" pitchFamily="18" charset="0"/>
                <a:cs typeface="Times New Roman" pitchFamily="18" charset="0"/>
              </a:rPr>
              <a:t>Vaikų sveikatos analizės aprašymas (2)</a:t>
            </a:r>
          </a:p>
        </p:txBody>
      </p:sp>
      <p:sp>
        <p:nvSpPr>
          <p:cNvPr id="4103" name="Rectangle 3"/>
          <p:cNvSpPr>
            <a:spLocks noGrp="1" noChangeArrowheads="1"/>
          </p:cNvSpPr>
          <p:nvPr>
            <p:ph idx="1"/>
          </p:nvPr>
        </p:nvSpPr>
        <p:spPr>
          <a:xfrm>
            <a:off x="214313" y="2000250"/>
            <a:ext cx="8715375" cy="4476750"/>
          </a:xfrm>
        </p:spPr>
        <p:txBody>
          <a:bodyPr/>
          <a:lstStyle/>
          <a:p>
            <a:pPr eaLnBrk="1" hangingPunct="1"/>
            <a:r>
              <a:rPr lang="lt-LT" altLang="lt-LT" dirty="0">
                <a:latin typeface="Times New Roman" pitchFamily="18" charset="0"/>
                <a:cs typeface="Times New Roman" pitchFamily="18" charset="0"/>
              </a:rPr>
              <a:t>Vaikų sveikatos statistinė analizė buvo atlikta iš Vaiko sveikatos pažymėjimų, kurie buvo pristatyti į lopšelį-darželį ,,Eglutė“.</a:t>
            </a:r>
            <a:endParaRPr lang="lt-LT" altLang="lt-LT" sz="1000" dirty="0">
              <a:latin typeface="Times New Roman" pitchFamily="18" charset="0"/>
              <a:cs typeface="Times New Roman" pitchFamily="18" charset="0"/>
            </a:endParaRPr>
          </a:p>
          <a:p>
            <a:pPr eaLnBrk="1" hangingPunct="1"/>
            <a:r>
              <a:rPr lang="ru-RU" altLang="lt-LT" dirty="0" err="1">
                <a:latin typeface="Times New Roman" pitchFamily="18" charset="0"/>
                <a:cs typeface="Times New Roman" pitchFamily="18" charset="0"/>
              </a:rPr>
              <a:t>Duomen</a:t>
            </a:r>
            <a:r>
              <a:rPr lang="lt-LT" altLang="lt-LT" dirty="0">
                <a:latin typeface="Times New Roman" pitchFamily="18" charset="0"/>
                <a:cs typeface="Times New Roman" pitchFamily="18" charset="0"/>
              </a:rPr>
              <a:t>ų suvedimui ir </a:t>
            </a:r>
            <a:r>
              <a:rPr lang="ru-RU" altLang="lt-LT" dirty="0" err="1">
                <a:latin typeface="Times New Roman" pitchFamily="18" charset="0"/>
                <a:cs typeface="Times New Roman" pitchFamily="18" charset="0"/>
              </a:rPr>
              <a:t>apdorojimui</a:t>
            </a:r>
            <a:r>
              <a:rPr lang="lt-LT" altLang="lt-LT" dirty="0">
                <a:latin typeface="Times New Roman" pitchFamily="18" charset="0"/>
                <a:cs typeface="Times New Roman" pitchFamily="18" charset="0"/>
              </a:rPr>
              <a:t> </a:t>
            </a:r>
            <a:r>
              <a:rPr lang="ru-RU" altLang="lt-LT" dirty="0" err="1">
                <a:latin typeface="Times New Roman" pitchFamily="18" charset="0"/>
                <a:cs typeface="Times New Roman" pitchFamily="18" charset="0"/>
              </a:rPr>
              <a:t>naudo</a:t>
            </a:r>
            <a:r>
              <a:rPr lang="lt-LT" altLang="lt-LT" dirty="0" err="1">
                <a:latin typeface="Times New Roman" pitchFamily="18" charset="0"/>
                <a:cs typeface="Times New Roman" pitchFamily="18" charset="0"/>
              </a:rPr>
              <a:t>jama</a:t>
            </a:r>
            <a:r>
              <a:rPr lang="lt-LT" altLang="lt-LT" dirty="0">
                <a:latin typeface="Times New Roman" pitchFamily="18" charset="0"/>
                <a:cs typeface="Times New Roman" pitchFamily="18" charset="0"/>
              </a:rPr>
              <a:t> kompiuterinė vaikų sveikatos </a:t>
            </a:r>
            <a:r>
              <a:rPr lang="lt-LT" altLang="lt-LT" dirty="0" err="1">
                <a:latin typeface="Times New Roman" pitchFamily="18" charset="0"/>
                <a:cs typeface="Times New Roman" pitchFamily="18" charset="0"/>
              </a:rPr>
              <a:t>stebėsenos</a:t>
            </a:r>
            <a:r>
              <a:rPr lang="lt-LT" altLang="lt-LT" dirty="0">
                <a:latin typeface="Times New Roman" pitchFamily="18" charset="0"/>
                <a:cs typeface="Times New Roman" pitchFamily="18" charset="0"/>
              </a:rPr>
              <a:t> programa ,,SB sistema“.</a:t>
            </a:r>
            <a:endParaRPr lang="lt-LT" altLang="lt-LT" sz="2800" dirty="0">
              <a:latin typeface="Times New Roman" pitchFamily="18" charset="0"/>
              <a:cs typeface="Times New Roman" pitchFamily="18" charset="0"/>
            </a:endParaRPr>
          </a:p>
          <a:p>
            <a:pPr eaLnBrk="1" hangingPunct="1">
              <a:lnSpc>
                <a:spcPct val="150000"/>
              </a:lnSpc>
              <a:buFont typeface="Arial" charset="0"/>
              <a:buNone/>
            </a:pPr>
            <a:endParaRPr lang="lt-LT" altLang="lt-LT" dirty="0">
              <a:latin typeface="Times New Roman" pitchFamily="18" charset="0"/>
              <a:cs typeface="Times New Roman" pitchFamily="18" charset="0"/>
            </a:endParaRPr>
          </a:p>
          <a:p>
            <a:pPr eaLnBrk="1" hangingPunct="1">
              <a:buFontTx/>
              <a:buNone/>
            </a:pPr>
            <a:r>
              <a:rPr lang="lt-LT" altLang="lt-LT" sz="2400" dirty="0"/>
              <a:t>	</a:t>
            </a:r>
          </a:p>
        </p:txBody>
      </p:sp>
      <p:pic>
        <p:nvPicPr>
          <p:cNvPr id="4104"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20483" name="Rectangle 5"/>
          <p:cNvSpPr>
            <a:spLocks noChangeArrowheads="1"/>
          </p:cNvSpPr>
          <p:nvPr/>
        </p:nvSpPr>
        <p:spPr bwMode="auto">
          <a:xfrm>
            <a:off x="0" y="285750"/>
            <a:ext cx="9144000" cy="6429375"/>
          </a:xfrm>
          <a:prstGeom prst="rect">
            <a:avLst/>
          </a:prstGeom>
          <a:solidFill>
            <a:schemeClr val="bg1"/>
          </a:solidFill>
          <a:ln w="9525">
            <a:solidFill>
              <a:schemeClr val="tx1"/>
            </a:solidFill>
            <a:miter lim="800000"/>
            <a:headEnd/>
            <a:tailEnd/>
          </a:ln>
        </p:spPr>
        <p:txBody>
          <a:bodyPr wrap="none" anchor="ctr"/>
          <a:lstStyle/>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sz="1200" i="1" dirty="0">
              <a:latin typeface="Times New Roman" pitchFamily="18" charset="0"/>
              <a:cs typeface="Times New Roman" pitchFamily="18" charset="0"/>
            </a:endParaRPr>
          </a:p>
          <a:p>
            <a:r>
              <a:rPr lang="lt-LT" altLang="lt-LT" sz="1200" i="1" dirty="0">
                <a:latin typeface="Times New Roman" pitchFamily="18" charset="0"/>
                <a:cs typeface="Times New Roman" pitchFamily="18" charset="0"/>
              </a:rPr>
              <a:t>šaltinis: Klaipėdos miesto visuomenės sveikatos biuras</a:t>
            </a:r>
          </a:p>
        </p:txBody>
      </p:sp>
      <p:pic>
        <p:nvPicPr>
          <p:cNvPr id="20484"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10400" y="285750"/>
            <a:ext cx="2133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485"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6" name="Antraštė 9"/>
          <p:cNvSpPr>
            <a:spLocks noGrp="1"/>
          </p:cNvSpPr>
          <p:nvPr>
            <p:ph type="title"/>
          </p:nvPr>
        </p:nvSpPr>
        <p:spPr>
          <a:xfrm>
            <a:off x="457200" y="534988"/>
            <a:ext cx="8229600" cy="1143000"/>
          </a:xfrm>
        </p:spPr>
        <p:txBody>
          <a:bodyPr/>
          <a:lstStyle/>
          <a:p>
            <a:pPr eaLnBrk="1" hangingPunct="1"/>
            <a:r>
              <a:rPr lang="lt-LT" altLang="lt-LT" sz="2400" b="1" dirty="0">
                <a:latin typeface="Times New Roman" pitchFamily="18" charset="0"/>
                <a:cs typeface="Times New Roman" pitchFamily="18" charset="0"/>
              </a:rPr>
              <a:t>Lopšelio grupės vaikų dalis, kuri turi tam tikrų ligų ar sutrikimų 2019 m. (</a:t>
            </a:r>
            <a:r>
              <a:rPr lang="lt-LT" altLang="lt-LT" sz="2400" b="1" dirty="0" err="1">
                <a:latin typeface="Times New Roman" pitchFamily="18" charset="0"/>
                <a:cs typeface="Times New Roman" pitchFamily="18" charset="0"/>
              </a:rPr>
              <a:t>proc</a:t>
            </a:r>
            <a:r>
              <a:rPr lang="lt-LT" altLang="lt-LT" sz="2400" b="1" dirty="0">
                <a:latin typeface="Times New Roman" pitchFamily="18" charset="0"/>
                <a:cs typeface="Times New Roman" pitchFamily="18" charset="0"/>
              </a:rPr>
              <a:t>.)</a:t>
            </a:r>
            <a:endParaRPr lang="en-US" altLang="lt-LT" sz="2400" dirty="0"/>
          </a:p>
        </p:txBody>
      </p:sp>
      <p:pic>
        <p:nvPicPr>
          <p:cNvPr id="20487"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811963"/>
            <a:ext cx="9144000" cy="46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9" name="Diagrama 8"/>
          <p:cNvGraphicFramePr/>
          <p:nvPr>
            <p:extLst>
              <p:ext uri="{D42A27DB-BD31-4B8C-83A1-F6EECF244321}">
                <p14:modId xmlns:p14="http://schemas.microsoft.com/office/powerpoint/2010/main" xmlns="" val="2527875477"/>
              </p:ext>
            </p:extLst>
          </p:nvPr>
        </p:nvGraphicFramePr>
        <p:xfrm>
          <a:off x="867136" y="1556792"/>
          <a:ext cx="7200651" cy="478646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xmlns="" val="41451464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20483" name="Rectangle 5"/>
          <p:cNvSpPr>
            <a:spLocks noChangeArrowheads="1"/>
          </p:cNvSpPr>
          <p:nvPr/>
        </p:nvSpPr>
        <p:spPr bwMode="auto">
          <a:xfrm>
            <a:off x="0" y="285750"/>
            <a:ext cx="9144000" cy="6429375"/>
          </a:xfrm>
          <a:prstGeom prst="rect">
            <a:avLst/>
          </a:prstGeom>
          <a:solidFill>
            <a:schemeClr val="bg1"/>
          </a:solidFill>
          <a:ln w="9525">
            <a:solidFill>
              <a:schemeClr val="tx1"/>
            </a:solidFill>
            <a:miter lim="800000"/>
            <a:headEnd/>
            <a:tailEnd/>
          </a:ln>
        </p:spPr>
        <p:txBody>
          <a:bodyPr wrap="none" anchor="ctr"/>
          <a:lstStyle/>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sz="1200" i="1" dirty="0">
              <a:latin typeface="Times New Roman" pitchFamily="18" charset="0"/>
              <a:cs typeface="Times New Roman" pitchFamily="18" charset="0"/>
            </a:endParaRPr>
          </a:p>
          <a:p>
            <a:r>
              <a:rPr lang="lt-LT" altLang="lt-LT" sz="1200" i="1" dirty="0">
                <a:latin typeface="Times New Roman" pitchFamily="18" charset="0"/>
                <a:cs typeface="Times New Roman" pitchFamily="18" charset="0"/>
              </a:rPr>
              <a:t>šaltinis: Klaipėdos miesto visuomenės sveikatos biuras</a:t>
            </a:r>
          </a:p>
        </p:txBody>
      </p:sp>
      <p:pic>
        <p:nvPicPr>
          <p:cNvPr id="20484"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10400" y="285750"/>
            <a:ext cx="2133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485"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6" name="Antraštė 9"/>
          <p:cNvSpPr>
            <a:spLocks noGrp="1"/>
          </p:cNvSpPr>
          <p:nvPr>
            <p:ph type="title"/>
          </p:nvPr>
        </p:nvSpPr>
        <p:spPr>
          <a:xfrm>
            <a:off x="457200" y="534988"/>
            <a:ext cx="8229600" cy="1143000"/>
          </a:xfrm>
        </p:spPr>
        <p:txBody>
          <a:bodyPr/>
          <a:lstStyle/>
          <a:p>
            <a:pPr eaLnBrk="1" hangingPunct="1"/>
            <a:r>
              <a:rPr lang="lt-LT" altLang="lt-LT" sz="2400" b="1" dirty="0">
                <a:latin typeface="Times New Roman" pitchFamily="18" charset="0"/>
                <a:cs typeface="Times New Roman" pitchFamily="18" charset="0"/>
              </a:rPr>
              <a:t>Lopšelio grupės vaikų dalis, kuri turi tam tikrų ligų ar sutrikimų 2018-2020 m. (</a:t>
            </a:r>
            <a:r>
              <a:rPr lang="lt-LT" altLang="lt-LT" sz="2400" b="1" dirty="0" err="1">
                <a:latin typeface="Times New Roman" pitchFamily="18" charset="0"/>
                <a:cs typeface="Times New Roman" pitchFamily="18" charset="0"/>
              </a:rPr>
              <a:t>proc</a:t>
            </a:r>
            <a:r>
              <a:rPr lang="lt-LT" altLang="lt-LT" sz="2400" b="1" dirty="0">
                <a:latin typeface="Times New Roman" pitchFamily="18" charset="0"/>
                <a:cs typeface="Times New Roman" pitchFamily="18" charset="0"/>
              </a:rPr>
              <a:t>.)</a:t>
            </a:r>
            <a:endParaRPr lang="en-US" altLang="lt-LT" sz="2400" dirty="0"/>
          </a:p>
        </p:txBody>
      </p:sp>
      <p:pic>
        <p:nvPicPr>
          <p:cNvPr id="20487"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811963"/>
            <a:ext cx="9144000" cy="46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9" name="Turinio vietos rezervavimo ženklas 3"/>
          <p:cNvGraphicFramePr>
            <a:graphicFrameLocks noGrp="1"/>
          </p:cNvGraphicFramePr>
          <p:nvPr>
            <p:ph idx="1"/>
            <p:extLst>
              <p:ext uri="{D42A27DB-BD31-4B8C-83A1-F6EECF244321}">
                <p14:modId xmlns:p14="http://schemas.microsoft.com/office/powerpoint/2010/main" xmlns="" val="247852102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xmlns="" val="41845525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p>
        </p:txBody>
      </p:sp>
      <p:sp>
        <p:nvSpPr>
          <p:cNvPr id="27651" name="Rectangle 5"/>
          <p:cNvSpPr>
            <a:spLocks noChangeArrowheads="1"/>
          </p:cNvSpPr>
          <p:nvPr/>
        </p:nvSpPr>
        <p:spPr bwMode="auto">
          <a:xfrm>
            <a:off x="0" y="30480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a:p>
        </p:txBody>
      </p:sp>
      <p:pic>
        <p:nvPicPr>
          <p:cNvPr id="27652"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00875" y="381000"/>
            <a:ext cx="2143125"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7653"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6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7654" name="Title 7"/>
          <p:cNvSpPr>
            <a:spLocks noGrp="1"/>
          </p:cNvSpPr>
          <p:nvPr>
            <p:ph type="title"/>
          </p:nvPr>
        </p:nvSpPr>
        <p:spPr>
          <a:xfrm>
            <a:off x="250825" y="744538"/>
            <a:ext cx="8229600" cy="342900"/>
          </a:xfrm>
        </p:spPr>
        <p:txBody>
          <a:bodyPr/>
          <a:lstStyle/>
          <a:p>
            <a:r>
              <a:rPr lang="lt-LT" altLang="lt-LT" dirty="0"/>
              <a:t/>
            </a:r>
            <a:br>
              <a:rPr lang="lt-LT" altLang="lt-LT" dirty="0"/>
            </a:br>
            <a:r>
              <a:rPr lang="lt-LT" altLang="lt-LT" sz="2400" b="1" dirty="0">
                <a:latin typeface="Times New Roman" pitchFamily="18" charset="0"/>
                <a:cs typeface="Times New Roman" pitchFamily="18" charset="0"/>
              </a:rPr>
              <a:t>Lopšelio grupės vaikų sutrikimai ir ligos 2019 m. (</a:t>
            </a:r>
            <a:r>
              <a:rPr lang="lt-LT" altLang="lt-LT" sz="2400" b="1" dirty="0" err="1">
                <a:latin typeface="Times New Roman" pitchFamily="18" charset="0"/>
                <a:cs typeface="Times New Roman" pitchFamily="18" charset="0"/>
              </a:rPr>
              <a:t>proc</a:t>
            </a:r>
            <a:r>
              <a:rPr lang="lt-LT" altLang="lt-LT" sz="2400" b="1" dirty="0">
                <a:latin typeface="Times New Roman" pitchFamily="18" charset="0"/>
                <a:cs typeface="Times New Roman" pitchFamily="18" charset="0"/>
              </a:rPr>
              <a:t>.) </a:t>
            </a:r>
            <a:r>
              <a:rPr lang="lt-LT" altLang="lt-LT" sz="3200" b="1" dirty="0">
                <a:latin typeface="Times New Roman" pitchFamily="18" charset="0"/>
                <a:cs typeface="Times New Roman" pitchFamily="18" charset="0"/>
              </a:rPr>
              <a:t/>
            </a:r>
            <a:br>
              <a:rPr lang="lt-LT" altLang="lt-LT" sz="3200" b="1" dirty="0">
                <a:latin typeface="Times New Roman" pitchFamily="18" charset="0"/>
                <a:cs typeface="Times New Roman" pitchFamily="18" charset="0"/>
              </a:rPr>
            </a:br>
            <a:endParaRPr lang="lt-LT" altLang="lt-LT" sz="3200" b="1" dirty="0">
              <a:latin typeface="Times New Roman" pitchFamily="18" charset="0"/>
              <a:cs typeface="Times New Roman" pitchFamily="18" charset="0"/>
            </a:endParaRPr>
          </a:p>
        </p:txBody>
      </p:sp>
      <p:pic>
        <p:nvPicPr>
          <p:cNvPr id="27655"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5" name="Turinio vietos rezervavimo ženklas 4"/>
          <p:cNvGraphicFramePr>
            <a:graphicFrameLocks noGrp="1"/>
          </p:cNvGraphicFramePr>
          <p:nvPr>
            <p:ph idx="1"/>
            <p:extLst>
              <p:ext uri="{D42A27DB-BD31-4B8C-83A1-F6EECF244321}">
                <p14:modId xmlns:p14="http://schemas.microsoft.com/office/powerpoint/2010/main" xmlns="" val="1175619982"/>
              </p:ext>
            </p:extLst>
          </p:nvPr>
        </p:nvGraphicFramePr>
        <p:xfrm>
          <a:off x="260562" y="1506538"/>
          <a:ext cx="8686800" cy="464137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xmlns="" val="25825106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20483" name="Rectangle 5"/>
          <p:cNvSpPr>
            <a:spLocks noChangeArrowheads="1"/>
          </p:cNvSpPr>
          <p:nvPr/>
        </p:nvSpPr>
        <p:spPr bwMode="auto">
          <a:xfrm>
            <a:off x="0" y="285750"/>
            <a:ext cx="9144000" cy="6429375"/>
          </a:xfrm>
          <a:prstGeom prst="rect">
            <a:avLst/>
          </a:prstGeom>
          <a:solidFill>
            <a:schemeClr val="bg1"/>
          </a:solidFill>
          <a:ln w="9525">
            <a:solidFill>
              <a:schemeClr val="tx1"/>
            </a:solidFill>
            <a:miter lim="800000"/>
            <a:headEnd/>
            <a:tailEnd/>
          </a:ln>
        </p:spPr>
        <p:txBody>
          <a:bodyPr wrap="none" anchor="ctr"/>
          <a:lstStyle/>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sz="1200" i="1" dirty="0">
              <a:latin typeface="Times New Roman" pitchFamily="18" charset="0"/>
              <a:cs typeface="Times New Roman" pitchFamily="18" charset="0"/>
            </a:endParaRPr>
          </a:p>
          <a:p>
            <a:r>
              <a:rPr lang="lt-LT" altLang="lt-LT" sz="1200" i="1" dirty="0">
                <a:latin typeface="Times New Roman" pitchFamily="18" charset="0"/>
                <a:cs typeface="Times New Roman" pitchFamily="18" charset="0"/>
              </a:rPr>
              <a:t>šaltinis: Klaipėdos miesto visuomenės sveikatos biuras</a:t>
            </a:r>
          </a:p>
        </p:txBody>
      </p:sp>
      <p:pic>
        <p:nvPicPr>
          <p:cNvPr id="20484"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10400" y="285750"/>
            <a:ext cx="2133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485"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6" name="Antraštė 9"/>
          <p:cNvSpPr>
            <a:spLocks noGrp="1"/>
          </p:cNvSpPr>
          <p:nvPr>
            <p:ph type="title"/>
          </p:nvPr>
        </p:nvSpPr>
        <p:spPr>
          <a:xfrm>
            <a:off x="457200" y="534988"/>
            <a:ext cx="8229600" cy="1143000"/>
          </a:xfrm>
        </p:spPr>
        <p:txBody>
          <a:bodyPr/>
          <a:lstStyle/>
          <a:p>
            <a:pPr eaLnBrk="1" hangingPunct="1"/>
            <a:r>
              <a:rPr lang="lt-LT" altLang="lt-LT" sz="2400" b="1" dirty="0">
                <a:latin typeface="Times New Roman" pitchFamily="18" charset="0"/>
                <a:cs typeface="Times New Roman" pitchFamily="18" charset="0"/>
              </a:rPr>
              <a:t>Darželio grupės vaikų dalis, kuri turi tam tikrų ligų ar sutrikimų 2019 m. (</a:t>
            </a:r>
            <a:r>
              <a:rPr lang="lt-LT" altLang="lt-LT" sz="2400" b="1" dirty="0" err="1">
                <a:latin typeface="Times New Roman" pitchFamily="18" charset="0"/>
                <a:cs typeface="Times New Roman" pitchFamily="18" charset="0"/>
              </a:rPr>
              <a:t>proc</a:t>
            </a:r>
            <a:r>
              <a:rPr lang="lt-LT" altLang="lt-LT" sz="2400" b="1" dirty="0">
                <a:latin typeface="Times New Roman" pitchFamily="18" charset="0"/>
                <a:cs typeface="Times New Roman" pitchFamily="18" charset="0"/>
              </a:rPr>
              <a:t>.)</a:t>
            </a:r>
            <a:endParaRPr lang="en-US" altLang="lt-LT" sz="2400" dirty="0"/>
          </a:p>
        </p:txBody>
      </p:sp>
      <p:pic>
        <p:nvPicPr>
          <p:cNvPr id="20487"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811963"/>
            <a:ext cx="9144000" cy="46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9" name="Diagrama 8"/>
          <p:cNvGraphicFramePr/>
          <p:nvPr>
            <p:extLst>
              <p:ext uri="{D42A27DB-BD31-4B8C-83A1-F6EECF244321}">
                <p14:modId xmlns:p14="http://schemas.microsoft.com/office/powerpoint/2010/main" xmlns="" val="671253503"/>
              </p:ext>
            </p:extLst>
          </p:nvPr>
        </p:nvGraphicFramePr>
        <p:xfrm>
          <a:off x="867136" y="1556792"/>
          <a:ext cx="7200651" cy="478646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xmlns="" val="25527102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20483" name="Rectangle 5"/>
          <p:cNvSpPr>
            <a:spLocks noChangeArrowheads="1"/>
          </p:cNvSpPr>
          <p:nvPr/>
        </p:nvSpPr>
        <p:spPr bwMode="auto">
          <a:xfrm>
            <a:off x="0" y="285750"/>
            <a:ext cx="9144000" cy="6429375"/>
          </a:xfrm>
          <a:prstGeom prst="rect">
            <a:avLst/>
          </a:prstGeom>
          <a:solidFill>
            <a:schemeClr val="bg1"/>
          </a:solidFill>
          <a:ln w="9525">
            <a:solidFill>
              <a:schemeClr val="tx1"/>
            </a:solidFill>
            <a:miter lim="800000"/>
            <a:headEnd/>
            <a:tailEnd/>
          </a:ln>
        </p:spPr>
        <p:txBody>
          <a:bodyPr wrap="none" anchor="ctr"/>
          <a:lstStyle/>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sz="1200" i="1" dirty="0">
              <a:latin typeface="Times New Roman" pitchFamily="18" charset="0"/>
              <a:cs typeface="Times New Roman" pitchFamily="18" charset="0"/>
            </a:endParaRPr>
          </a:p>
          <a:p>
            <a:r>
              <a:rPr lang="lt-LT" altLang="lt-LT" sz="1200" i="1" dirty="0">
                <a:latin typeface="Times New Roman" pitchFamily="18" charset="0"/>
                <a:cs typeface="Times New Roman" pitchFamily="18" charset="0"/>
              </a:rPr>
              <a:t>šaltinis: Klaipėdos miesto visuomenės sveikatos biuras</a:t>
            </a:r>
          </a:p>
        </p:txBody>
      </p:sp>
      <p:pic>
        <p:nvPicPr>
          <p:cNvPr id="20484"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10400" y="285750"/>
            <a:ext cx="2133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485"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6" name="Antraštė 9"/>
          <p:cNvSpPr>
            <a:spLocks noGrp="1"/>
          </p:cNvSpPr>
          <p:nvPr>
            <p:ph type="title"/>
          </p:nvPr>
        </p:nvSpPr>
        <p:spPr>
          <a:xfrm>
            <a:off x="457200" y="534988"/>
            <a:ext cx="8229600" cy="1143000"/>
          </a:xfrm>
        </p:spPr>
        <p:txBody>
          <a:bodyPr/>
          <a:lstStyle/>
          <a:p>
            <a:pPr eaLnBrk="1" hangingPunct="1"/>
            <a:r>
              <a:rPr lang="lt-LT" altLang="lt-LT" sz="2400" b="1" dirty="0">
                <a:latin typeface="Times New Roman" pitchFamily="18" charset="0"/>
                <a:cs typeface="Times New Roman" pitchFamily="18" charset="0"/>
              </a:rPr>
              <a:t>Darželio grupės vaikų dalis, kuri turi tam tikrų ligų ar sutrikimų 2018-2020 m. (</a:t>
            </a:r>
            <a:r>
              <a:rPr lang="lt-LT" altLang="lt-LT" sz="2400" b="1" dirty="0" err="1">
                <a:latin typeface="Times New Roman" pitchFamily="18" charset="0"/>
                <a:cs typeface="Times New Roman" pitchFamily="18" charset="0"/>
              </a:rPr>
              <a:t>proc</a:t>
            </a:r>
            <a:r>
              <a:rPr lang="lt-LT" altLang="lt-LT" sz="2400" b="1" dirty="0">
                <a:latin typeface="Times New Roman" pitchFamily="18" charset="0"/>
                <a:cs typeface="Times New Roman" pitchFamily="18" charset="0"/>
              </a:rPr>
              <a:t>.)</a:t>
            </a:r>
            <a:endParaRPr lang="en-US" altLang="lt-LT" sz="2400" dirty="0"/>
          </a:p>
        </p:txBody>
      </p:sp>
      <p:pic>
        <p:nvPicPr>
          <p:cNvPr id="20487"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811963"/>
            <a:ext cx="9144000" cy="46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9" name="Turinio vietos rezervavimo ženklas 3"/>
          <p:cNvGraphicFramePr>
            <a:graphicFrameLocks noGrp="1"/>
          </p:cNvGraphicFramePr>
          <p:nvPr>
            <p:ph idx="1"/>
            <p:extLst>
              <p:ext uri="{D42A27DB-BD31-4B8C-83A1-F6EECF244321}">
                <p14:modId xmlns:p14="http://schemas.microsoft.com/office/powerpoint/2010/main" xmlns="" val="158130271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xmlns="" val="39643709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p>
        </p:txBody>
      </p:sp>
      <p:sp>
        <p:nvSpPr>
          <p:cNvPr id="29699" name="Rectangle 5"/>
          <p:cNvSpPr>
            <a:spLocks noChangeArrowheads="1"/>
          </p:cNvSpPr>
          <p:nvPr/>
        </p:nvSpPr>
        <p:spPr bwMode="auto">
          <a:xfrm>
            <a:off x="0" y="30480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a:p>
        </p:txBody>
      </p:sp>
      <p:pic>
        <p:nvPicPr>
          <p:cNvPr id="29700"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00875" y="381000"/>
            <a:ext cx="2143125"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9701"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6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9702" name="Title 7"/>
          <p:cNvSpPr>
            <a:spLocks noGrp="1"/>
          </p:cNvSpPr>
          <p:nvPr>
            <p:ph type="title"/>
          </p:nvPr>
        </p:nvSpPr>
        <p:spPr>
          <a:xfrm>
            <a:off x="250825" y="744538"/>
            <a:ext cx="8229600" cy="342900"/>
          </a:xfrm>
        </p:spPr>
        <p:txBody>
          <a:bodyPr/>
          <a:lstStyle/>
          <a:p>
            <a:r>
              <a:rPr lang="lt-LT" altLang="lt-LT" dirty="0"/>
              <a:t/>
            </a:r>
            <a:br>
              <a:rPr lang="lt-LT" altLang="lt-LT" dirty="0"/>
            </a:br>
            <a:r>
              <a:rPr lang="lt-LT" altLang="lt-LT" sz="2400" b="1" dirty="0">
                <a:latin typeface="Times New Roman" pitchFamily="18" charset="0"/>
                <a:cs typeface="Times New Roman" pitchFamily="18" charset="0"/>
              </a:rPr>
              <a:t>Darželio grupės vaikų sutrikimai ir ligos 2019 m. (</a:t>
            </a:r>
            <a:r>
              <a:rPr lang="lt-LT" altLang="lt-LT" sz="2400" b="1" dirty="0" err="1">
                <a:latin typeface="Times New Roman" pitchFamily="18" charset="0"/>
                <a:cs typeface="Times New Roman" pitchFamily="18" charset="0"/>
              </a:rPr>
              <a:t>proc</a:t>
            </a:r>
            <a:r>
              <a:rPr lang="lt-LT" altLang="lt-LT" sz="2400" b="1" dirty="0">
                <a:latin typeface="Times New Roman" pitchFamily="18" charset="0"/>
                <a:cs typeface="Times New Roman" pitchFamily="18" charset="0"/>
              </a:rPr>
              <a:t>.) </a:t>
            </a:r>
            <a:r>
              <a:rPr lang="lt-LT" altLang="lt-LT" sz="3200" b="1" dirty="0">
                <a:latin typeface="Times New Roman" pitchFamily="18" charset="0"/>
                <a:cs typeface="Times New Roman" pitchFamily="18" charset="0"/>
              </a:rPr>
              <a:t/>
            </a:r>
            <a:br>
              <a:rPr lang="lt-LT" altLang="lt-LT" sz="3200" b="1" dirty="0">
                <a:latin typeface="Times New Roman" pitchFamily="18" charset="0"/>
                <a:cs typeface="Times New Roman" pitchFamily="18" charset="0"/>
              </a:rPr>
            </a:br>
            <a:endParaRPr lang="lt-LT" altLang="lt-LT" sz="3200" b="1" dirty="0">
              <a:latin typeface="Times New Roman" pitchFamily="18" charset="0"/>
              <a:cs typeface="Times New Roman" pitchFamily="18" charset="0"/>
            </a:endParaRPr>
          </a:p>
        </p:txBody>
      </p:sp>
      <p:pic>
        <p:nvPicPr>
          <p:cNvPr id="29703"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6" name="Turinio vietos rezervavimo ženklas 5"/>
          <p:cNvGraphicFramePr>
            <a:graphicFrameLocks noGrp="1"/>
          </p:cNvGraphicFramePr>
          <p:nvPr>
            <p:ph idx="1"/>
            <p:extLst>
              <p:ext uri="{D42A27DB-BD31-4B8C-83A1-F6EECF244321}">
                <p14:modId xmlns:p14="http://schemas.microsoft.com/office/powerpoint/2010/main" xmlns="" val="121260807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xmlns="" val="8265660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20483" name="Rectangle 5"/>
          <p:cNvSpPr>
            <a:spLocks noChangeArrowheads="1"/>
          </p:cNvSpPr>
          <p:nvPr/>
        </p:nvSpPr>
        <p:spPr bwMode="auto">
          <a:xfrm>
            <a:off x="0" y="285750"/>
            <a:ext cx="9144000" cy="6429375"/>
          </a:xfrm>
          <a:prstGeom prst="rect">
            <a:avLst/>
          </a:prstGeom>
          <a:solidFill>
            <a:schemeClr val="bg1"/>
          </a:solidFill>
          <a:ln w="9525">
            <a:solidFill>
              <a:schemeClr val="tx1"/>
            </a:solidFill>
            <a:miter lim="800000"/>
            <a:headEnd/>
            <a:tailEnd/>
          </a:ln>
        </p:spPr>
        <p:txBody>
          <a:bodyPr wrap="none" anchor="ctr"/>
          <a:lstStyle/>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sz="1200" i="1" dirty="0">
              <a:latin typeface="Times New Roman" pitchFamily="18" charset="0"/>
              <a:cs typeface="Times New Roman" pitchFamily="18" charset="0"/>
            </a:endParaRPr>
          </a:p>
          <a:p>
            <a:r>
              <a:rPr lang="lt-LT" altLang="lt-LT" sz="1200" i="1" dirty="0">
                <a:latin typeface="Times New Roman" pitchFamily="18" charset="0"/>
                <a:cs typeface="Times New Roman" pitchFamily="18" charset="0"/>
              </a:rPr>
              <a:t>šaltinis: Klaipėdos miesto visuomenės sveikatos biuras</a:t>
            </a:r>
          </a:p>
        </p:txBody>
      </p:sp>
      <p:pic>
        <p:nvPicPr>
          <p:cNvPr id="20484"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10400" y="285750"/>
            <a:ext cx="2133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485"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6" name="Antraštė 9"/>
          <p:cNvSpPr>
            <a:spLocks noGrp="1"/>
          </p:cNvSpPr>
          <p:nvPr>
            <p:ph type="title"/>
          </p:nvPr>
        </p:nvSpPr>
        <p:spPr>
          <a:xfrm>
            <a:off x="457200" y="534988"/>
            <a:ext cx="8229600" cy="1143000"/>
          </a:xfrm>
        </p:spPr>
        <p:txBody>
          <a:bodyPr/>
          <a:lstStyle/>
          <a:p>
            <a:pPr eaLnBrk="1" hangingPunct="1"/>
            <a:r>
              <a:rPr lang="lt-LT" altLang="lt-LT" sz="2400" b="1" dirty="0">
                <a:latin typeface="Times New Roman" pitchFamily="18" charset="0"/>
                <a:cs typeface="Times New Roman" pitchFamily="18" charset="0"/>
              </a:rPr>
              <a:t>Priešmokyklinės grupės vaikų dalis, kuri turi tam tikrų ligų ar sutrikimų 2019 m. (</a:t>
            </a:r>
            <a:r>
              <a:rPr lang="lt-LT" altLang="lt-LT" sz="2400" b="1" dirty="0" err="1">
                <a:latin typeface="Times New Roman" pitchFamily="18" charset="0"/>
                <a:cs typeface="Times New Roman" pitchFamily="18" charset="0"/>
              </a:rPr>
              <a:t>proc</a:t>
            </a:r>
            <a:r>
              <a:rPr lang="lt-LT" altLang="lt-LT" sz="2400" b="1" dirty="0">
                <a:latin typeface="Times New Roman" pitchFamily="18" charset="0"/>
                <a:cs typeface="Times New Roman" pitchFamily="18" charset="0"/>
              </a:rPr>
              <a:t>.)</a:t>
            </a:r>
            <a:endParaRPr lang="en-US" altLang="lt-LT" sz="2400" dirty="0"/>
          </a:p>
        </p:txBody>
      </p:sp>
      <p:pic>
        <p:nvPicPr>
          <p:cNvPr id="20487"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811963"/>
            <a:ext cx="9144000" cy="46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8" name="Diagrama 7"/>
          <p:cNvGraphicFramePr/>
          <p:nvPr>
            <p:extLst>
              <p:ext uri="{D42A27DB-BD31-4B8C-83A1-F6EECF244321}">
                <p14:modId xmlns:p14="http://schemas.microsoft.com/office/powerpoint/2010/main" xmlns="" val="4019754105"/>
              </p:ext>
            </p:extLst>
          </p:nvPr>
        </p:nvGraphicFramePr>
        <p:xfrm>
          <a:off x="867136" y="1556792"/>
          <a:ext cx="7200651" cy="4786461"/>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xmlns="" val="29435033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20483" name="Rectangle 5"/>
          <p:cNvSpPr>
            <a:spLocks noChangeArrowheads="1"/>
          </p:cNvSpPr>
          <p:nvPr/>
        </p:nvSpPr>
        <p:spPr bwMode="auto">
          <a:xfrm>
            <a:off x="0" y="285750"/>
            <a:ext cx="9144000" cy="6429375"/>
          </a:xfrm>
          <a:prstGeom prst="rect">
            <a:avLst/>
          </a:prstGeom>
          <a:solidFill>
            <a:schemeClr val="bg1"/>
          </a:solidFill>
          <a:ln w="9525">
            <a:solidFill>
              <a:schemeClr val="tx1"/>
            </a:solidFill>
            <a:miter lim="800000"/>
            <a:headEnd/>
            <a:tailEnd/>
          </a:ln>
        </p:spPr>
        <p:txBody>
          <a:bodyPr wrap="none" anchor="ctr"/>
          <a:lstStyle/>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sz="1200" i="1" dirty="0">
              <a:latin typeface="Times New Roman" pitchFamily="18" charset="0"/>
              <a:cs typeface="Times New Roman" pitchFamily="18" charset="0"/>
            </a:endParaRPr>
          </a:p>
          <a:p>
            <a:r>
              <a:rPr lang="lt-LT" altLang="lt-LT" sz="1200" i="1" dirty="0">
                <a:latin typeface="Times New Roman" pitchFamily="18" charset="0"/>
                <a:cs typeface="Times New Roman" pitchFamily="18" charset="0"/>
              </a:rPr>
              <a:t>šaltinis: Klaipėdos miesto visuomenės sveikatos biuras</a:t>
            </a:r>
          </a:p>
        </p:txBody>
      </p:sp>
      <p:pic>
        <p:nvPicPr>
          <p:cNvPr id="20484"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10400" y="285750"/>
            <a:ext cx="2133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485"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0486" name="Antraštė 9"/>
          <p:cNvSpPr>
            <a:spLocks noGrp="1"/>
          </p:cNvSpPr>
          <p:nvPr>
            <p:ph type="title"/>
          </p:nvPr>
        </p:nvSpPr>
        <p:spPr>
          <a:xfrm>
            <a:off x="457200" y="534988"/>
            <a:ext cx="8229600" cy="1143000"/>
          </a:xfrm>
        </p:spPr>
        <p:txBody>
          <a:bodyPr/>
          <a:lstStyle/>
          <a:p>
            <a:pPr eaLnBrk="1" hangingPunct="1"/>
            <a:r>
              <a:rPr lang="lt-LT" altLang="lt-LT" sz="2400" b="1" dirty="0">
                <a:latin typeface="Times New Roman" pitchFamily="18" charset="0"/>
                <a:cs typeface="Times New Roman" pitchFamily="18" charset="0"/>
              </a:rPr>
              <a:t>Priešmokyklinės grupės vaikų dalis, kuri turi tam tikrų ligų ar sutrikimų 2018-2020 m. (</a:t>
            </a:r>
            <a:r>
              <a:rPr lang="lt-LT" altLang="lt-LT" sz="2400" b="1" dirty="0" err="1">
                <a:latin typeface="Times New Roman" pitchFamily="18" charset="0"/>
                <a:cs typeface="Times New Roman" pitchFamily="18" charset="0"/>
              </a:rPr>
              <a:t>proc</a:t>
            </a:r>
            <a:r>
              <a:rPr lang="lt-LT" altLang="lt-LT" sz="2400" b="1" dirty="0">
                <a:latin typeface="Times New Roman" pitchFamily="18" charset="0"/>
                <a:cs typeface="Times New Roman" pitchFamily="18" charset="0"/>
              </a:rPr>
              <a:t>.)</a:t>
            </a:r>
            <a:endParaRPr lang="en-US" altLang="lt-LT" sz="2400" dirty="0"/>
          </a:p>
        </p:txBody>
      </p:sp>
      <p:pic>
        <p:nvPicPr>
          <p:cNvPr id="20487"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811963"/>
            <a:ext cx="9144000" cy="46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9" name="Turinio vietos rezervavimo ženklas 3"/>
          <p:cNvGraphicFramePr>
            <a:graphicFrameLocks noGrp="1"/>
          </p:cNvGraphicFramePr>
          <p:nvPr>
            <p:ph idx="1"/>
            <p:extLst>
              <p:ext uri="{D42A27DB-BD31-4B8C-83A1-F6EECF244321}">
                <p14:modId xmlns:p14="http://schemas.microsoft.com/office/powerpoint/2010/main" xmlns="" val="419495486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xmlns="" val="31290589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p>
        </p:txBody>
      </p:sp>
      <p:sp>
        <p:nvSpPr>
          <p:cNvPr id="31747" name="Rectangle 5"/>
          <p:cNvSpPr>
            <a:spLocks noChangeArrowheads="1"/>
          </p:cNvSpPr>
          <p:nvPr/>
        </p:nvSpPr>
        <p:spPr bwMode="auto">
          <a:xfrm>
            <a:off x="0" y="30480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a:p>
        </p:txBody>
      </p:sp>
      <p:pic>
        <p:nvPicPr>
          <p:cNvPr id="31748"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00875" y="381000"/>
            <a:ext cx="2143125"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1749"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6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1750" name="Title 7"/>
          <p:cNvSpPr>
            <a:spLocks noGrp="1"/>
          </p:cNvSpPr>
          <p:nvPr>
            <p:ph type="title"/>
          </p:nvPr>
        </p:nvSpPr>
        <p:spPr>
          <a:xfrm>
            <a:off x="323528" y="1066800"/>
            <a:ext cx="8229600" cy="342900"/>
          </a:xfrm>
        </p:spPr>
        <p:txBody>
          <a:bodyPr/>
          <a:lstStyle/>
          <a:p>
            <a:r>
              <a:rPr lang="lt-LT" altLang="lt-LT" dirty="0"/>
              <a:t/>
            </a:r>
            <a:br>
              <a:rPr lang="lt-LT" altLang="lt-LT" dirty="0"/>
            </a:br>
            <a:r>
              <a:rPr lang="lt-LT" altLang="lt-LT" sz="2400" b="1" dirty="0">
                <a:latin typeface="Times New Roman" pitchFamily="18" charset="0"/>
                <a:cs typeface="Times New Roman" pitchFamily="18" charset="0"/>
              </a:rPr>
              <a:t>Priešmokyklinės grupės vaikų sutrikimai ir ligos 2019 m. (</a:t>
            </a:r>
            <a:r>
              <a:rPr lang="lt-LT" altLang="lt-LT" sz="2400" b="1" dirty="0" err="1">
                <a:latin typeface="Times New Roman" pitchFamily="18" charset="0"/>
                <a:cs typeface="Times New Roman" pitchFamily="18" charset="0"/>
              </a:rPr>
              <a:t>proc</a:t>
            </a:r>
            <a:r>
              <a:rPr lang="lt-LT" altLang="lt-LT" sz="2400" b="1" dirty="0">
                <a:latin typeface="Times New Roman" pitchFamily="18" charset="0"/>
                <a:cs typeface="Times New Roman" pitchFamily="18" charset="0"/>
              </a:rPr>
              <a:t>.) </a:t>
            </a:r>
            <a:r>
              <a:rPr lang="lt-LT" altLang="lt-LT" sz="3200" b="1" dirty="0">
                <a:latin typeface="Times New Roman" pitchFamily="18" charset="0"/>
                <a:cs typeface="Times New Roman" pitchFamily="18" charset="0"/>
              </a:rPr>
              <a:t/>
            </a:r>
            <a:br>
              <a:rPr lang="lt-LT" altLang="lt-LT" sz="3200" b="1" dirty="0">
                <a:latin typeface="Times New Roman" pitchFamily="18" charset="0"/>
                <a:cs typeface="Times New Roman" pitchFamily="18" charset="0"/>
              </a:rPr>
            </a:br>
            <a:endParaRPr lang="lt-LT" altLang="lt-LT" sz="3200" b="1" dirty="0">
              <a:latin typeface="Times New Roman" pitchFamily="18" charset="0"/>
              <a:cs typeface="Times New Roman" pitchFamily="18" charset="0"/>
            </a:endParaRPr>
          </a:p>
        </p:txBody>
      </p:sp>
      <p:pic>
        <p:nvPicPr>
          <p:cNvPr id="31751"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6" name="Turinio vietos rezervavimo ženklas 5"/>
          <p:cNvGraphicFramePr>
            <a:graphicFrameLocks noGrp="1"/>
          </p:cNvGraphicFramePr>
          <p:nvPr>
            <p:ph idx="1"/>
            <p:extLst>
              <p:ext uri="{D42A27DB-BD31-4B8C-83A1-F6EECF244321}">
                <p14:modId xmlns:p14="http://schemas.microsoft.com/office/powerpoint/2010/main" xmlns="" val="93929438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xmlns="" val="27393860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p>
        </p:txBody>
      </p:sp>
      <p:sp>
        <p:nvSpPr>
          <p:cNvPr id="31747" name="Rectangle 5"/>
          <p:cNvSpPr>
            <a:spLocks noChangeArrowheads="1"/>
          </p:cNvSpPr>
          <p:nvPr/>
        </p:nvSpPr>
        <p:spPr bwMode="auto">
          <a:xfrm>
            <a:off x="0" y="30480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a:p>
        </p:txBody>
      </p:sp>
      <p:pic>
        <p:nvPicPr>
          <p:cNvPr id="31748"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00875" y="381000"/>
            <a:ext cx="2143125"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1749"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6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1750" name="Title 7"/>
          <p:cNvSpPr>
            <a:spLocks noGrp="1"/>
          </p:cNvSpPr>
          <p:nvPr>
            <p:ph type="title"/>
          </p:nvPr>
        </p:nvSpPr>
        <p:spPr>
          <a:xfrm>
            <a:off x="357188" y="642938"/>
            <a:ext cx="8229600" cy="685800"/>
          </a:xfrm>
        </p:spPr>
        <p:txBody>
          <a:bodyPr/>
          <a:lstStyle/>
          <a:p>
            <a:r>
              <a:rPr lang="lt-LT" altLang="lt-LT"/>
              <a:t/>
            </a:r>
            <a:br>
              <a:rPr lang="lt-LT" altLang="lt-LT"/>
            </a:br>
            <a:r>
              <a:rPr lang="lt-LT" altLang="lt-LT" b="1">
                <a:latin typeface="Times New Roman" pitchFamily="18" charset="0"/>
                <a:cs typeface="Times New Roman" pitchFamily="18" charset="0"/>
              </a:rPr>
              <a:t>Apibendrinimas (1)</a:t>
            </a:r>
            <a:br>
              <a:rPr lang="lt-LT" altLang="lt-LT" b="1">
                <a:latin typeface="Times New Roman" pitchFamily="18" charset="0"/>
                <a:cs typeface="Times New Roman" pitchFamily="18" charset="0"/>
              </a:rPr>
            </a:br>
            <a:endParaRPr lang="lt-LT" altLang="lt-LT" b="1">
              <a:latin typeface="Times New Roman" pitchFamily="18" charset="0"/>
              <a:cs typeface="Times New Roman" pitchFamily="18" charset="0"/>
            </a:endParaRPr>
          </a:p>
        </p:txBody>
      </p:sp>
      <p:sp>
        <p:nvSpPr>
          <p:cNvPr id="32775" name="Content Placeholder 11"/>
          <p:cNvSpPr>
            <a:spLocks noGrp="1"/>
          </p:cNvSpPr>
          <p:nvPr>
            <p:ph idx="1"/>
          </p:nvPr>
        </p:nvSpPr>
        <p:spPr>
          <a:xfrm>
            <a:off x="152400" y="1772816"/>
            <a:ext cx="8839200" cy="4497139"/>
          </a:xfrm>
        </p:spPr>
        <p:txBody>
          <a:bodyPr/>
          <a:lstStyle/>
          <a:p>
            <a:pPr lvl="0"/>
            <a:r>
              <a:rPr lang="lt-LT" sz="2000" dirty="0">
                <a:latin typeface="Times New Roman" pitchFamily="18" charset="0"/>
                <a:cs typeface="Times New Roman" pitchFamily="18" charset="0"/>
              </a:rPr>
              <a:t>2019 m. profilaktiškai sveikatą pasitikrino 99,5 proc. vaikų. </a:t>
            </a:r>
          </a:p>
          <a:p>
            <a:pPr lvl="0"/>
            <a:r>
              <a:rPr lang="lt-LT" sz="2000" dirty="0">
                <a:latin typeface="Times New Roman" pitchFamily="18" charset="0"/>
                <a:cs typeface="Times New Roman" pitchFamily="18" charset="0"/>
              </a:rPr>
              <a:t>2019 m. iš profilaktiškai sveikatą pasitikrinusių 183 vaikų visiškai sveikų nebuvo nė vieno vaiko.</a:t>
            </a:r>
          </a:p>
          <a:p>
            <a:pPr lvl="0"/>
            <a:r>
              <a:rPr lang="lt-LT" sz="2000" dirty="0">
                <a:latin typeface="Times New Roman" pitchFamily="18" charset="0"/>
                <a:cs typeface="Times New Roman" pitchFamily="18" charset="0"/>
              </a:rPr>
              <a:t>2019 m. kas antras vaikas (54,1 proc.) turėjo regėjimo sutrikimų, jų didžiausia procentinė dalis buvo tarp priešmokyklinės grupės vaikų. Diagnozuotų regėjimo sutrikimų struktūroje dominuoja toliaregystė (91,3 proc.).</a:t>
            </a:r>
          </a:p>
          <a:p>
            <a:pPr lvl="0"/>
            <a:r>
              <a:rPr lang="lt-LT" sz="2000" dirty="0">
                <a:latin typeface="Times New Roman" pitchFamily="18" charset="0"/>
                <a:cs typeface="Times New Roman" pitchFamily="18" charset="0"/>
              </a:rPr>
              <a:t>2019 m. kas trečias vaikas (31,7 proc.) turėjo simptomų, požymių ir nenormalių klinikinių bei laboratorinių radinių. Diagnozuotų šios sveikatos sutrikimų grupės struktūroje dominuoja širdies ūžesiai ir širdies tonai (86,4 proc.).</a:t>
            </a:r>
          </a:p>
          <a:p>
            <a:pPr>
              <a:defRPr/>
            </a:pPr>
            <a:endParaRPr lang="lt-LT" sz="2400" dirty="0">
              <a:latin typeface="Times New Roman" pitchFamily="18" charset="0"/>
              <a:cs typeface="Times New Roman" pitchFamily="18" charset="0"/>
            </a:endParaRPr>
          </a:p>
          <a:p>
            <a:pPr>
              <a:buFont typeface="Arial" charset="0"/>
              <a:buNone/>
              <a:defRPr/>
            </a:pPr>
            <a:endParaRPr lang="lt-LT" sz="2800" dirty="0"/>
          </a:p>
          <a:p>
            <a:pPr>
              <a:defRPr/>
            </a:pPr>
            <a:endParaRPr lang="lt-LT" sz="2800" dirty="0"/>
          </a:p>
          <a:p>
            <a:pPr>
              <a:defRPr/>
            </a:pPr>
            <a:endParaRPr lang="lt-LT" dirty="0"/>
          </a:p>
        </p:txBody>
      </p:sp>
      <p:pic>
        <p:nvPicPr>
          <p:cNvPr id="31752"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6147" name="Rectangle 5"/>
          <p:cNvSpPr>
            <a:spLocks noChangeArrowheads="1"/>
          </p:cNvSpPr>
          <p:nvPr/>
        </p:nvSpPr>
        <p:spPr bwMode="auto">
          <a:xfrm>
            <a:off x="0" y="28575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a:latin typeface="Calibri" pitchFamily="34" charset="0"/>
            </a:endParaRPr>
          </a:p>
        </p:txBody>
      </p:sp>
      <p:pic>
        <p:nvPicPr>
          <p:cNvPr id="6148"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358063" y="357188"/>
            <a:ext cx="1785937" cy="42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149"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150"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151" name="Antraštė 1"/>
          <p:cNvSpPr>
            <a:spLocks noGrp="1"/>
          </p:cNvSpPr>
          <p:nvPr>
            <p:ph type="title"/>
          </p:nvPr>
        </p:nvSpPr>
        <p:spPr>
          <a:xfrm>
            <a:off x="107950" y="571500"/>
            <a:ext cx="8856663" cy="1143000"/>
          </a:xfrm>
        </p:spPr>
        <p:txBody>
          <a:bodyPr/>
          <a:lstStyle/>
          <a:p>
            <a:r>
              <a:rPr lang="lt-LT" altLang="lt-LT" sz="3600" b="1" dirty="0">
                <a:latin typeface="Times New Roman" pitchFamily="18" charset="0"/>
                <a:cs typeface="Times New Roman" pitchFamily="18" charset="0"/>
              </a:rPr>
              <a:t>Vaikų sveikatos analizės rezultatų svarba</a:t>
            </a:r>
            <a:endParaRPr lang="lt-LT" altLang="lt-LT" sz="3600" dirty="0"/>
          </a:p>
        </p:txBody>
      </p:sp>
      <p:sp>
        <p:nvSpPr>
          <p:cNvPr id="6152" name="Content Placeholder 11"/>
          <p:cNvSpPr>
            <a:spLocks noGrp="1"/>
          </p:cNvSpPr>
          <p:nvPr>
            <p:ph idx="1"/>
          </p:nvPr>
        </p:nvSpPr>
        <p:spPr>
          <a:xfrm>
            <a:off x="319088" y="2133600"/>
            <a:ext cx="8505825" cy="4208463"/>
          </a:xfrm>
        </p:spPr>
        <p:txBody>
          <a:bodyPr/>
          <a:lstStyle/>
          <a:p>
            <a:pPr algn="ctr">
              <a:buFont typeface="Arial" charset="0"/>
              <a:buNone/>
            </a:pPr>
            <a:r>
              <a:rPr lang="lt-LT" altLang="lt-LT" sz="3600" dirty="0">
                <a:latin typeface="Times New Roman" pitchFamily="18" charset="0"/>
                <a:cs typeface="Times New Roman" pitchFamily="18" charset="0"/>
              </a:rPr>
              <a:t>   Kasmetinių</a:t>
            </a:r>
            <a:r>
              <a:rPr lang="en-US" altLang="lt-LT" sz="3600" dirty="0">
                <a:latin typeface="Times New Roman" pitchFamily="18" charset="0"/>
                <a:cs typeface="Times New Roman" pitchFamily="18" charset="0"/>
              </a:rPr>
              <a:t> </a:t>
            </a:r>
            <a:r>
              <a:rPr lang="lt-LT" altLang="lt-LT" sz="3600" dirty="0">
                <a:latin typeface="Times New Roman" pitchFamily="18" charset="0"/>
                <a:cs typeface="Times New Roman" pitchFamily="18" charset="0"/>
              </a:rPr>
              <a:t>vaikų profilaktinių patikrinimų duomenys reikalingi kryptingai planuoti ir įgyvendinti sveikatos priežiūrą įstaigoje, organizuoti tikslesnes sveikatos stiprinimo priemones, susijusias su ligų ir traumų profilaktika.</a:t>
            </a:r>
            <a:r>
              <a:rPr lang="en-US" altLang="lt-LT" sz="3600" dirty="0">
                <a:latin typeface="Times New Roman" pitchFamily="18" charset="0"/>
                <a:cs typeface="Times New Roman" pitchFamily="18" charset="0"/>
              </a:rPr>
              <a:t> </a:t>
            </a:r>
            <a:endParaRPr lang="lt-LT" altLang="lt-LT" sz="3600"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p>
        </p:txBody>
      </p:sp>
      <p:sp>
        <p:nvSpPr>
          <p:cNvPr id="32771" name="Rectangle 5"/>
          <p:cNvSpPr>
            <a:spLocks noChangeArrowheads="1"/>
          </p:cNvSpPr>
          <p:nvPr/>
        </p:nvSpPr>
        <p:spPr bwMode="auto">
          <a:xfrm>
            <a:off x="0" y="30480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a:p>
        </p:txBody>
      </p:sp>
      <p:pic>
        <p:nvPicPr>
          <p:cNvPr id="32772"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00875" y="381000"/>
            <a:ext cx="2143125"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73"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6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2774" name="Title 7"/>
          <p:cNvSpPr>
            <a:spLocks noGrp="1"/>
          </p:cNvSpPr>
          <p:nvPr>
            <p:ph type="title"/>
          </p:nvPr>
        </p:nvSpPr>
        <p:spPr>
          <a:xfrm>
            <a:off x="357188" y="642938"/>
            <a:ext cx="8229600" cy="685800"/>
          </a:xfrm>
        </p:spPr>
        <p:txBody>
          <a:bodyPr/>
          <a:lstStyle/>
          <a:p>
            <a:r>
              <a:rPr lang="lt-LT" altLang="lt-LT"/>
              <a:t/>
            </a:r>
            <a:br>
              <a:rPr lang="lt-LT" altLang="lt-LT"/>
            </a:br>
            <a:r>
              <a:rPr lang="lt-LT" altLang="lt-LT" b="1">
                <a:latin typeface="Times New Roman" pitchFamily="18" charset="0"/>
                <a:cs typeface="Times New Roman" pitchFamily="18" charset="0"/>
              </a:rPr>
              <a:t>Apibendrinimas (2)</a:t>
            </a:r>
            <a:br>
              <a:rPr lang="lt-LT" altLang="lt-LT" b="1">
                <a:latin typeface="Times New Roman" pitchFamily="18" charset="0"/>
                <a:cs typeface="Times New Roman" pitchFamily="18" charset="0"/>
              </a:rPr>
            </a:br>
            <a:endParaRPr lang="lt-LT" altLang="lt-LT" b="1">
              <a:latin typeface="Times New Roman" pitchFamily="18" charset="0"/>
              <a:cs typeface="Times New Roman" pitchFamily="18" charset="0"/>
            </a:endParaRPr>
          </a:p>
        </p:txBody>
      </p:sp>
      <p:sp>
        <p:nvSpPr>
          <p:cNvPr id="32775" name="Content Placeholder 11"/>
          <p:cNvSpPr>
            <a:spLocks noGrp="1"/>
          </p:cNvSpPr>
          <p:nvPr>
            <p:ph idx="1"/>
          </p:nvPr>
        </p:nvSpPr>
        <p:spPr>
          <a:xfrm>
            <a:off x="152400" y="1628775"/>
            <a:ext cx="8839200" cy="5000625"/>
          </a:xfrm>
        </p:spPr>
        <p:txBody>
          <a:bodyPr/>
          <a:lstStyle/>
          <a:p>
            <a:pPr lvl="0"/>
            <a:r>
              <a:rPr lang="lt-LT" sz="2000" dirty="0">
                <a:latin typeface="Times New Roman" pitchFamily="18" charset="0"/>
                <a:cs typeface="Times New Roman" pitchFamily="18" charset="0"/>
              </a:rPr>
              <a:t>2019 m. kas penktas (21,3 proc.) profilaktiškai sveikatą pasitikrinęs vaikas turėjo įgimtų formavimosi ydų. Tokių vaikų didžiausia dalis yra lopšelio grupėje. Diagnozuotų įgimtų formavimosi ydų struktūroje dominuoja atvira arba išlikusi ovalioji anga (55 proc.) bei prieširdžių pertvaros defektai (20 proc.).</a:t>
            </a:r>
          </a:p>
          <a:p>
            <a:pPr lvl="0"/>
            <a:r>
              <a:rPr lang="lt-LT" sz="2000" dirty="0">
                <a:latin typeface="Times New Roman" pitchFamily="18" charset="0"/>
                <a:cs typeface="Times New Roman" pitchFamily="18" charset="0"/>
              </a:rPr>
              <a:t>2019 m. kas aštuntas vaikas (12 proc.) turėjo psichikos ir elgesio sutrikimų, kurių didžiausia procentinė dalis buvo tarp darželio grupės vaikų. Diagnozuotų psichikos ir elgesio sutrikimų struktūroje dominuoja kalbos ir kalbėjimo raidos sutrikimai (79,2 proc.).</a:t>
            </a:r>
          </a:p>
          <a:p>
            <a:pPr lvl="0"/>
            <a:r>
              <a:rPr lang="lt-LT" sz="2000" dirty="0">
                <a:latin typeface="Times New Roman" pitchFamily="18" charset="0"/>
                <a:cs typeface="Times New Roman" pitchFamily="18" charset="0"/>
              </a:rPr>
              <a:t>2019 m. 1 vaikas turėjo antsvorio, o per mažą svorį – 64 vaikai.</a:t>
            </a:r>
          </a:p>
          <a:p>
            <a:pPr lvl="0"/>
            <a:r>
              <a:rPr lang="lt-LT" sz="2000" dirty="0">
                <a:latin typeface="Times New Roman" pitchFamily="18" charset="0"/>
                <a:cs typeface="Times New Roman" pitchFamily="18" charset="0"/>
              </a:rPr>
              <a:t>2019 m. </a:t>
            </a:r>
            <a:r>
              <a:rPr lang="lt-LT" sz="2000">
                <a:latin typeface="Times New Roman" pitchFamily="18" charset="0"/>
                <a:cs typeface="Times New Roman" pitchFamily="18" charset="0"/>
              </a:rPr>
              <a:t>5 </a:t>
            </a:r>
            <a:r>
              <a:rPr lang="lt-LT" sz="2000" dirty="0">
                <a:latin typeface="Times New Roman" pitchFamily="18" charset="0"/>
                <a:cs typeface="Times New Roman" pitchFamily="18" charset="0"/>
              </a:rPr>
              <a:t>vaikai fizinio ugdymo veikloje galėjo dalyvauti su apribojimais (parengiamoji fizinio ugdymo grupė). </a:t>
            </a:r>
            <a:endParaRPr lang="lt-LT" sz="2800" dirty="0">
              <a:latin typeface="Times New Roman" pitchFamily="18" charset="0"/>
              <a:cs typeface="Times New Roman" pitchFamily="18" charset="0"/>
            </a:endParaRPr>
          </a:p>
          <a:p>
            <a:pPr>
              <a:defRPr/>
            </a:pPr>
            <a:endParaRPr lang="lt-LT" sz="2800" dirty="0"/>
          </a:p>
          <a:p>
            <a:pPr>
              <a:defRPr/>
            </a:pPr>
            <a:endParaRPr lang="lt-LT" dirty="0"/>
          </a:p>
        </p:txBody>
      </p:sp>
      <p:pic>
        <p:nvPicPr>
          <p:cNvPr id="32776"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p>
        </p:txBody>
      </p:sp>
      <p:sp>
        <p:nvSpPr>
          <p:cNvPr id="32771" name="Rectangle 5"/>
          <p:cNvSpPr>
            <a:spLocks noChangeArrowheads="1"/>
          </p:cNvSpPr>
          <p:nvPr/>
        </p:nvSpPr>
        <p:spPr bwMode="auto">
          <a:xfrm>
            <a:off x="0" y="30480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a:p>
        </p:txBody>
      </p:sp>
      <p:pic>
        <p:nvPicPr>
          <p:cNvPr id="32772"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00875" y="381000"/>
            <a:ext cx="2143125"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773"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6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2774" name="Title 7"/>
          <p:cNvSpPr>
            <a:spLocks noGrp="1"/>
          </p:cNvSpPr>
          <p:nvPr>
            <p:ph type="title"/>
          </p:nvPr>
        </p:nvSpPr>
        <p:spPr>
          <a:xfrm>
            <a:off x="357188" y="642938"/>
            <a:ext cx="8229600" cy="685800"/>
          </a:xfrm>
        </p:spPr>
        <p:txBody>
          <a:bodyPr/>
          <a:lstStyle/>
          <a:p>
            <a:r>
              <a:rPr lang="lt-LT" altLang="lt-LT" dirty="0"/>
              <a:t/>
            </a:r>
            <a:br>
              <a:rPr lang="lt-LT" altLang="lt-LT" dirty="0"/>
            </a:br>
            <a:r>
              <a:rPr lang="lt-LT" altLang="lt-LT" b="1" dirty="0">
                <a:latin typeface="Times New Roman" pitchFamily="18" charset="0"/>
                <a:cs typeface="Times New Roman" pitchFamily="18" charset="0"/>
              </a:rPr>
              <a:t>Rekomendacijos</a:t>
            </a:r>
            <a:br>
              <a:rPr lang="lt-LT" altLang="lt-LT" b="1" dirty="0">
                <a:latin typeface="Times New Roman" pitchFamily="18" charset="0"/>
                <a:cs typeface="Times New Roman" pitchFamily="18" charset="0"/>
              </a:rPr>
            </a:br>
            <a:endParaRPr lang="lt-LT" altLang="lt-LT" b="1" dirty="0">
              <a:latin typeface="Times New Roman" pitchFamily="18" charset="0"/>
              <a:cs typeface="Times New Roman" pitchFamily="18" charset="0"/>
            </a:endParaRPr>
          </a:p>
        </p:txBody>
      </p:sp>
      <p:sp>
        <p:nvSpPr>
          <p:cNvPr id="32775" name="Content Placeholder 11"/>
          <p:cNvSpPr>
            <a:spLocks noGrp="1"/>
          </p:cNvSpPr>
          <p:nvPr>
            <p:ph idx="1"/>
          </p:nvPr>
        </p:nvSpPr>
        <p:spPr>
          <a:xfrm>
            <a:off x="152400" y="1628775"/>
            <a:ext cx="8839200" cy="5000625"/>
          </a:xfrm>
        </p:spPr>
        <p:txBody>
          <a:bodyPr/>
          <a:lstStyle/>
          <a:p>
            <a:pPr lvl="0"/>
            <a:r>
              <a:rPr lang="lt-LT" sz="2000" dirty="0">
                <a:latin typeface="Times New Roman" pitchFamily="18" charset="0"/>
                <a:cs typeface="Times New Roman" pitchFamily="18" charset="0"/>
              </a:rPr>
              <a:t>Tikslinga vaikų tėvus įtraukti į sveikatos stiprinimo veiklas – organizuoti ir vykdyti mokymus, apimančius aiškią, išsamią ir patikimą informaciją apie mitybą, fizinį aktyvumą </a:t>
            </a:r>
          </a:p>
          <a:p>
            <a:pPr lvl="0"/>
            <a:r>
              <a:rPr lang="lt-LT" sz="2000" dirty="0">
                <a:latin typeface="Times New Roman" pitchFamily="18" charset="0"/>
                <a:cs typeface="Times New Roman" pitchFamily="18" charset="0"/>
              </a:rPr>
              <a:t>Būtina vaikų sveikatos priežiūrą vykdyti visomis kryptimis, ypatingą dėmesį skiriant regos sutrikimų profilaktikai: tinkamai aplinkai (žaidimų vieta, sėdėjimo poza, apšvietimas, laiko leidimas prie kompiuterio ir televizoriaus), poilsiui (akių mankštelės), pilnavertei mitybai bei profilaktiniam regėjimo tikrinimui. </a:t>
            </a:r>
          </a:p>
          <a:p>
            <a:pPr lvl="0"/>
            <a:r>
              <a:rPr lang="lt-LT" sz="2000" dirty="0">
                <a:latin typeface="Times New Roman" pitchFamily="18" charset="0"/>
                <a:cs typeface="Times New Roman" pitchFamily="18" charset="0"/>
              </a:rPr>
              <a:t>Mažinti gyvensenos rizikos veiksnius, kurie sąlygotų kvėpavimo sistemos ligas, didelį dėmesį skiriant profilaktikai (tinkama higiena, mityba, fizinis aktyvumas darbo – poilsio režimas).</a:t>
            </a:r>
          </a:p>
          <a:p>
            <a:pPr>
              <a:defRPr/>
            </a:pPr>
            <a:endParaRPr lang="lt-LT" sz="2800" dirty="0">
              <a:latin typeface="Times New Roman" pitchFamily="18" charset="0"/>
              <a:cs typeface="Times New Roman" pitchFamily="18" charset="0"/>
            </a:endParaRPr>
          </a:p>
          <a:p>
            <a:pPr>
              <a:buFont typeface="Arial" charset="0"/>
              <a:buNone/>
              <a:defRPr/>
            </a:pPr>
            <a:endParaRPr lang="lt-LT" sz="2800" dirty="0"/>
          </a:p>
          <a:p>
            <a:pPr>
              <a:defRPr/>
            </a:pPr>
            <a:endParaRPr lang="lt-LT" sz="2800" dirty="0"/>
          </a:p>
          <a:p>
            <a:pPr>
              <a:defRPr/>
            </a:pPr>
            <a:endParaRPr lang="lt-LT" dirty="0"/>
          </a:p>
        </p:txBody>
      </p:sp>
      <p:pic>
        <p:nvPicPr>
          <p:cNvPr id="32776"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3808218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35843" name="Rectangle 5"/>
          <p:cNvSpPr>
            <a:spLocks noChangeArrowheads="1"/>
          </p:cNvSpPr>
          <p:nvPr/>
        </p:nvSpPr>
        <p:spPr bwMode="auto">
          <a:xfrm>
            <a:off x="0" y="30480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a:latin typeface="Calibri" pitchFamily="34" charset="0"/>
            </a:endParaRPr>
          </a:p>
        </p:txBody>
      </p:sp>
      <p:pic>
        <p:nvPicPr>
          <p:cNvPr id="35844"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010400" y="381000"/>
            <a:ext cx="2133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5845"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5846" name="Antraštė 9"/>
          <p:cNvSpPr>
            <a:spLocks noGrp="1"/>
          </p:cNvSpPr>
          <p:nvPr>
            <p:ph type="ctrTitle"/>
          </p:nvPr>
        </p:nvSpPr>
        <p:spPr/>
        <p:txBody>
          <a:bodyPr/>
          <a:lstStyle/>
          <a:p>
            <a:pPr eaLnBrk="1" hangingPunct="1"/>
            <a:r>
              <a:rPr lang="lt-LT" altLang="lt-LT" sz="3200" b="1">
                <a:solidFill>
                  <a:srgbClr val="FF0000"/>
                </a:solidFill>
                <a:latin typeface="Times New Roman" pitchFamily="18" charset="0"/>
                <a:cs typeface="Times New Roman" pitchFamily="18" charset="0"/>
              </a:rPr>
              <a:t/>
            </a:r>
            <a:br>
              <a:rPr lang="lt-LT" altLang="lt-LT" sz="3200" b="1">
                <a:solidFill>
                  <a:srgbClr val="FF0000"/>
                </a:solidFill>
                <a:latin typeface="Times New Roman" pitchFamily="18" charset="0"/>
                <a:cs typeface="Times New Roman" pitchFamily="18" charset="0"/>
              </a:rPr>
            </a:br>
            <a:r>
              <a:rPr lang="en-US" altLang="lt-LT" sz="3600" b="1">
                <a:latin typeface="Times New Roman" pitchFamily="18" charset="0"/>
                <a:cs typeface="Times New Roman" pitchFamily="18" charset="0"/>
              </a:rPr>
              <a:t>A</a:t>
            </a:r>
            <a:r>
              <a:rPr lang="lt-LT" altLang="lt-LT" sz="3600" b="1">
                <a:latin typeface="Times New Roman" pitchFamily="18" charset="0"/>
                <a:cs typeface="Times New Roman" pitchFamily="18" charset="0"/>
              </a:rPr>
              <a:t>ČIŪ UŽ DĖMESĮ</a:t>
            </a:r>
            <a:br>
              <a:rPr lang="lt-LT" altLang="lt-LT" sz="3600" b="1">
                <a:latin typeface="Times New Roman" pitchFamily="18" charset="0"/>
                <a:cs typeface="Times New Roman" pitchFamily="18" charset="0"/>
              </a:rPr>
            </a:br>
            <a:endParaRPr lang="en-US" altLang="lt-LT" sz="3600"/>
          </a:p>
        </p:txBody>
      </p:sp>
      <p:sp>
        <p:nvSpPr>
          <p:cNvPr id="34823" name="Turinio vietos rezervavimo ženklas 17"/>
          <p:cNvSpPr>
            <a:spLocks noGrp="1"/>
          </p:cNvSpPr>
          <p:nvPr>
            <p:ph type="subTitle" idx="1"/>
          </p:nvPr>
        </p:nvSpPr>
        <p:spPr/>
        <p:txBody>
          <a:bodyPr/>
          <a:lstStyle/>
          <a:p>
            <a:pPr eaLnBrk="1" hangingPunct="1">
              <a:defRPr/>
            </a:pPr>
            <a:endParaRPr lang="lt-LT" b="1" dirty="0">
              <a:latin typeface="Times New Roman" pitchFamily="18" charset="0"/>
              <a:cs typeface="Times New Roman" pitchFamily="18" charset="0"/>
            </a:endParaRPr>
          </a:p>
          <a:p>
            <a:pPr eaLnBrk="1" hangingPunct="1">
              <a:defRPr/>
            </a:pPr>
            <a:endParaRPr lang="lt-LT" dirty="0"/>
          </a:p>
        </p:txBody>
      </p:sp>
      <p:pic>
        <p:nvPicPr>
          <p:cNvPr id="35848"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7171" name="Rectangle 5"/>
          <p:cNvSpPr>
            <a:spLocks noChangeArrowheads="1"/>
          </p:cNvSpPr>
          <p:nvPr/>
        </p:nvSpPr>
        <p:spPr bwMode="auto">
          <a:xfrm>
            <a:off x="0" y="28575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a:latin typeface="Calibri" pitchFamily="34" charset="0"/>
            </a:endParaRPr>
          </a:p>
        </p:txBody>
      </p:sp>
      <p:pic>
        <p:nvPicPr>
          <p:cNvPr id="7172"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358063" y="357188"/>
            <a:ext cx="1785937" cy="42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173"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174"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175" name="Title 8"/>
          <p:cNvSpPr>
            <a:spLocks noGrp="1"/>
          </p:cNvSpPr>
          <p:nvPr>
            <p:ph type="ctrTitle"/>
          </p:nvPr>
        </p:nvSpPr>
        <p:spPr>
          <a:xfrm>
            <a:off x="285750" y="2130425"/>
            <a:ext cx="8572500" cy="1470025"/>
          </a:xfrm>
        </p:spPr>
        <p:txBody>
          <a:bodyPr/>
          <a:lstStyle/>
          <a:p>
            <a:r>
              <a:rPr lang="lt-LT" altLang="lt-LT" b="1" dirty="0">
                <a:latin typeface="Times New Roman" pitchFamily="18" charset="0"/>
                <a:ea typeface="Segoe UI Symbol" pitchFamily="34" charset="0"/>
                <a:cs typeface="Times New Roman" pitchFamily="18" charset="0"/>
              </a:rPr>
              <a:t>Pasitikrinę sveikatą vaikai</a:t>
            </a:r>
          </a:p>
        </p:txBody>
      </p:sp>
      <p:sp>
        <p:nvSpPr>
          <p:cNvPr id="8200" name="Content Placeholder 11"/>
          <p:cNvSpPr>
            <a:spLocks noGrp="1"/>
          </p:cNvSpPr>
          <p:nvPr>
            <p:ph type="subTitle" idx="1"/>
          </p:nvPr>
        </p:nvSpPr>
        <p:spPr/>
        <p:txBody>
          <a:bodyPr/>
          <a:lstStyle/>
          <a:p>
            <a:pPr>
              <a:defRPr/>
            </a:pPr>
            <a:endParaRPr lang="lt-LT" dirty="0">
              <a:latin typeface="Times New Roman" pitchFamily="18" charset="0"/>
              <a:cs typeface="Times New Roman" pitchFamily="18" charset="0"/>
            </a:endParaRPr>
          </a:p>
          <a:p>
            <a:pPr>
              <a:defRPr/>
            </a:pPr>
            <a:endParaRPr lang="lt-LT"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8195" name="Rectangle 5"/>
          <p:cNvSpPr>
            <a:spLocks noChangeArrowheads="1"/>
          </p:cNvSpPr>
          <p:nvPr/>
        </p:nvSpPr>
        <p:spPr bwMode="auto">
          <a:xfrm>
            <a:off x="0" y="285750"/>
            <a:ext cx="9144000" cy="6396038"/>
          </a:xfrm>
          <a:prstGeom prst="rect">
            <a:avLst/>
          </a:prstGeom>
          <a:solidFill>
            <a:schemeClr val="bg1"/>
          </a:solidFill>
          <a:ln w="9525">
            <a:solidFill>
              <a:schemeClr val="tx1"/>
            </a:solidFill>
            <a:miter lim="800000"/>
            <a:headEnd/>
            <a:tailEnd/>
          </a:ln>
        </p:spPr>
        <p:txBody>
          <a:bodyPr wrap="none" anchor="ctr"/>
          <a:lstStyle/>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r>
              <a:rPr lang="lt-LT" altLang="lt-LT" sz="1200" i="1" dirty="0">
                <a:latin typeface="Times New Roman" pitchFamily="18" charset="0"/>
                <a:cs typeface="Times New Roman" pitchFamily="18" charset="0"/>
              </a:rPr>
              <a:t>Šaltinis: Klaipėdos miesto visuomenės sveikatos biuras</a:t>
            </a:r>
          </a:p>
        </p:txBody>
      </p:sp>
      <p:pic>
        <p:nvPicPr>
          <p:cNvPr id="8196"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358063" y="357188"/>
            <a:ext cx="1785937" cy="42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197"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198" name="Antraštė 9"/>
          <p:cNvSpPr>
            <a:spLocks noGrp="1"/>
          </p:cNvSpPr>
          <p:nvPr>
            <p:ph type="title"/>
          </p:nvPr>
        </p:nvSpPr>
        <p:spPr>
          <a:xfrm>
            <a:off x="457200" y="560388"/>
            <a:ext cx="8229600" cy="1143000"/>
          </a:xfrm>
        </p:spPr>
        <p:txBody>
          <a:bodyPr/>
          <a:lstStyle/>
          <a:p>
            <a:pPr eaLnBrk="1" hangingPunct="1"/>
            <a:r>
              <a:rPr lang="lt-LT" altLang="lt-LT" sz="2400" b="1" dirty="0">
                <a:latin typeface="Times New Roman" pitchFamily="18" charset="0"/>
                <a:cs typeface="Times New Roman" pitchFamily="18" charset="0"/>
              </a:rPr>
              <a:t>Pasitikrinusiųjų ir nepasitikrinusiųjų sveikatą vaikų pokyčiai 2018-2020 m. (</a:t>
            </a:r>
            <a:r>
              <a:rPr lang="lt-LT" altLang="lt-LT" sz="2400" b="1" dirty="0" err="1">
                <a:latin typeface="Times New Roman" pitchFamily="18" charset="0"/>
                <a:cs typeface="Times New Roman" pitchFamily="18" charset="0"/>
              </a:rPr>
              <a:t>proc</a:t>
            </a:r>
            <a:r>
              <a:rPr lang="lt-LT" altLang="lt-LT" sz="2400" b="1" dirty="0">
                <a:latin typeface="Times New Roman" pitchFamily="18" charset="0"/>
                <a:cs typeface="Times New Roman" pitchFamily="18" charset="0"/>
              </a:rPr>
              <a:t>.)</a:t>
            </a:r>
            <a:endParaRPr lang="en-US" altLang="lt-LT" sz="2400" dirty="0"/>
          </a:p>
        </p:txBody>
      </p:sp>
      <p:pic>
        <p:nvPicPr>
          <p:cNvPr id="8199"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780213"/>
            <a:ext cx="9144000" cy="777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9" name="Turinio vietos rezervavimo ženklas 3"/>
          <p:cNvGraphicFramePr>
            <a:graphicFrameLocks noGrp="1"/>
          </p:cNvGraphicFramePr>
          <p:nvPr>
            <p:ph idx="1"/>
            <p:extLst>
              <p:ext uri="{D42A27DB-BD31-4B8C-83A1-F6EECF244321}">
                <p14:modId xmlns:p14="http://schemas.microsoft.com/office/powerpoint/2010/main" xmlns="" val="363082596"/>
              </p:ext>
            </p:extLst>
          </p:nvPr>
        </p:nvGraphicFramePr>
        <p:xfrm>
          <a:off x="395536" y="1844824"/>
          <a:ext cx="8229600" cy="4525963"/>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10243" name="Rectangle 5"/>
          <p:cNvSpPr>
            <a:spLocks noChangeArrowheads="1"/>
          </p:cNvSpPr>
          <p:nvPr/>
        </p:nvSpPr>
        <p:spPr bwMode="auto">
          <a:xfrm>
            <a:off x="0" y="28575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a:latin typeface="Calibri" pitchFamily="34" charset="0"/>
            </a:endParaRPr>
          </a:p>
        </p:txBody>
      </p:sp>
      <p:pic>
        <p:nvPicPr>
          <p:cNvPr id="10244"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358063" y="357188"/>
            <a:ext cx="1785937" cy="42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45"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46"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47" name="Title 8"/>
          <p:cNvSpPr>
            <a:spLocks noGrp="1"/>
          </p:cNvSpPr>
          <p:nvPr>
            <p:ph type="ctrTitle"/>
          </p:nvPr>
        </p:nvSpPr>
        <p:spPr>
          <a:xfrm>
            <a:off x="285750" y="2130425"/>
            <a:ext cx="8572500" cy="1470025"/>
          </a:xfrm>
        </p:spPr>
        <p:txBody>
          <a:bodyPr/>
          <a:lstStyle/>
          <a:p>
            <a:r>
              <a:rPr lang="lt-LT" altLang="lt-LT" b="1" dirty="0">
                <a:latin typeface="Times New Roman" pitchFamily="18" charset="0"/>
                <a:ea typeface="Segoe UI Symbol" pitchFamily="34" charset="0"/>
                <a:cs typeface="Times New Roman" pitchFamily="18" charset="0"/>
              </a:rPr>
              <a:t>Visiškai sveiki vaikai</a:t>
            </a:r>
          </a:p>
        </p:txBody>
      </p:sp>
      <p:sp>
        <p:nvSpPr>
          <p:cNvPr id="8200" name="Content Placeholder 11"/>
          <p:cNvSpPr>
            <a:spLocks noGrp="1"/>
          </p:cNvSpPr>
          <p:nvPr>
            <p:ph type="subTitle" idx="1"/>
          </p:nvPr>
        </p:nvSpPr>
        <p:spPr/>
        <p:txBody>
          <a:bodyPr/>
          <a:lstStyle/>
          <a:p>
            <a:pPr>
              <a:defRPr/>
            </a:pPr>
            <a:endParaRPr lang="lt-LT" dirty="0">
              <a:latin typeface="Times New Roman" pitchFamily="18" charset="0"/>
              <a:cs typeface="Times New Roman" pitchFamily="18" charset="0"/>
            </a:endParaRPr>
          </a:p>
          <a:p>
            <a:pPr>
              <a:defRPr/>
            </a:pPr>
            <a:endParaRPr lang="lt-LT"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12291" name="Rectangle 5"/>
          <p:cNvSpPr>
            <a:spLocks noChangeArrowheads="1"/>
          </p:cNvSpPr>
          <p:nvPr/>
        </p:nvSpPr>
        <p:spPr bwMode="auto">
          <a:xfrm>
            <a:off x="0" y="28575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endParaRPr lang="lt-LT" altLang="lt-LT" i="1" dirty="0">
              <a:latin typeface="Times New Roman" pitchFamily="18" charset="0"/>
              <a:cs typeface="Times New Roman" pitchFamily="18" charset="0"/>
            </a:endParaRPr>
          </a:p>
          <a:p>
            <a:r>
              <a:rPr lang="lt-LT" altLang="lt-LT" sz="1200" i="1" dirty="0">
                <a:latin typeface="Times New Roman" pitchFamily="18" charset="0"/>
                <a:cs typeface="Times New Roman" pitchFamily="18" charset="0"/>
              </a:rPr>
              <a:t>Šaltinis: Klaipėdos miesto visuomenės sveikatos biuras</a:t>
            </a:r>
          </a:p>
        </p:txBody>
      </p:sp>
      <p:pic>
        <p:nvPicPr>
          <p:cNvPr id="12292"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572375" y="285750"/>
            <a:ext cx="1571625" cy="3571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2293"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294" name="Antraštė 9"/>
          <p:cNvSpPr>
            <a:spLocks noGrp="1"/>
          </p:cNvSpPr>
          <p:nvPr>
            <p:ph type="title"/>
          </p:nvPr>
        </p:nvSpPr>
        <p:spPr>
          <a:xfrm>
            <a:off x="142875" y="500063"/>
            <a:ext cx="8786813" cy="1143000"/>
          </a:xfrm>
        </p:spPr>
        <p:txBody>
          <a:bodyPr/>
          <a:lstStyle/>
          <a:p>
            <a:pPr eaLnBrk="1" hangingPunct="1"/>
            <a:r>
              <a:rPr lang="lt-LT" altLang="lt-LT" sz="2200" b="1" dirty="0">
                <a:latin typeface="Times New Roman" pitchFamily="18" charset="0"/>
                <a:cs typeface="Times New Roman" pitchFamily="18" charset="0"/>
              </a:rPr>
              <a:t>Visiškai sveikų vaikų dalis, </a:t>
            </a:r>
            <a:r>
              <a:rPr lang="en-US" altLang="lt-LT" sz="2200" b="1" dirty="0">
                <a:latin typeface="Times New Roman" pitchFamily="18" charset="0"/>
                <a:cs typeface="Times New Roman" pitchFamily="18" charset="0"/>
              </a:rPr>
              <a:t>20</a:t>
            </a:r>
            <a:r>
              <a:rPr lang="lt-LT" altLang="lt-LT" sz="2200" b="1" dirty="0">
                <a:latin typeface="Times New Roman" pitchFamily="18" charset="0"/>
                <a:cs typeface="Times New Roman" pitchFamily="18" charset="0"/>
              </a:rPr>
              <a:t>18</a:t>
            </a:r>
            <a:r>
              <a:rPr lang="en-US" altLang="lt-LT" sz="2200" b="1" dirty="0">
                <a:latin typeface="Times New Roman" pitchFamily="18" charset="0"/>
                <a:cs typeface="Times New Roman" pitchFamily="18" charset="0"/>
              </a:rPr>
              <a:t>–20</a:t>
            </a:r>
            <a:r>
              <a:rPr lang="lt-LT" altLang="lt-LT" sz="2200" b="1" dirty="0">
                <a:latin typeface="Times New Roman" pitchFamily="18" charset="0"/>
                <a:cs typeface="Times New Roman" pitchFamily="18" charset="0"/>
              </a:rPr>
              <a:t>20 </a:t>
            </a:r>
            <a:r>
              <a:rPr lang="en-US" altLang="lt-LT" sz="2200" b="1" dirty="0">
                <a:latin typeface="Times New Roman" pitchFamily="18" charset="0"/>
                <a:cs typeface="Times New Roman" pitchFamily="18" charset="0"/>
              </a:rPr>
              <a:t>m. </a:t>
            </a:r>
            <a:endParaRPr lang="en-US" altLang="lt-LT" sz="2200" dirty="0"/>
          </a:p>
        </p:txBody>
      </p:sp>
      <p:pic>
        <p:nvPicPr>
          <p:cNvPr id="12295"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7225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tačiakampis 1"/>
          <p:cNvSpPr/>
          <p:nvPr/>
        </p:nvSpPr>
        <p:spPr>
          <a:xfrm>
            <a:off x="2411760" y="2353464"/>
            <a:ext cx="2160240"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dirty="0"/>
              <a:t>2018-2019 m.m.</a:t>
            </a:r>
          </a:p>
        </p:txBody>
      </p:sp>
      <p:sp>
        <p:nvSpPr>
          <p:cNvPr id="10" name="Stačiakampis 9"/>
          <p:cNvSpPr/>
          <p:nvPr/>
        </p:nvSpPr>
        <p:spPr>
          <a:xfrm>
            <a:off x="4572000" y="2348880"/>
            <a:ext cx="2160240" cy="1224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dirty="0"/>
              <a:t>2019-2020 m.m.</a:t>
            </a:r>
          </a:p>
        </p:txBody>
      </p:sp>
      <p:sp>
        <p:nvSpPr>
          <p:cNvPr id="3" name="Ovalas 2"/>
          <p:cNvSpPr/>
          <p:nvPr/>
        </p:nvSpPr>
        <p:spPr>
          <a:xfrm>
            <a:off x="1439652" y="4197072"/>
            <a:ext cx="1944216" cy="1680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lt-LT" dirty="0">
                <a:solidFill>
                  <a:prstClr val="white"/>
                </a:solidFill>
              </a:rPr>
              <a:t>Iš 183 vaikų</a:t>
            </a:r>
          </a:p>
          <a:p>
            <a:pPr algn="ctr"/>
            <a:r>
              <a:rPr lang="lt-LT" dirty="0"/>
              <a:t>0 vaikų</a:t>
            </a:r>
          </a:p>
        </p:txBody>
      </p:sp>
      <p:sp>
        <p:nvSpPr>
          <p:cNvPr id="12" name="Ovalas 11"/>
          <p:cNvSpPr/>
          <p:nvPr/>
        </p:nvSpPr>
        <p:spPr>
          <a:xfrm>
            <a:off x="6084168" y="4363048"/>
            <a:ext cx="1944216" cy="165823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t-LT" dirty="0"/>
              <a:t>Iš 183 vaikų</a:t>
            </a:r>
          </a:p>
          <a:p>
            <a:pPr algn="ctr"/>
            <a:r>
              <a:rPr lang="lt-LT" dirty="0"/>
              <a:t>0 vaikų</a:t>
            </a:r>
          </a:p>
        </p:txBody>
      </p:sp>
      <p:cxnSp>
        <p:nvCxnSpPr>
          <p:cNvPr id="5" name="Tiesioji rodyklės jungtis 4"/>
          <p:cNvCxnSpPr/>
          <p:nvPr/>
        </p:nvCxnSpPr>
        <p:spPr>
          <a:xfrm flipH="1">
            <a:off x="3203848" y="3717032"/>
            <a:ext cx="648072" cy="646016"/>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5" name="Tiesioji rodyklės jungtis 14"/>
          <p:cNvCxnSpPr/>
          <p:nvPr/>
        </p:nvCxnSpPr>
        <p:spPr>
          <a:xfrm>
            <a:off x="5436096" y="3694523"/>
            <a:ext cx="720080" cy="742589"/>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ChangeArrowheads="1"/>
          </p:cNvSpPr>
          <p:nvPr/>
        </p:nvSpPr>
        <p:spPr bwMode="auto">
          <a:xfrm>
            <a:off x="0" y="0"/>
            <a:ext cx="9144000" cy="6858000"/>
          </a:xfrm>
          <a:prstGeom prst="rect">
            <a:avLst/>
          </a:prstGeom>
          <a:solidFill>
            <a:srgbClr val="007CC3"/>
          </a:solidFill>
          <a:ln w="9525">
            <a:solidFill>
              <a:schemeClr val="tx1"/>
            </a:solidFill>
            <a:miter lim="800000"/>
            <a:headEnd/>
            <a:tailEnd/>
          </a:ln>
        </p:spPr>
        <p:txBody>
          <a:bodyPr wrap="none" anchor="ctr"/>
          <a:lstStyle/>
          <a:p>
            <a:endParaRPr lang="lt-LT" altLang="lt-LT">
              <a:latin typeface="Calibri" pitchFamily="34" charset="0"/>
            </a:endParaRPr>
          </a:p>
        </p:txBody>
      </p:sp>
      <p:sp>
        <p:nvSpPr>
          <p:cNvPr id="13315" name="Rectangle 5"/>
          <p:cNvSpPr>
            <a:spLocks noChangeArrowheads="1"/>
          </p:cNvSpPr>
          <p:nvPr/>
        </p:nvSpPr>
        <p:spPr bwMode="auto">
          <a:xfrm>
            <a:off x="0" y="285750"/>
            <a:ext cx="9144000" cy="6324600"/>
          </a:xfrm>
          <a:prstGeom prst="rect">
            <a:avLst/>
          </a:prstGeom>
          <a:solidFill>
            <a:schemeClr val="bg1"/>
          </a:solidFill>
          <a:ln w="9525">
            <a:solidFill>
              <a:schemeClr val="tx1"/>
            </a:solidFill>
            <a:miter lim="800000"/>
            <a:headEnd/>
            <a:tailEnd/>
          </a:ln>
        </p:spPr>
        <p:txBody>
          <a:bodyPr wrap="none" anchor="ctr"/>
          <a:lstStyle/>
          <a:p>
            <a:endParaRPr lang="lt-LT" altLang="lt-LT">
              <a:latin typeface="Calibri" pitchFamily="34" charset="0"/>
            </a:endParaRPr>
          </a:p>
        </p:txBody>
      </p:sp>
      <p:pic>
        <p:nvPicPr>
          <p:cNvPr id="13316" name="Picture 6" descr="Klaipedos miesto visuomenes sveikatos biuro logotipa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358063" y="357188"/>
            <a:ext cx="1785937" cy="428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3317" name="Picture 8" descr="juostele 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228600"/>
            <a:ext cx="9144000" cy="74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3318" name="Picture 7" descr="juostele A"/>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6553200"/>
            <a:ext cx="9144000" cy="77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3319" name="Title 8"/>
          <p:cNvSpPr>
            <a:spLocks noGrp="1"/>
          </p:cNvSpPr>
          <p:nvPr>
            <p:ph type="ctrTitle"/>
          </p:nvPr>
        </p:nvSpPr>
        <p:spPr>
          <a:xfrm>
            <a:off x="285750" y="2130425"/>
            <a:ext cx="8572500" cy="1470025"/>
          </a:xfrm>
        </p:spPr>
        <p:txBody>
          <a:bodyPr/>
          <a:lstStyle/>
          <a:p>
            <a:r>
              <a:rPr lang="lt-LT" altLang="lt-LT" b="1">
                <a:latin typeface="Times New Roman" pitchFamily="18" charset="0"/>
                <a:ea typeface="Segoe UI Symbol" pitchFamily="34" charset="0"/>
                <a:cs typeface="Times New Roman" pitchFamily="18" charset="0"/>
              </a:rPr>
              <a:t>Kūno masės indeksas </a:t>
            </a:r>
            <a:br>
              <a:rPr lang="lt-LT" altLang="lt-LT" b="1">
                <a:latin typeface="Times New Roman" pitchFamily="18" charset="0"/>
                <a:ea typeface="Segoe UI Symbol" pitchFamily="34" charset="0"/>
                <a:cs typeface="Times New Roman" pitchFamily="18" charset="0"/>
              </a:rPr>
            </a:br>
            <a:r>
              <a:rPr lang="lt-LT" altLang="lt-LT" b="1">
                <a:latin typeface="Times New Roman" pitchFamily="18" charset="0"/>
                <a:ea typeface="Segoe UI Symbol" pitchFamily="34" charset="0"/>
                <a:cs typeface="Times New Roman" pitchFamily="18" charset="0"/>
              </a:rPr>
              <a:t>(toliau – KMI)</a:t>
            </a:r>
          </a:p>
        </p:txBody>
      </p:sp>
      <p:sp>
        <p:nvSpPr>
          <p:cNvPr id="8200" name="Content Placeholder 11"/>
          <p:cNvSpPr>
            <a:spLocks noGrp="1"/>
          </p:cNvSpPr>
          <p:nvPr>
            <p:ph type="subTitle" idx="1"/>
          </p:nvPr>
        </p:nvSpPr>
        <p:spPr/>
        <p:txBody>
          <a:bodyPr/>
          <a:lstStyle/>
          <a:p>
            <a:pPr>
              <a:defRPr/>
            </a:pPr>
            <a:endParaRPr lang="lt-LT" dirty="0">
              <a:latin typeface="Times New Roman" pitchFamily="18" charset="0"/>
              <a:cs typeface="Times New Roman" pitchFamily="18" charset="0"/>
            </a:endParaRPr>
          </a:p>
          <a:p>
            <a:pPr>
              <a:defRPr/>
            </a:pPr>
            <a:endParaRPr lang="lt-LT"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1578</TotalTime>
  <Words>1218</Words>
  <Application>Microsoft Office PowerPoint</Application>
  <PresentationFormat>On-screen Show (4:3)</PresentationFormat>
  <Paragraphs>544</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tema</vt:lpstr>
      <vt:lpstr>KLAIPĖDOS MIESTO LOPŠELĮ-DARŽELĮ ,,EGLUTĖ” LANKANČIŲ VAIKŲ PROFILAKTINIŲ SVEIKATOS PATIKRINIMŲ 2019-2020 M.M. DUOMENŲ ANALIZĖ  Visuomenės sveikatos priežiūros specialistė  Galina Klementjeva      </vt:lpstr>
      <vt:lpstr>Vaikų sveikatos analizės aprašymas (1)</vt:lpstr>
      <vt:lpstr>Vaikų sveikatos analizės aprašymas (2)</vt:lpstr>
      <vt:lpstr>Vaikų sveikatos analizės rezultatų svarba</vt:lpstr>
      <vt:lpstr>Pasitikrinę sveikatą vaikai</vt:lpstr>
      <vt:lpstr>Pasitikrinusiųjų ir nepasitikrinusiųjų sveikatą vaikų pokyčiai 2018-2020 m. (proc.)</vt:lpstr>
      <vt:lpstr>Visiškai sveiki vaikai</vt:lpstr>
      <vt:lpstr>Visiškai sveikų vaikų dalis, 2018–2020 m. </vt:lpstr>
      <vt:lpstr>Kūno masės indeksas  (toliau – KMI)</vt:lpstr>
      <vt:lpstr>Pasitikrinusiųjų vaikų pasiskirstymas pagal KMI ir ugdymo grupes 2019-2020 m.m. (proc.)</vt:lpstr>
      <vt:lpstr>Pasitikrinusiųjų vaikų pasiskirstymas pagal KMI,  2018-2020 m. (proc.)</vt:lpstr>
      <vt:lpstr>Fizinio lavinimo grupės</vt:lpstr>
      <vt:lpstr>Pasitikrinusiųjų vaikų pasiskirstymas pagal fizinio aktyvumo grupes 2018-2020 m. (proc.)</vt:lpstr>
      <vt:lpstr>Augimo įvertinimas</vt:lpstr>
      <vt:lpstr>Pasitikrinusiųjų vaikų pasiskirstymas pagal augimo įvertinimą ir ugdymo grupes 2019-2020 m. m. (proc.)</vt:lpstr>
      <vt:lpstr>Pasitikrinusiųjų vaikų pasiskirstymas pagal augimo įvertinimą 2018-2020 m. (proc.)</vt:lpstr>
      <vt:lpstr>SVEIKATOS SUTRIKIMAI IR LIGOS BENDRIEJI DUOMENYS</vt:lpstr>
      <vt:lpstr>Pasitikrinusių vaikų dalis, kuri turi tam tikrų ligų ar sutrikimų 2019 m. (proc.)</vt:lpstr>
      <vt:lpstr>Pasitikrinusiųjų vaikų dalis, kuri turi tam tikrų ligų ar sutrikimų 2018-2020 m. (proc.)</vt:lpstr>
      <vt:lpstr>DOMINUOJANTYS SVEIKATOS SUTRIKIMAI</vt:lpstr>
      <vt:lpstr>REGOS SUTRIKIMAI</vt:lpstr>
      <vt:lpstr> Regos sutrikimų struktūra 2019 m. (proc.) </vt:lpstr>
      <vt:lpstr> SIMPTOMAI, PAKITIMAI IR NENORMALŪS KLINIKINIAI RADINIAI </vt:lpstr>
      <vt:lpstr> Simptomai, pakitimai ir nenormalūs klinikiniai pakitimai 2019 m. (proc.) </vt:lpstr>
      <vt:lpstr> ĮGIMTOS FORMAVIMOSI YDOS </vt:lpstr>
      <vt:lpstr> Įgimtų formavimosi ydų struktūra 2019 m. (proc.)</vt:lpstr>
      <vt:lpstr> PSICHIKOS IR ELGESIO SUTRIKIMAI</vt:lpstr>
      <vt:lpstr> Psichikos ir elgesio sutrikimų struktūra 2019 m. (proc.) </vt:lpstr>
      <vt:lpstr>SVEIKATOS SUTRIKIMAI IR LIGOS  PAGAL VAIKŲ UGDYMO GRUPES</vt:lpstr>
      <vt:lpstr>Lopšelio grupės vaikų dalis, kuri turi tam tikrų ligų ar sutrikimų 2019 m. (proc.)</vt:lpstr>
      <vt:lpstr>Lopšelio grupės vaikų dalis, kuri turi tam tikrų ligų ar sutrikimų 2018-2020 m. (proc.)</vt:lpstr>
      <vt:lpstr> Lopšelio grupės vaikų sutrikimai ir ligos 2019 m. (proc.)  </vt:lpstr>
      <vt:lpstr>Darželio grupės vaikų dalis, kuri turi tam tikrų ligų ar sutrikimų 2019 m. (proc.)</vt:lpstr>
      <vt:lpstr>Darželio grupės vaikų dalis, kuri turi tam tikrų ligų ar sutrikimų 2018-2020 m. (proc.)</vt:lpstr>
      <vt:lpstr> Darželio grupės vaikų sutrikimai ir ligos 2019 m. (proc.)  </vt:lpstr>
      <vt:lpstr>Priešmokyklinės grupės vaikų dalis, kuri turi tam tikrų ligų ar sutrikimų 2019 m. (proc.)</vt:lpstr>
      <vt:lpstr>Priešmokyklinės grupės vaikų dalis, kuri turi tam tikrų ligų ar sutrikimų 2018-2020 m. (proc.)</vt:lpstr>
      <vt:lpstr> Priešmokyklinės grupės vaikų sutrikimai ir ligos 2019 m. (proc.)  </vt:lpstr>
      <vt:lpstr> Apibendrinimas (1) </vt:lpstr>
      <vt:lpstr> Apibendrinimas (2) </vt:lpstr>
      <vt:lpstr> Rekomendacijos </vt:lpstr>
      <vt:lpstr> AČIŪ UŽ DĖMESĮ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Skaidrė 1</dc:title>
  <dc:creator>.</dc:creator>
  <cp:lastModifiedBy>EGLUTE</cp:lastModifiedBy>
  <cp:revision>483</cp:revision>
  <cp:lastPrinted>2016-02-24T09:08:25Z</cp:lastPrinted>
  <dcterms:created xsi:type="dcterms:W3CDTF">2011-12-01T08:20:02Z</dcterms:created>
  <dcterms:modified xsi:type="dcterms:W3CDTF">2020-02-25T12:34:34Z</dcterms:modified>
</cp:coreProperties>
</file>