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5"/>
  </p:notesMasterIdLst>
  <p:handoutMasterIdLst>
    <p:handoutMasterId r:id="rId26"/>
  </p:handoutMasterIdLst>
  <p:sldIdLst>
    <p:sldId id="256" r:id="rId3"/>
    <p:sldId id="272" r:id="rId4"/>
    <p:sldId id="276" r:id="rId5"/>
    <p:sldId id="277" r:id="rId6"/>
    <p:sldId id="278" r:id="rId7"/>
    <p:sldId id="301" r:id="rId8"/>
    <p:sldId id="288" r:id="rId9"/>
    <p:sldId id="281" r:id="rId10"/>
    <p:sldId id="290" r:id="rId11"/>
    <p:sldId id="289" r:id="rId12"/>
    <p:sldId id="291" r:id="rId13"/>
    <p:sldId id="286" r:id="rId14"/>
    <p:sldId id="295" r:id="rId15"/>
    <p:sldId id="302" r:id="rId16"/>
    <p:sldId id="300" r:id="rId17"/>
    <p:sldId id="303" r:id="rId18"/>
    <p:sldId id="292" r:id="rId19"/>
    <p:sldId id="297" r:id="rId20"/>
    <p:sldId id="294" r:id="rId21"/>
    <p:sldId id="298" r:id="rId22"/>
    <p:sldId id="280" r:id="rId23"/>
    <p:sldId id="273" r:id="rId24"/>
  </p:sldIdLst>
  <p:sldSz cx="12192000" cy="6858000"/>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C99"/>
    <a:srgbClr val="FFCC00"/>
    <a:srgbClr val="800080"/>
    <a:srgbClr val="CCFF66"/>
    <a:srgbClr val="336600"/>
    <a:srgbClr val="FF9966"/>
    <a:srgbClr val="FFFFFF"/>
    <a:srgbClr val="9900CC"/>
    <a:srgbClr val="D5A8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33" autoAdjust="0"/>
    <p:restoredTop sz="94622" autoAdjust="0"/>
  </p:normalViewPr>
  <p:slideViewPr>
    <p:cSldViewPr snapToGrid="0" snapToObjects="1">
      <p:cViewPr varScale="1">
        <p:scale>
          <a:sx n="58" d="100"/>
          <a:sy n="58" d="100"/>
        </p:scale>
        <p:origin x="64" y="1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543256336451224E-2"/>
          <c:y val="0.30348693842330304"/>
          <c:w val="0.94447231173857316"/>
          <c:h val="0.53664286937776928"/>
        </c:manualLayout>
      </c:layout>
      <c:bar3DChart>
        <c:barDir val="col"/>
        <c:grouping val="clustered"/>
        <c:varyColors val="0"/>
        <c:ser>
          <c:idx val="0"/>
          <c:order val="0"/>
          <c:tx>
            <c:strRef>
              <c:f>Lapas1!$B$1</c:f>
              <c:strCache>
                <c:ptCount val="1"/>
                <c:pt idx="0">
                  <c:v>Nepasitikrinusių sveikatą vaikų dalis 2023/2024 m.m.</c:v>
                </c:pt>
              </c:strCache>
            </c:strRef>
          </c:tx>
          <c:spPr>
            <a:solidFill>
              <a:schemeClr val="tx2">
                <a:lumMod val="75000"/>
              </a:schemeClr>
            </a:soli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2.6562499999999999E-2"/>
                  <c:y val="-6.328124610720689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56-4271-9F2A-979281F4A264}"/>
                </c:ext>
              </c:extLst>
            </c:dLbl>
            <c:dLbl>
              <c:idx val="1"/>
              <c:layout>
                <c:manualLayout>
                  <c:x val="-1.0937500000000057E-2"/>
                  <c:y val="-6.0937496251384338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56-4271-9F2A-979281F4A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Lapas1!$B$2:$B$3</c:f>
              <c:numCache>
                <c:formatCode>General</c:formatCode>
                <c:ptCount val="2"/>
                <c:pt idx="0">
                  <c:v>0</c:v>
                </c:pt>
                <c:pt idx="1">
                  <c:v>0</c:v>
                </c:pt>
              </c:numCache>
            </c:numRef>
          </c:val>
          <c:extLst>
            <c:ext xmlns:c16="http://schemas.microsoft.com/office/drawing/2014/chart" uri="{C3380CC4-5D6E-409C-BE32-E72D297353CC}">
              <c16:uniqueId val="{00000002-B856-4271-9F2A-979281F4A264}"/>
            </c:ext>
          </c:extLst>
        </c:ser>
        <c:ser>
          <c:idx val="1"/>
          <c:order val="1"/>
          <c:tx>
            <c:strRef>
              <c:f>Lapas1!$C$1</c:f>
              <c:strCache>
                <c:ptCount val="1"/>
                <c:pt idx="0">
                  <c:v>Pasitikrinusių sveikatą vaikų dalis 2023/2024 m.m.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1.3037409140761061E-2"/>
                  <c:y val="-3.6263933371900252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56-4271-9F2A-979281F4A264}"/>
                </c:ext>
              </c:extLst>
            </c:dLbl>
            <c:dLbl>
              <c:idx val="1"/>
              <c:layout>
                <c:manualLayout>
                  <c:x val="2.0460134919649264E-2"/>
                  <c:y val="-4.9011488016413897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56-4271-9F2A-979281F4A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Lapas1!$C$2:$C$3</c:f>
              <c:numCache>
                <c:formatCode>General</c:formatCode>
                <c:ptCount val="2"/>
                <c:pt idx="0">
                  <c:v>100</c:v>
                </c:pt>
                <c:pt idx="1">
                  <c:v>100</c:v>
                </c:pt>
              </c:numCache>
            </c:numRef>
          </c:val>
          <c:extLst>
            <c:ext xmlns:c16="http://schemas.microsoft.com/office/drawing/2014/chart" uri="{C3380CC4-5D6E-409C-BE32-E72D297353CC}">
              <c16:uniqueId val="{00000005-B856-4271-9F2A-979281F4A264}"/>
            </c:ext>
          </c:extLst>
        </c:ser>
        <c:ser>
          <c:idx val="2"/>
          <c:order val="2"/>
          <c:tx>
            <c:strRef>
              <c:f>Lapas1!$D$1</c:f>
              <c:strCache>
                <c:ptCount val="1"/>
                <c:pt idx="0">
                  <c:v>Nepasitikrinusių sveikatą vaikų dalis 2024/2025 m.m.</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dLbl>
              <c:idx val="0"/>
              <c:layout>
                <c:manualLayout>
                  <c:x val="6.8186430649746889E-3"/>
                  <c:y val="-4.9802270370358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91-4B5A-996D-975D6752982F}"/>
                </c:ext>
              </c:extLst>
            </c:dLbl>
            <c:dLbl>
              <c:idx val="1"/>
              <c:layout>
                <c:manualLayout>
                  <c:x val="5.6822025541454907E-3"/>
                  <c:y val="-3.2328853902127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5F-44DD-B1E9-AE05F90ACE3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Lapas1!$D$2:$D$3</c:f>
              <c:numCache>
                <c:formatCode>General</c:formatCode>
                <c:ptCount val="2"/>
                <c:pt idx="0">
                  <c:v>0</c:v>
                </c:pt>
                <c:pt idx="1">
                  <c:v>1.2</c:v>
                </c:pt>
              </c:numCache>
            </c:numRef>
          </c:val>
          <c:extLst>
            <c:ext xmlns:c16="http://schemas.microsoft.com/office/drawing/2014/chart" uri="{C3380CC4-5D6E-409C-BE32-E72D297353CC}">
              <c16:uniqueId val="{00000006-B856-4271-9F2A-979281F4A264}"/>
            </c:ext>
          </c:extLst>
        </c:ser>
        <c:ser>
          <c:idx val="3"/>
          <c:order val="3"/>
          <c:tx>
            <c:strRef>
              <c:f>Lapas1!$E$1</c:f>
              <c:strCache>
                <c:ptCount val="1"/>
                <c:pt idx="0">
                  <c:v>Pasitikrinusių sveikatą vaikų dalis 2024/2025 m.m.</c:v>
                </c:pt>
              </c:strCache>
            </c:strRef>
          </c:tx>
          <c:spPr>
            <a:solidFill>
              <a:srgbClr val="FFCC00"/>
            </a:solidFill>
            <a:ln w="9525" cap="flat" cmpd="sng" algn="ctr">
              <a:solidFill>
                <a:schemeClr val="accent4">
                  <a:shade val="95000"/>
                </a:schemeClr>
              </a:solidFill>
              <a:round/>
            </a:ln>
            <a:effectLst/>
            <a:sp3d contourW="9525">
              <a:contourClr>
                <a:schemeClr val="accent4">
                  <a:shade val="95000"/>
                </a:schemeClr>
              </a:contourClr>
            </a:sp3d>
          </c:spPr>
          <c:invertIfNegative val="0"/>
          <c:dLbls>
            <c:dLbl>
              <c:idx val="0"/>
              <c:layout>
                <c:manualLayout>
                  <c:x val="-4.3505487248967958E-17"/>
                  <c:y val="-5.13058344833381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56-4271-9F2A-979281F4A264}"/>
                </c:ext>
              </c:extLst>
            </c:dLbl>
            <c:dLbl>
              <c:idx val="1"/>
              <c:layout>
                <c:manualLayout>
                  <c:x val="2.7224461497216444E-2"/>
                  <c:y val="-5.6163556787600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56-4271-9F2A-979281F4A26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Lapas1!$E$2:$E$3</c:f>
              <c:numCache>
                <c:formatCode>General</c:formatCode>
                <c:ptCount val="2"/>
                <c:pt idx="0">
                  <c:v>100</c:v>
                </c:pt>
                <c:pt idx="1">
                  <c:v>98.8</c:v>
                </c:pt>
              </c:numCache>
            </c:numRef>
          </c:val>
          <c:extLst>
            <c:ext xmlns:c16="http://schemas.microsoft.com/office/drawing/2014/chart" uri="{C3380CC4-5D6E-409C-BE32-E72D297353CC}">
              <c16:uniqueId val="{00000009-B856-4271-9F2A-979281F4A264}"/>
            </c:ext>
          </c:extLst>
        </c:ser>
        <c:ser>
          <c:idx val="4"/>
          <c:order val="4"/>
          <c:tx>
            <c:strRef>
              <c:f>Lapas1!$F$1</c:f>
              <c:strCache>
                <c:ptCount val="1"/>
                <c:pt idx="0">
                  <c:v>Nepasitikrinusių sveikatą vaikų dalis 2025/2026 m.m.</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invertIfNegative val="0"/>
          <c:dLbls>
            <c:dLbl>
              <c:idx val="0"/>
              <c:layout>
                <c:manualLayout>
                  <c:x val="7.9550835758038039E-3"/>
                  <c:y val="-5.6593489057225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91-4B5A-996D-975D6752982F}"/>
                </c:ext>
              </c:extLst>
            </c:dLbl>
            <c:dLbl>
              <c:idx val="1"/>
              <c:layout>
                <c:manualLayout>
                  <c:x val="9.0915240866327515E-3"/>
                  <c:y val="-7.4703405555537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91-4B5A-996D-975D6752982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Lapas1!$F$2:$F$3</c:f>
              <c:numCache>
                <c:formatCode>General</c:formatCode>
                <c:ptCount val="2"/>
                <c:pt idx="0">
                  <c:v>0</c:v>
                </c:pt>
                <c:pt idx="1">
                  <c:v>1.4</c:v>
                </c:pt>
              </c:numCache>
            </c:numRef>
          </c:val>
          <c:extLst>
            <c:ext xmlns:c16="http://schemas.microsoft.com/office/drawing/2014/chart" uri="{C3380CC4-5D6E-409C-BE32-E72D297353CC}">
              <c16:uniqueId val="{00000000-F6D3-424F-BCB1-3F005E2B2EBA}"/>
            </c:ext>
          </c:extLst>
        </c:ser>
        <c:ser>
          <c:idx val="5"/>
          <c:order val="5"/>
          <c:tx>
            <c:strRef>
              <c:f>Lapas1!$G$1</c:f>
              <c:strCache>
                <c:ptCount val="1"/>
                <c:pt idx="0">
                  <c:v>Pasitikrinusių sveikatą vaikų dalis 2025/2026 m.m.</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invertIfNegative val="0"/>
          <c:dLbls>
            <c:dLbl>
              <c:idx val="0"/>
              <c:layout>
                <c:manualLayout>
                  <c:x val="1.2500845619120262E-2"/>
                  <c:y val="-4.753853080806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D3-424F-BCB1-3F005E2B2EBA}"/>
                </c:ext>
              </c:extLst>
            </c:dLbl>
            <c:dLbl>
              <c:idx val="1"/>
              <c:layout>
                <c:manualLayout>
                  <c:x val="4.3184739411506197E-2"/>
                  <c:y val="-4.7538530808069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D3-424F-BCB1-3F005E2B2EB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I dalis "Mokinio sveikatos įvertinimo pažymėjimas"</c:v>
                </c:pt>
                <c:pt idx="1">
                  <c:v>II dalis "Dantų ir žandikaulių būklės įvertinimo pažymėjimas"</c:v>
                </c:pt>
              </c:strCache>
            </c:strRef>
          </c:cat>
          <c:val>
            <c:numRef>
              <c:f>Lapas1!$G$2:$G$3</c:f>
              <c:numCache>
                <c:formatCode>General</c:formatCode>
                <c:ptCount val="2"/>
                <c:pt idx="0">
                  <c:v>100</c:v>
                </c:pt>
                <c:pt idx="1">
                  <c:v>98.6</c:v>
                </c:pt>
              </c:numCache>
            </c:numRef>
          </c:val>
          <c:extLst>
            <c:ext xmlns:c16="http://schemas.microsoft.com/office/drawing/2014/chart" uri="{C3380CC4-5D6E-409C-BE32-E72D297353CC}">
              <c16:uniqueId val="{00000001-F6D3-424F-BCB1-3F005E2B2EBA}"/>
            </c:ext>
          </c:extLst>
        </c:ser>
        <c:dLbls>
          <c:showLegendKey val="0"/>
          <c:showVal val="1"/>
          <c:showCatName val="0"/>
          <c:showSerName val="0"/>
          <c:showPercent val="0"/>
          <c:showBubbleSize val="0"/>
        </c:dLbls>
        <c:gapWidth val="150"/>
        <c:shape val="box"/>
        <c:axId val="173857408"/>
        <c:axId val="174612864"/>
        <c:axId val="0"/>
      </c:bar3DChart>
      <c:catAx>
        <c:axId val="173857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4612864"/>
        <c:crosses val="autoZero"/>
        <c:auto val="1"/>
        <c:lblAlgn val="ctr"/>
        <c:lblOffset val="100"/>
        <c:noMultiLvlLbl val="0"/>
      </c:catAx>
      <c:valAx>
        <c:axId val="17461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73857408"/>
        <c:crosses val="autoZero"/>
        <c:crossBetween val="between"/>
      </c:valAx>
      <c:spPr>
        <a:noFill/>
        <a:ln>
          <a:noFill/>
        </a:ln>
        <a:effectLst/>
      </c:spPr>
    </c:plotArea>
    <c:legend>
      <c:legendPos val="t"/>
      <c:layout>
        <c:manualLayout>
          <c:xMode val="edge"/>
          <c:yMode val="edge"/>
          <c:x val="0.29779242404013728"/>
          <c:y val="0"/>
          <c:w val="0.44825455265227321"/>
          <c:h val="0.2244000466294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r>
              <a:rPr lang="lt-LT">
                <a:solidFill>
                  <a:schemeClr val="tx1"/>
                </a:solidFill>
                <a:latin typeface="Times New Roman" panose="02020603050405020304" pitchFamily="18" charset="0"/>
                <a:cs typeface="Times New Roman" panose="02020603050405020304" pitchFamily="18" charset="0"/>
              </a:rPr>
              <a:t>Kpi+KPI Indekso pasiskirstymas pagal klases</a:t>
            </a:r>
            <a:endParaRPr lang="en-US">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Lapas1!$B$1</c:f>
              <c:strCache>
                <c:ptCount val="1"/>
                <c:pt idx="0">
                  <c:v>1 seka</c:v>
                </c:pt>
              </c:strCache>
            </c:strRef>
          </c:tx>
          <c:spPr>
            <a:solidFill>
              <a:schemeClr val="accent2">
                <a:lumMod val="60000"/>
                <a:lumOff val="40000"/>
              </a:schemeClr>
            </a:solidFill>
            <a:ln w="9525" cap="flat" cmpd="sng" algn="ctr">
              <a:solidFill>
                <a:schemeClr val="accent1">
                  <a:shade val="95000"/>
                </a:schemeClr>
              </a:solidFill>
              <a:round/>
            </a:ln>
            <a:effectLst/>
          </c:spPr>
          <c:invertIfNegative val="0"/>
          <c:dPt>
            <c:idx val="0"/>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1-0003-4ACD-9592-A3D025BD9408}"/>
              </c:ext>
            </c:extLst>
          </c:dPt>
          <c:dPt>
            <c:idx val="1"/>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0-0003-4ACD-9592-A3D025BD9408}"/>
              </c:ext>
            </c:extLst>
          </c:dPt>
          <c:dPt>
            <c:idx val="2"/>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2-0003-4ACD-9592-A3D025BD940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3"/>
                <c:pt idx="0">
                  <c:v>Ikimokyklinė</c:v>
                </c:pt>
                <c:pt idx="1">
                  <c:v>Priešmokyklinė</c:v>
                </c:pt>
                <c:pt idx="2">
                  <c:v>Bendra</c:v>
                </c:pt>
              </c:strCache>
            </c:strRef>
          </c:cat>
          <c:val>
            <c:numRef>
              <c:f>Lapas1!$B$2:$B$4</c:f>
              <c:numCache>
                <c:formatCode>General</c:formatCode>
                <c:ptCount val="3"/>
                <c:pt idx="0">
                  <c:v>0.85</c:v>
                </c:pt>
                <c:pt idx="1">
                  <c:v>2.35</c:v>
                </c:pt>
                <c:pt idx="2">
                  <c:v>1.01</c:v>
                </c:pt>
              </c:numCache>
            </c:numRef>
          </c:val>
          <c:extLst>
            <c:ext xmlns:c16="http://schemas.microsoft.com/office/drawing/2014/chart" uri="{C3380CC4-5D6E-409C-BE32-E72D297353CC}">
              <c16:uniqueId val="{00000000-843B-49A4-B4BB-5625FDDB30B2}"/>
            </c:ext>
          </c:extLst>
        </c:ser>
        <c:dLbls>
          <c:dLblPos val="outEnd"/>
          <c:showLegendKey val="0"/>
          <c:showVal val="1"/>
          <c:showCatName val="0"/>
          <c:showSerName val="0"/>
          <c:showPercent val="0"/>
          <c:showBubbleSize val="0"/>
        </c:dLbls>
        <c:gapWidth val="100"/>
        <c:overlap val="-24"/>
        <c:axId val="125702144"/>
        <c:axId val="125704832"/>
      </c:barChart>
      <c:catAx>
        <c:axId val="12570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5704832"/>
        <c:crosses val="autoZero"/>
        <c:auto val="1"/>
        <c:lblAlgn val="ctr"/>
        <c:lblOffset val="100"/>
        <c:noMultiLvlLbl val="0"/>
      </c:catAx>
      <c:valAx>
        <c:axId val="12570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5702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err="1">
                <a:solidFill>
                  <a:schemeClr val="tx1"/>
                </a:solidFill>
                <a:latin typeface="Times New Roman" panose="02020603050405020304" pitchFamily="18" charset="0"/>
                <a:cs typeface="Times New Roman" panose="02020603050405020304" pitchFamily="18" charset="0"/>
              </a:rPr>
              <a:t>Kpi+KPI</a:t>
            </a:r>
            <a:r>
              <a:rPr lang="lt-LT" dirty="0">
                <a:solidFill>
                  <a:schemeClr val="tx1"/>
                </a:solidFill>
                <a:latin typeface="Times New Roman" panose="02020603050405020304" pitchFamily="18" charset="0"/>
                <a:cs typeface="Times New Roman" panose="02020603050405020304" pitchFamily="18" charset="0"/>
              </a:rPr>
              <a:t> indekso pasiskirstymas pagal vaikų amžių</a:t>
            </a:r>
            <a:endParaRPr lang="en-US"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3658587598425195"/>
          <c:y val="3.984374754898206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Lapas1!$B$1</c:f>
              <c:strCache>
                <c:ptCount val="1"/>
                <c:pt idx="0">
                  <c:v>Stulpelis2</c:v>
                </c:pt>
              </c:strCache>
            </c:strRef>
          </c:tx>
          <c:spPr>
            <a:solidFill>
              <a:srgbClr val="FFCC99"/>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7"/>
                <c:pt idx="0">
                  <c:v>1 m.</c:v>
                </c:pt>
                <c:pt idx="1">
                  <c:v>2 m.</c:v>
                </c:pt>
                <c:pt idx="2">
                  <c:v>3 m.</c:v>
                </c:pt>
                <c:pt idx="3">
                  <c:v>4 m.</c:v>
                </c:pt>
                <c:pt idx="4">
                  <c:v>5 m.</c:v>
                </c:pt>
                <c:pt idx="5">
                  <c:v>6 m.</c:v>
                </c:pt>
                <c:pt idx="6">
                  <c:v>Bendras</c:v>
                </c:pt>
              </c:strCache>
            </c:strRef>
          </c:cat>
          <c:val>
            <c:numRef>
              <c:f>Lapas1!$B$2:$B$8</c:f>
              <c:numCache>
                <c:formatCode>General</c:formatCode>
                <c:ptCount val="7"/>
                <c:pt idx="0">
                  <c:v>0</c:v>
                </c:pt>
                <c:pt idx="1">
                  <c:v>0.1</c:v>
                </c:pt>
                <c:pt idx="2">
                  <c:v>0.44</c:v>
                </c:pt>
                <c:pt idx="3">
                  <c:v>1.7</c:v>
                </c:pt>
                <c:pt idx="4">
                  <c:v>3.3</c:v>
                </c:pt>
                <c:pt idx="5">
                  <c:v>2.88</c:v>
                </c:pt>
                <c:pt idx="6">
                  <c:v>1.32</c:v>
                </c:pt>
              </c:numCache>
            </c:numRef>
          </c:val>
          <c:extLst>
            <c:ext xmlns:c16="http://schemas.microsoft.com/office/drawing/2014/chart" uri="{C3380CC4-5D6E-409C-BE32-E72D297353CC}">
              <c16:uniqueId val="{00000000-7119-4FAE-9963-58B43132A96F}"/>
            </c:ext>
          </c:extLst>
        </c:ser>
        <c:dLbls>
          <c:showLegendKey val="0"/>
          <c:showVal val="0"/>
          <c:showCatName val="0"/>
          <c:showSerName val="0"/>
          <c:showPercent val="0"/>
          <c:showBubbleSize val="0"/>
        </c:dLbls>
        <c:gapWidth val="219"/>
        <c:overlap val="-27"/>
        <c:axId val="1016888767"/>
        <c:axId val="1016896255"/>
      </c:barChart>
      <c:catAx>
        <c:axId val="1016888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016896255"/>
        <c:crosses val="autoZero"/>
        <c:auto val="1"/>
        <c:lblAlgn val="ctr"/>
        <c:lblOffset val="100"/>
        <c:noMultiLvlLbl val="0"/>
      </c:catAx>
      <c:valAx>
        <c:axId val="1016896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68887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53537181917328E-2"/>
          <c:y val="8.6640534881128994E-2"/>
          <c:w val="0.9479251298650786"/>
          <c:h val="0.55462391219846086"/>
        </c:manualLayout>
      </c:layout>
      <c:barChart>
        <c:barDir val="col"/>
        <c:grouping val="clustered"/>
        <c:varyColors val="0"/>
        <c:ser>
          <c:idx val="0"/>
          <c:order val="0"/>
          <c:tx>
            <c:strRef>
              <c:f>Lapas1!$B$1</c:f>
              <c:strCache>
                <c:ptCount val="1"/>
                <c:pt idx="0">
                  <c:v>2022-2023 m.m.</c:v>
                </c:pt>
              </c:strCache>
            </c:strRef>
          </c:tx>
          <c:spPr>
            <a:solidFill>
              <a:schemeClr val="accent2">
                <a:lumMod val="75000"/>
              </a:schemeClr>
            </a:solidFill>
            <a:ln>
              <a:noFill/>
            </a:ln>
            <a:effectLst/>
          </c:spPr>
          <c:invertIfNegative val="0"/>
          <c:dLbls>
            <c:dLbl>
              <c:idx val="0"/>
              <c:layout>
                <c:manualLayout>
                  <c:x val="-1.3721185510428101E-2"/>
                  <c:y val="-2.04148801972045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CD-48DB-BDBD-06A409DA296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Lapas1!$A$2:$A$7</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Lapas1!$B$2:$B$7</c:f>
              <c:numCache>
                <c:formatCode>General</c:formatCode>
                <c:ptCount val="6"/>
                <c:pt idx="0">
                  <c:v>91.8</c:v>
                </c:pt>
                <c:pt idx="1">
                  <c:v>8.1999999999999993</c:v>
                </c:pt>
                <c:pt idx="2">
                  <c:v>2.7</c:v>
                </c:pt>
                <c:pt idx="3">
                  <c:v>0.5</c:v>
                </c:pt>
              </c:numCache>
            </c:numRef>
          </c:val>
          <c:extLst>
            <c:ext xmlns:c16="http://schemas.microsoft.com/office/drawing/2014/chart" uri="{C3380CC4-5D6E-409C-BE32-E72D297353CC}">
              <c16:uniqueId val="{00000000-09D8-4E42-A2BD-C05B8DADAFE4}"/>
            </c:ext>
          </c:extLst>
        </c:ser>
        <c:ser>
          <c:idx val="1"/>
          <c:order val="1"/>
          <c:tx>
            <c:strRef>
              <c:f>Lapas1!$C$1</c:f>
              <c:strCache>
                <c:ptCount val="1"/>
                <c:pt idx="0">
                  <c:v>2023-2024 m.m.</c:v>
                </c:pt>
              </c:strCache>
            </c:strRef>
          </c:tx>
          <c:spPr>
            <a:solidFill>
              <a:srgbClr val="FFCC66"/>
            </a:solidFill>
            <a:ln>
              <a:noFill/>
            </a:ln>
            <a:effectLst/>
          </c:spPr>
          <c:invertIfNegative val="0"/>
          <c:dLbls>
            <c:dLbl>
              <c:idx val="0"/>
              <c:layout>
                <c:manualLayout>
                  <c:x val="-3.4302963776070357E-3"/>
                  <c:y val="-5.3589060517661886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CD-48DB-BDBD-06A409DA2965}"/>
                </c:ext>
              </c:extLst>
            </c:dLbl>
            <c:dLbl>
              <c:idx val="1"/>
              <c:layout>
                <c:manualLayout>
                  <c:x val="-6.8605927552140506E-3"/>
                  <c:y val="-3.8277900369758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CD-48DB-BDBD-06A409DA2965}"/>
                </c:ext>
              </c:extLst>
            </c:dLbl>
            <c:dLbl>
              <c:idx val="2"/>
              <c:layout>
                <c:manualLayout>
                  <c:x val="0"/>
                  <c:y val="-6.6348360640914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CD-48DB-BDBD-06A409DA2965}"/>
                </c:ext>
              </c:extLst>
            </c:dLbl>
            <c:dLbl>
              <c:idx val="3"/>
              <c:layout>
                <c:manualLayout>
                  <c:x val="-8.3850720579714555E-17"/>
                  <c:y val="-8.9315100862769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4CD-48DB-BDBD-06A409DA296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Lapas1!$A$2:$A$7</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Lapas1!$C$2:$C$7</c:f>
              <c:numCache>
                <c:formatCode>General</c:formatCode>
                <c:ptCount val="6"/>
                <c:pt idx="0">
                  <c:v>90.1</c:v>
                </c:pt>
                <c:pt idx="1">
                  <c:v>9.9</c:v>
                </c:pt>
                <c:pt idx="2">
                  <c:v>4.7</c:v>
                </c:pt>
                <c:pt idx="3">
                  <c:v>0.6</c:v>
                </c:pt>
              </c:numCache>
            </c:numRef>
          </c:val>
          <c:extLst>
            <c:ext xmlns:c16="http://schemas.microsoft.com/office/drawing/2014/chart" uri="{C3380CC4-5D6E-409C-BE32-E72D297353CC}">
              <c16:uniqueId val="{00000001-09D8-4E42-A2BD-C05B8DADAFE4}"/>
            </c:ext>
          </c:extLst>
        </c:ser>
        <c:ser>
          <c:idx val="2"/>
          <c:order val="2"/>
          <c:tx>
            <c:strRef>
              <c:f>Lapas1!$D$1</c:f>
              <c:strCache>
                <c:ptCount val="1"/>
                <c:pt idx="0">
                  <c:v>2024-2025 m.m.</c:v>
                </c:pt>
              </c:strCache>
            </c:strRef>
          </c:tx>
          <c:spPr>
            <a:solidFill>
              <a:schemeClr val="accent2">
                <a:lumMod val="60000"/>
                <a:lumOff val="40000"/>
              </a:schemeClr>
            </a:solidFill>
            <a:ln>
              <a:noFill/>
            </a:ln>
            <a:effectLst/>
          </c:spPr>
          <c:invertIfNegative val="0"/>
          <c:dLbls>
            <c:dLbl>
              <c:idx val="0"/>
              <c:layout>
                <c:manualLayout>
                  <c:x val="1.1434321258690084E-2"/>
                  <c:y val="-4.0829760394409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CD-48DB-BDBD-06A409DA2965}"/>
                </c:ext>
              </c:extLst>
            </c:dLbl>
            <c:dLbl>
              <c:idx val="2"/>
              <c:layout>
                <c:manualLayout>
                  <c:x val="1.0290889132820991E-2"/>
                  <c:y val="-7.9107660764167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CD-48DB-BDBD-06A409DA296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Lapas1!$A$2:$A$7</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Lapas1!$D$2:$D$7</c:f>
              <c:numCache>
                <c:formatCode>General</c:formatCode>
                <c:ptCount val="6"/>
                <c:pt idx="0">
                  <c:v>92.4</c:v>
                </c:pt>
                <c:pt idx="1">
                  <c:v>7.6</c:v>
                </c:pt>
                <c:pt idx="2">
                  <c:v>2.5</c:v>
                </c:pt>
                <c:pt idx="3">
                  <c:v>1.3</c:v>
                </c:pt>
              </c:numCache>
            </c:numRef>
          </c:val>
          <c:extLst>
            <c:ext xmlns:c16="http://schemas.microsoft.com/office/drawing/2014/chart" uri="{C3380CC4-5D6E-409C-BE32-E72D297353CC}">
              <c16:uniqueId val="{00000000-BE0D-447B-B8EA-530A9B9F6D38}"/>
            </c:ext>
          </c:extLst>
        </c:ser>
        <c:ser>
          <c:idx val="3"/>
          <c:order val="3"/>
          <c:tx>
            <c:strRef>
              <c:f>Lapas1!$E$1</c:f>
              <c:strCache>
                <c:ptCount val="1"/>
                <c:pt idx="0">
                  <c:v>2025-2026 m.m.</c:v>
                </c:pt>
              </c:strCache>
            </c:strRef>
          </c:tx>
          <c:spPr>
            <a:solidFill>
              <a:schemeClr val="accent4"/>
            </a:solidFill>
            <a:ln>
              <a:noFill/>
            </a:ln>
            <a:effectLst/>
          </c:spPr>
          <c:invertIfNegative val="0"/>
          <c:dLbls>
            <c:dLbl>
              <c:idx val="0"/>
              <c:layout>
                <c:manualLayout>
                  <c:x val="4.5737285034760334E-3"/>
                  <c:y val="-2.55186002465057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CD-48DB-BDBD-06A409DA2965}"/>
                </c:ext>
              </c:extLst>
            </c:dLbl>
            <c:dLbl>
              <c:idx val="1"/>
              <c:layout>
                <c:manualLayout>
                  <c:x val="1.7151481888035128E-2"/>
                  <c:y val="-3.8277900369758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CD-48DB-BDBD-06A409DA2965}"/>
                </c:ext>
              </c:extLst>
            </c:dLbl>
            <c:dLbl>
              <c:idx val="2"/>
              <c:layout>
                <c:manualLayout>
                  <c:x val="1.1434321258690001E-2"/>
                  <c:y val="-1.7863020172553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CD-48DB-BDBD-06A409DA2965}"/>
                </c:ext>
              </c:extLst>
            </c:dLbl>
            <c:dLbl>
              <c:idx val="3"/>
              <c:layout>
                <c:manualLayout>
                  <c:x val="2.6298938894987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CD-48DB-BDBD-06A409DA296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Lapas1!$A$2:$A$7</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Lapas1!$E$2:$E$7</c:f>
              <c:numCache>
                <c:formatCode>General</c:formatCode>
                <c:ptCount val="6"/>
                <c:pt idx="0">
                  <c:v>89.5</c:v>
                </c:pt>
                <c:pt idx="1">
                  <c:v>9.8000000000000007</c:v>
                </c:pt>
                <c:pt idx="2">
                  <c:v>3.5</c:v>
                </c:pt>
                <c:pt idx="3">
                  <c:v>1.4</c:v>
                </c:pt>
              </c:numCache>
            </c:numRef>
          </c:val>
          <c:extLst>
            <c:ext xmlns:c16="http://schemas.microsoft.com/office/drawing/2014/chart" uri="{C3380CC4-5D6E-409C-BE32-E72D297353CC}">
              <c16:uniqueId val="{00000000-79EF-435C-BAA5-A515E2911C4E}"/>
            </c:ext>
          </c:extLst>
        </c:ser>
        <c:dLbls>
          <c:showLegendKey val="0"/>
          <c:showVal val="0"/>
          <c:showCatName val="0"/>
          <c:showSerName val="0"/>
          <c:showPercent val="0"/>
          <c:showBubbleSize val="0"/>
        </c:dLbls>
        <c:gapWidth val="150"/>
        <c:axId val="1086589711"/>
        <c:axId val="1086593039"/>
      </c:barChart>
      <c:catAx>
        <c:axId val="108658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1086593039"/>
        <c:crosses val="autoZero"/>
        <c:auto val="1"/>
        <c:lblAlgn val="ctr"/>
        <c:lblOffset val="100"/>
        <c:noMultiLvlLbl val="0"/>
      </c:catAx>
      <c:valAx>
        <c:axId val="1086593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86589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2022-2023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Lapas1!$B$2:$B$6</c:f>
              <c:numCache>
                <c:formatCode>0.0</c:formatCode>
                <c:ptCount val="5"/>
                <c:pt idx="0">
                  <c:v>24.1</c:v>
                </c:pt>
                <c:pt idx="1">
                  <c:v>59.3</c:v>
                </c:pt>
                <c:pt idx="2">
                  <c:v>4.9000000000000004</c:v>
                </c:pt>
                <c:pt idx="3">
                  <c:v>0.6</c:v>
                </c:pt>
                <c:pt idx="4">
                  <c:v>11.1</c:v>
                </c:pt>
              </c:numCache>
            </c:numRef>
          </c:val>
          <c:extLst>
            <c:ext xmlns:c16="http://schemas.microsoft.com/office/drawing/2014/chart" uri="{C3380CC4-5D6E-409C-BE32-E72D297353CC}">
              <c16:uniqueId val="{00000000-D82E-4894-8141-C5B45F4D6CC5}"/>
            </c:ext>
          </c:extLst>
        </c:ser>
        <c:ser>
          <c:idx val="1"/>
          <c:order val="1"/>
          <c:tx>
            <c:strRef>
              <c:f>Lapas1!$C$1</c:f>
              <c:strCache>
                <c:ptCount val="1"/>
                <c:pt idx="0">
                  <c:v>2023-2024 m.m.</c:v>
                </c:pt>
              </c:strCache>
            </c:strRef>
          </c:tx>
          <c:spPr>
            <a:solidFill>
              <a:srgbClr val="CCECFF"/>
            </a:solidFill>
          </c:spPr>
          <c:invertIfNegative val="0"/>
          <c:cat>
            <c:strRef>
              <c:f>Lapas1!$A$2:$A$6</c:f>
              <c:strCache>
                <c:ptCount val="5"/>
                <c:pt idx="0">
                  <c:v>Per mažas</c:v>
                </c:pt>
                <c:pt idx="1">
                  <c:v>Normalus</c:v>
                </c:pt>
                <c:pt idx="2">
                  <c:v>Antsvoris</c:v>
                </c:pt>
                <c:pt idx="3">
                  <c:v>Nutukimas</c:v>
                </c:pt>
                <c:pt idx="4">
                  <c:v>Neįvertinta</c:v>
                </c:pt>
              </c:strCache>
            </c:strRef>
          </c:cat>
          <c:val>
            <c:numRef>
              <c:f>Lapas1!$C$2:$C$6</c:f>
              <c:numCache>
                <c:formatCode>0.0</c:formatCode>
                <c:ptCount val="5"/>
                <c:pt idx="0">
                  <c:v>26.9</c:v>
                </c:pt>
                <c:pt idx="1">
                  <c:v>54.4</c:v>
                </c:pt>
                <c:pt idx="2">
                  <c:v>2.2999999999999998</c:v>
                </c:pt>
                <c:pt idx="3">
                  <c:v>1.2</c:v>
                </c:pt>
                <c:pt idx="4">
                  <c:v>15.2</c:v>
                </c:pt>
              </c:numCache>
            </c:numRef>
          </c:val>
          <c:extLst>
            <c:ext xmlns:c16="http://schemas.microsoft.com/office/drawing/2014/chart" uri="{C3380CC4-5D6E-409C-BE32-E72D297353CC}">
              <c16:uniqueId val="{00000000-5D68-4B68-A965-6895DC88F877}"/>
            </c:ext>
          </c:extLst>
        </c:ser>
        <c:ser>
          <c:idx val="2"/>
          <c:order val="2"/>
          <c:tx>
            <c:strRef>
              <c:f>Lapas1!$D$1</c:f>
              <c:strCache>
                <c:ptCount val="1"/>
                <c:pt idx="0">
                  <c:v>2024-2025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Lapas1!$D$2:$D$6</c:f>
              <c:numCache>
                <c:formatCode>General</c:formatCode>
                <c:ptCount val="5"/>
                <c:pt idx="0">
                  <c:v>27.2</c:v>
                </c:pt>
                <c:pt idx="1">
                  <c:v>56.3</c:v>
                </c:pt>
                <c:pt idx="2">
                  <c:v>3.2</c:v>
                </c:pt>
                <c:pt idx="3">
                  <c:v>1.3</c:v>
                </c:pt>
                <c:pt idx="4">
                  <c:v>12</c:v>
                </c:pt>
              </c:numCache>
            </c:numRef>
          </c:val>
          <c:extLst>
            <c:ext xmlns:c16="http://schemas.microsoft.com/office/drawing/2014/chart" uri="{C3380CC4-5D6E-409C-BE32-E72D297353CC}">
              <c16:uniqueId val="{00000002-5D68-4B68-A965-6895DC88F877}"/>
            </c:ext>
          </c:extLst>
        </c:ser>
        <c:ser>
          <c:idx val="3"/>
          <c:order val="3"/>
          <c:tx>
            <c:strRef>
              <c:f>Lapas1!$E$1</c:f>
              <c:strCache>
                <c:ptCount val="1"/>
                <c:pt idx="0">
                  <c:v>2025-2026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Lapas1!$E$2:$E$6</c:f>
              <c:numCache>
                <c:formatCode>General</c:formatCode>
                <c:ptCount val="5"/>
                <c:pt idx="0">
                  <c:v>24.7</c:v>
                </c:pt>
                <c:pt idx="1">
                  <c:v>53.5</c:v>
                </c:pt>
                <c:pt idx="2">
                  <c:v>6.3</c:v>
                </c:pt>
                <c:pt idx="3">
                  <c:v>2.8</c:v>
                </c:pt>
                <c:pt idx="4">
                  <c:v>12.7</c:v>
                </c:pt>
              </c:numCache>
            </c:numRef>
          </c:val>
          <c:extLst>
            <c:ext xmlns:c16="http://schemas.microsoft.com/office/drawing/2014/chart" uri="{C3380CC4-5D6E-409C-BE32-E72D297353CC}">
              <c16:uniqueId val="{00000000-8B72-4731-87AD-AAC133B91F52}"/>
            </c:ext>
          </c:extLst>
        </c:ser>
        <c:dLbls>
          <c:showLegendKey val="0"/>
          <c:showVal val="0"/>
          <c:showCatName val="0"/>
          <c:showSerName val="0"/>
          <c:showPercent val="0"/>
          <c:showBubbleSize val="0"/>
        </c:dLbls>
        <c:gapWidth val="150"/>
        <c:shape val="cylinder"/>
        <c:axId val="134792320"/>
        <c:axId val="134793856"/>
        <c:axId val="0"/>
      </c:bar3DChart>
      <c:catAx>
        <c:axId val="134792320"/>
        <c:scaling>
          <c:orientation val="minMax"/>
        </c:scaling>
        <c:delete val="0"/>
        <c:axPos val="b"/>
        <c:numFmt formatCode="General" sourceLinked="0"/>
        <c:majorTickMark val="none"/>
        <c:minorTickMark val="none"/>
        <c:tickLblPos val="nextTo"/>
        <c:crossAx val="134793856"/>
        <c:crosses val="autoZero"/>
        <c:auto val="1"/>
        <c:lblAlgn val="ctr"/>
        <c:lblOffset val="100"/>
        <c:noMultiLvlLbl val="0"/>
      </c:catAx>
      <c:valAx>
        <c:axId val="134793856"/>
        <c:scaling>
          <c:orientation val="minMax"/>
        </c:scaling>
        <c:delete val="0"/>
        <c:axPos val="l"/>
        <c:majorGridlines>
          <c:spPr>
            <a:ln>
              <a:noFill/>
            </a:ln>
          </c:spPr>
        </c:majorGridlines>
        <c:numFmt formatCode="0.0"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134792320"/>
        <c:crosses val="autoZero"/>
        <c:crossBetween val="between"/>
      </c:valAx>
      <c:dTable>
        <c:showHorzBorder val="1"/>
        <c:showVertBorder val="1"/>
        <c:showOutline val="1"/>
        <c:showKeys val="1"/>
        <c:txPr>
          <a:bodyPr/>
          <a:lstStyle/>
          <a:p>
            <a:pPr rtl="0">
              <a:defRPr sz="16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2022-2023 m.m.</c:v>
                </c:pt>
              </c:strCache>
            </c:strRef>
          </c:tx>
          <c:invertIfNegative val="0"/>
          <c:dPt>
            <c:idx val="0"/>
            <c:invertIfNegative val="0"/>
            <c:bubble3D val="0"/>
            <c:spPr>
              <a:solidFill>
                <a:srgbClr val="CCCCFF"/>
              </a:solidFill>
            </c:spPr>
            <c:extLst>
              <c:ext xmlns:c16="http://schemas.microsoft.com/office/drawing/2014/chart" uri="{C3380CC4-5D6E-409C-BE32-E72D297353CC}">
                <c16:uniqueId val="{00000001-16E1-4A94-86D8-033E41FCB120}"/>
              </c:ext>
            </c:extLst>
          </c:dPt>
          <c:cat>
            <c:strRef>
              <c:f>Lapas1!$A$2:$A$6</c:f>
              <c:strCache>
                <c:ptCount val="5"/>
                <c:pt idx="0">
                  <c:v>Pagrindinė</c:v>
                </c:pt>
                <c:pt idx="1">
                  <c:v>Parengiamoji</c:v>
                </c:pt>
                <c:pt idx="2">
                  <c:v>Specialioji</c:v>
                </c:pt>
                <c:pt idx="3">
                  <c:v>Atleisti</c:v>
                </c:pt>
                <c:pt idx="4">
                  <c:v>Neįvertinta</c:v>
                </c:pt>
              </c:strCache>
            </c:strRef>
          </c:cat>
          <c:val>
            <c:numRef>
              <c:f>Lapas1!$B$2:$B$6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5710-4824-B431-22BF53D83235}"/>
            </c:ext>
          </c:extLst>
        </c:ser>
        <c:ser>
          <c:idx val="1"/>
          <c:order val="1"/>
          <c:tx>
            <c:strRef>
              <c:f>Lapas1!$C$1</c:f>
              <c:strCache>
                <c:ptCount val="1"/>
                <c:pt idx="0">
                  <c:v>2023-2024 m.m.</c:v>
                </c:pt>
              </c:strCache>
            </c:strRef>
          </c:tx>
          <c:spPr>
            <a:solidFill>
              <a:srgbClr val="9900FF"/>
            </a:solidFill>
          </c:spPr>
          <c:invertIfNegative val="0"/>
          <c:cat>
            <c:strRef>
              <c:f>Lapas1!$A$2:$A$6</c:f>
              <c:strCache>
                <c:ptCount val="5"/>
                <c:pt idx="0">
                  <c:v>Pagrindinė</c:v>
                </c:pt>
                <c:pt idx="1">
                  <c:v>Parengiamoji</c:v>
                </c:pt>
                <c:pt idx="2">
                  <c:v>Specialioji</c:v>
                </c:pt>
                <c:pt idx="3">
                  <c:v>Atleisti</c:v>
                </c:pt>
                <c:pt idx="4">
                  <c:v>Neįvertinta</c:v>
                </c:pt>
              </c:strCache>
            </c:strRef>
          </c:cat>
          <c:val>
            <c:numRef>
              <c:f>Lapas1!$C$2:$C$6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1-5710-4824-B431-22BF53D83235}"/>
            </c:ext>
          </c:extLst>
        </c:ser>
        <c:ser>
          <c:idx val="2"/>
          <c:order val="2"/>
          <c:tx>
            <c:strRef>
              <c:f>Lapas1!$D$1</c:f>
              <c:strCache>
                <c:ptCount val="1"/>
                <c:pt idx="0">
                  <c:v>2024-2025 m.m.</c:v>
                </c:pt>
              </c:strCache>
            </c:strRef>
          </c:tx>
          <c:invertIfNegative val="0"/>
          <c:cat>
            <c:strRef>
              <c:f>Lapas1!$A$2:$A$6</c:f>
              <c:strCache>
                <c:ptCount val="5"/>
                <c:pt idx="0">
                  <c:v>Pagrindinė</c:v>
                </c:pt>
                <c:pt idx="1">
                  <c:v>Parengiamoji</c:v>
                </c:pt>
                <c:pt idx="2">
                  <c:v>Specialioji</c:v>
                </c:pt>
                <c:pt idx="3">
                  <c:v>Atleisti</c:v>
                </c:pt>
                <c:pt idx="4">
                  <c:v>Neįvertinta</c:v>
                </c:pt>
              </c:strCache>
            </c:strRef>
          </c:cat>
          <c:val>
            <c:numRef>
              <c:f>Lapas1!$D$2:$D$6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B745-4D8C-ACEF-F7A832DA368F}"/>
            </c:ext>
          </c:extLst>
        </c:ser>
        <c:ser>
          <c:idx val="3"/>
          <c:order val="3"/>
          <c:tx>
            <c:strRef>
              <c:f>Lapas1!$E$1</c:f>
              <c:strCache>
                <c:ptCount val="1"/>
                <c:pt idx="0">
                  <c:v>2025-2026 m.m.</c:v>
                </c:pt>
              </c:strCache>
            </c:strRef>
          </c:tx>
          <c:invertIfNegative val="0"/>
          <c:cat>
            <c:strRef>
              <c:f>Lapas1!$A$2:$A$6</c:f>
              <c:strCache>
                <c:ptCount val="5"/>
                <c:pt idx="0">
                  <c:v>Pagrindinė</c:v>
                </c:pt>
                <c:pt idx="1">
                  <c:v>Parengiamoji</c:v>
                </c:pt>
                <c:pt idx="2">
                  <c:v>Specialioji</c:v>
                </c:pt>
                <c:pt idx="3">
                  <c:v>Atleisti</c:v>
                </c:pt>
                <c:pt idx="4">
                  <c:v>Neįvertinta</c:v>
                </c:pt>
              </c:strCache>
            </c:strRef>
          </c:cat>
          <c:val>
            <c:numRef>
              <c:f>Lapas1!$E$2:$E$6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BDAB-4515-8E83-233EC532A140}"/>
            </c:ext>
          </c:extLst>
        </c:ser>
        <c:dLbls>
          <c:showLegendKey val="0"/>
          <c:showVal val="0"/>
          <c:showCatName val="0"/>
          <c:showSerName val="0"/>
          <c:showPercent val="0"/>
          <c:showBubbleSize val="0"/>
        </c:dLbls>
        <c:gapWidth val="150"/>
        <c:shape val="cylinder"/>
        <c:axId val="5079040"/>
        <c:axId val="5080576"/>
        <c:axId val="0"/>
      </c:bar3DChart>
      <c:catAx>
        <c:axId val="5079040"/>
        <c:scaling>
          <c:orientation val="minMax"/>
        </c:scaling>
        <c:delete val="0"/>
        <c:axPos val="b"/>
        <c:numFmt formatCode="General" sourceLinked="0"/>
        <c:majorTickMark val="none"/>
        <c:minorTickMark val="none"/>
        <c:tickLblPos val="nextTo"/>
        <c:crossAx val="5080576"/>
        <c:crosses val="autoZero"/>
        <c:auto val="1"/>
        <c:lblAlgn val="ctr"/>
        <c:lblOffset val="100"/>
        <c:noMultiLvlLbl val="0"/>
      </c:catAx>
      <c:valAx>
        <c:axId val="5080576"/>
        <c:scaling>
          <c:orientation val="minMax"/>
        </c:scaling>
        <c:delete val="0"/>
        <c:axPos val="l"/>
        <c:majorGridlines>
          <c:spPr>
            <a:ln>
              <a:noFill/>
            </a:ln>
          </c:spPr>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5079040"/>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2023-2024 m.m.</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Sheet1!$B$2:$B$4</c:f>
              <c:numCache>
                <c:formatCode>General</c:formatCode>
                <c:ptCount val="3"/>
                <c:pt idx="0">
                  <c:v>78.099999999999994</c:v>
                </c:pt>
                <c:pt idx="1">
                  <c:v>26.3</c:v>
                </c:pt>
                <c:pt idx="2">
                  <c:v>66.3</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ėduonies pažeistų, plombuotų ir išrautų dantų, dalis (proc.) 2024-2025 m.m.</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Sheet1!$C$2:$C$4</c:f>
              <c:numCache>
                <c:formatCode>General</c:formatCode>
                <c:ptCount val="3"/>
                <c:pt idx="0">
                  <c:v>79.2</c:v>
                </c:pt>
                <c:pt idx="1">
                  <c:v>32.4</c:v>
                </c:pt>
                <c:pt idx="2">
                  <c:v>68.2</c:v>
                </c:pt>
              </c:numCache>
            </c:numRef>
          </c:val>
          <c:extLst>
            <c:ext xmlns:c16="http://schemas.microsoft.com/office/drawing/2014/chart" uri="{C3380CC4-5D6E-409C-BE32-E72D297353CC}">
              <c16:uniqueId val="{00000001-7E21-41B6-ADDC-15D9172DF277}"/>
            </c:ext>
          </c:extLst>
        </c:ser>
        <c:ser>
          <c:idx val="2"/>
          <c:order val="2"/>
          <c:tx>
            <c:strRef>
              <c:f>Sheet1!$D$1</c:f>
              <c:strCache>
                <c:ptCount val="1"/>
                <c:pt idx="0">
                  <c:v>Vaikų, neturinčių ėduonies pažeistų, plombuotų ir išrautų dantų, dalis (proc.) 2025-2026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Sheet1!$D$2:$D$4</c:f>
              <c:numCache>
                <c:formatCode>General</c:formatCode>
                <c:ptCount val="3"/>
                <c:pt idx="0">
                  <c:v>69.2</c:v>
                </c:pt>
                <c:pt idx="1">
                  <c:v>51.6</c:v>
                </c:pt>
                <c:pt idx="2">
                  <c:v>65.2</c:v>
                </c:pt>
              </c:numCache>
            </c:numRef>
          </c:val>
          <c:extLst>
            <c:ext xmlns:c16="http://schemas.microsoft.com/office/drawing/2014/chart" uri="{C3380CC4-5D6E-409C-BE32-E72D297353CC}">
              <c16:uniqueId val="{00000000-6846-4424-ABAA-618AFE3F6A68}"/>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sąkandžio patologijos, dalis (proc.) 2023-2024 m.m.</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Sheet1!$B$2:$B$4</c:f>
              <c:numCache>
                <c:formatCode>General</c:formatCode>
                <c:ptCount val="3"/>
                <c:pt idx="0">
                  <c:v>87.5</c:v>
                </c:pt>
                <c:pt idx="1">
                  <c:v>63.2</c:v>
                </c:pt>
                <c:pt idx="2">
                  <c:v>81.900000000000006</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 2024-2025 m.m.</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Sheet1!$C$2:$C$4</c:f>
              <c:numCache>
                <c:formatCode>General</c:formatCode>
                <c:ptCount val="3"/>
                <c:pt idx="0">
                  <c:v>83.3</c:v>
                </c:pt>
                <c:pt idx="1">
                  <c:v>78.400000000000006</c:v>
                </c:pt>
                <c:pt idx="2">
                  <c:v>82.2</c:v>
                </c:pt>
              </c:numCache>
            </c:numRef>
          </c:val>
          <c:extLst>
            <c:ext xmlns:c16="http://schemas.microsoft.com/office/drawing/2014/chart" uri="{C3380CC4-5D6E-409C-BE32-E72D297353CC}">
              <c16:uniqueId val="{00000001-7E21-41B6-ADDC-15D9172DF277}"/>
            </c:ext>
          </c:extLst>
        </c:ser>
        <c:ser>
          <c:idx val="2"/>
          <c:order val="2"/>
          <c:tx>
            <c:strRef>
              <c:f>Sheet1!$D$1</c:f>
              <c:strCache>
                <c:ptCount val="1"/>
                <c:pt idx="0">
                  <c:v>Vaikų, neturinčių sąkandžio patologijos, dalis (proc.) 2025-2026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Sheet1!$D$2:$D$4</c:f>
              <c:numCache>
                <c:formatCode>General</c:formatCode>
                <c:ptCount val="3"/>
                <c:pt idx="0">
                  <c:v>84.1</c:v>
                </c:pt>
                <c:pt idx="1">
                  <c:v>71</c:v>
                </c:pt>
                <c:pt idx="2">
                  <c:v>81.2</c:v>
                </c:pt>
              </c:numCache>
            </c:numRef>
          </c:val>
          <c:extLst>
            <c:ext xmlns:c16="http://schemas.microsoft.com/office/drawing/2014/chart" uri="{C3380CC4-5D6E-409C-BE32-E72D297353CC}">
              <c16:uniqueId val="{00000000-6846-4424-ABAA-618AFE3F6A68}"/>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2023-2024 m.m.</c:v>
                </c:pt>
              </c:strCache>
            </c:strRef>
          </c:tx>
          <c:spPr>
            <a:solidFill>
              <a:srgbClr val="FFCCCC"/>
            </a:solidFill>
            <a:ln>
              <a:noFill/>
            </a:ln>
            <a:effectLst/>
          </c:spPr>
          <c:invertIfNegative val="0"/>
          <c:dLbls>
            <c:dLbl>
              <c:idx val="2"/>
              <c:layout>
                <c:manualLayout>
                  <c:x val="-2.2420218447073278E-3"/>
                  <c:y val="-2.321595632204246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EE6-4DA1-A8D7-3CC2B1A57232}"/>
                </c:ext>
              </c:extLst>
            </c:dLbl>
            <c:dLbl>
              <c:idx val="4"/>
              <c:layout>
                <c:manualLayout>
                  <c:x val="-3.36303276706115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E6-4DA1-A8D7-3CC2B1A572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Sheet1!$B$2:$B$7</c:f>
              <c:numCache>
                <c:formatCode>General</c:formatCode>
                <c:ptCount val="6"/>
                <c:pt idx="0">
                  <c:v>100</c:v>
                </c:pt>
                <c:pt idx="1">
                  <c:v>100</c:v>
                </c:pt>
                <c:pt idx="2">
                  <c:v>78.3</c:v>
                </c:pt>
                <c:pt idx="3">
                  <c:v>71</c:v>
                </c:pt>
                <c:pt idx="4">
                  <c:v>52.8</c:v>
                </c:pt>
                <c:pt idx="5">
                  <c:v>26.5</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ėduonies pažeistų, plombuotų ir išrautų dantų, dalis (proc.) 2024-2025 m.m.</c:v>
                </c:pt>
              </c:strCache>
            </c:strRef>
          </c:tx>
          <c:spPr>
            <a:solidFill>
              <a:srgbClr val="800080"/>
            </a:solidFill>
            <a:ln>
              <a:noFill/>
            </a:ln>
            <a:effectLst/>
          </c:spPr>
          <c:invertIfNegative val="0"/>
          <c:dLbls>
            <c:dLbl>
              <c:idx val="0"/>
              <c:layout>
                <c:manualLayout>
                  <c:x val="4.4840436894146556E-3"/>
                  <c:y val="-3.7990185569592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E6-4DA1-A8D7-3CC2B1A57232}"/>
                </c:ext>
              </c:extLst>
            </c:dLbl>
            <c:dLbl>
              <c:idx val="1"/>
              <c:layout>
                <c:manualLayout>
                  <c:x val="1.1210109223536598E-2"/>
                  <c:y val="-1.179635661630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92-4DAF-A4ED-8C20BC28C325}"/>
                </c:ext>
              </c:extLst>
            </c:dLbl>
            <c:dLbl>
              <c:idx val="5"/>
              <c:layout>
                <c:manualLayout>
                  <c:x val="-1.1210109223536639E-3"/>
                  <c:y val="-4.95446977884897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92-4DAF-A4ED-8C20BC28C32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Sheet1!$C$2:$C$7</c:f>
              <c:numCache>
                <c:formatCode>General</c:formatCode>
                <c:ptCount val="6"/>
                <c:pt idx="0">
                  <c:v>100</c:v>
                </c:pt>
                <c:pt idx="1">
                  <c:v>96.9</c:v>
                </c:pt>
                <c:pt idx="2">
                  <c:v>81</c:v>
                </c:pt>
                <c:pt idx="3">
                  <c:v>56.5</c:v>
                </c:pt>
                <c:pt idx="4">
                  <c:v>64.7</c:v>
                </c:pt>
                <c:pt idx="5">
                  <c:v>28.1</c:v>
                </c:pt>
              </c:numCache>
            </c:numRef>
          </c:val>
          <c:extLst>
            <c:ext xmlns:c16="http://schemas.microsoft.com/office/drawing/2014/chart" uri="{C3380CC4-5D6E-409C-BE32-E72D297353CC}">
              <c16:uniqueId val="{00000001-7E21-41B6-ADDC-15D9172DF277}"/>
            </c:ext>
          </c:extLst>
        </c:ser>
        <c:ser>
          <c:idx val="2"/>
          <c:order val="2"/>
          <c:tx>
            <c:strRef>
              <c:f>Sheet1!$D$1</c:f>
              <c:strCache>
                <c:ptCount val="1"/>
                <c:pt idx="0">
                  <c:v>Vaikų, neturinčių ėduonies pažeistų, plombuotų ir išrautų dantų, dalis (proc.) 2025-2026 m.m.</c:v>
                </c:pt>
              </c:strCache>
            </c:strRef>
          </c:tx>
          <c:spPr>
            <a:solidFill>
              <a:schemeClr val="accent3"/>
            </a:solidFill>
            <a:ln>
              <a:noFill/>
            </a:ln>
            <a:effectLst/>
          </c:spPr>
          <c:invertIfNegative val="0"/>
          <c:dLbls>
            <c:dLbl>
              <c:idx val="1"/>
              <c:layout>
                <c:manualLayout>
                  <c:x val="1.457314199059763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92-4DAF-A4ED-8C20BC28C325}"/>
                </c:ext>
              </c:extLst>
            </c:dLbl>
            <c:dLbl>
              <c:idx val="5"/>
              <c:layout>
                <c:manualLayout>
                  <c:x val="1.1210109223534995E-3"/>
                  <c:y val="-1.0130716151891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E6-4DA1-A8D7-3CC2B1A572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Sheet1!$D$2:$D$7</c:f>
              <c:numCache>
                <c:formatCode>General</c:formatCode>
                <c:ptCount val="6"/>
                <c:pt idx="0">
                  <c:v>100</c:v>
                </c:pt>
                <c:pt idx="1">
                  <c:v>95.8</c:v>
                </c:pt>
                <c:pt idx="2">
                  <c:v>77.400000000000006</c:v>
                </c:pt>
                <c:pt idx="3">
                  <c:v>50</c:v>
                </c:pt>
                <c:pt idx="4">
                  <c:v>26.1</c:v>
                </c:pt>
                <c:pt idx="5">
                  <c:v>52</c:v>
                </c:pt>
              </c:numCache>
            </c:numRef>
          </c:val>
          <c:extLst>
            <c:ext xmlns:c16="http://schemas.microsoft.com/office/drawing/2014/chart" uri="{C3380CC4-5D6E-409C-BE32-E72D297353CC}">
              <c16:uniqueId val="{00000000-4EE6-4DA1-A8D7-3CC2B1A57232}"/>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sąkandžio patologijos, dalis (proc.) 2023-2024 m.m.</c:v>
                </c:pt>
              </c:strCache>
            </c:strRef>
          </c:tx>
          <c:spPr>
            <a:solidFill>
              <a:srgbClr val="FFCCCC"/>
            </a:solidFill>
            <a:ln>
              <a:noFill/>
            </a:ln>
            <a:effectLst/>
          </c:spPr>
          <c:invertIfNegative val="0"/>
          <c:dLbls>
            <c:dLbl>
              <c:idx val="2"/>
              <c:layout>
                <c:manualLayout>
                  <c:x val="-2.2420218447073278E-3"/>
                  <c:y val="-2.321595632204246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EE6-4DA1-A8D7-3CC2B1A57232}"/>
                </c:ext>
              </c:extLst>
            </c:dLbl>
            <c:dLbl>
              <c:idx val="4"/>
              <c:layout>
                <c:manualLayout>
                  <c:x val="-3.36303276706115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E6-4DA1-A8D7-3CC2B1A57232}"/>
                </c:ext>
              </c:extLst>
            </c:dLbl>
            <c:dLbl>
              <c:idx val="5"/>
              <c:layout>
                <c:manualLayout>
                  <c:x val="-4.4840436894148204E-3"/>
                  <c:y val="-1.013071615189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42-47D7-A413-5814840E6E6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Sheet1!$B$2:$B$7</c:f>
              <c:numCache>
                <c:formatCode>General</c:formatCode>
                <c:ptCount val="6"/>
                <c:pt idx="0">
                  <c:v>100</c:v>
                </c:pt>
                <c:pt idx="1">
                  <c:v>81</c:v>
                </c:pt>
                <c:pt idx="2">
                  <c:v>87</c:v>
                </c:pt>
                <c:pt idx="3">
                  <c:v>93.6</c:v>
                </c:pt>
                <c:pt idx="4">
                  <c:v>75</c:v>
                </c:pt>
                <c:pt idx="5">
                  <c:v>64.7</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ėduonies pažeistų, plombuotų ir išrautų dantų, dalis (proc.) 2024-2025 m.m.</c:v>
                </c:pt>
              </c:strCache>
            </c:strRef>
          </c:tx>
          <c:spPr>
            <a:solidFill>
              <a:srgbClr val="800080"/>
            </a:solidFill>
            <a:ln>
              <a:noFill/>
            </a:ln>
            <a:effectLst/>
          </c:spPr>
          <c:invertIfNegative val="0"/>
          <c:dLbls>
            <c:dLbl>
              <c:idx val="0"/>
              <c:layout>
                <c:manualLayout>
                  <c:x val="4.4840436894146556E-3"/>
                  <c:y val="-3.7990185569592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E6-4DA1-A8D7-3CC2B1A57232}"/>
                </c:ext>
              </c:extLst>
            </c:dLbl>
            <c:dLbl>
              <c:idx val="4"/>
              <c:layout>
                <c:manualLayout>
                  <c:x val="-1.1210109223537461E-3"/>
                  <c:y val="-2.0261432303782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42-47D7-A413-5814840E6E6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Sheet1!$C$2:$C$7</c:f>
              <c:numCache>
                <c:formatCode>General</c:formatCode>
                <c:ptCount val="6"/>
                <c:pt idx="0">
                  <c:v>100</c:v>
                </c:pt>
                <c:pt idx="1">
                  <c:v>81.3</c:v>
                </c:pt>
                <c:pt idx="2">
                  <c:v>76.2</c:v>
                </c:pt>
                <c:pt idx="3">
                  <c:v>87</c:v>
                </c:pt>
                <c:pt idx="4">
                  <c:v>79.400000000000006</c:v>
                </c:pt>
                <c:pt idx="5">
                  <c:v>78.099999999999994</c:v>
                </c:pt>
              </c:numCache>
            </c:numRef>
          </c:val>
          <c:extLst>
            <c:ext xmlns:c16="http://schemas.microsoft.com/office/drawing/2014/chart" uri="{C3380CC4-5D6E-409C-BE32-E72D297353CC}">
              <c16:uniqueId val="{00000001-7E21-41B6-ADDC-15D9172DF277}"/>
            </c:ext>
          </c:extLst>
        </c:ser>
        <c:ser>
          <c:idx val="2"/>
          <c:order val="2"/>
          <c:tx>
            <c:strRef>
              <c:f>Sheet1!$D$1</c:f>
              <c:strCache>
                <c:ptCount val="1"/>
                <c:pt idx="0">
                  <c:v>Vaikų, neturinčių ėduonies pažeistų, plombuotų ir išrautų dantų, dalis (proc.) 2025-2026 m.m.</c:v>
                </c:pt>
              </c:strCache>
            </c:strRef>
          </c:tx>
          <c:spPr>
            <a:solidFill>
              <a:schemeClr val="accent3"/>
            </a:solidFill>
            <a:ln>
              <a:noFill/>
            </a:ln>
            <a:effectLst/>
          </c:spPr>
          <c:invertIfNegative val="0"/>
          <c:dLbls>
            <c:dLbl>
              <c:idx val="5"/>
              <c:layout>
                <c:manualLayout>
                  <c:x val="1.1210109223534995E-3"/>
                  <c:y val="-1.0130716151891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E6-4DA1-A8D7-3CC2B1A5723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Sheet1!$D$2:$D$7</c:f>
              <c:numCache>
                <c:formatCode>General</c:formatCode>
                <c:ptCount val="6"/>
                <c:pt idx="0">
                  <c:v>91.7</c:v>
                </c:pt>
                <c:pt idx="1">
                  <c:v>91.7</c:v>
                </c:pt>
                <c:pt idx="2">
                  <c:v>83.9</c:v>
                </c:pt>
                <c:pt idx="3">
                  <c:v>77.3</c:v>
                </c:pt>
                <c:pt idx="4">
                  <c:v>78.3</c:v>
                </c:pt>
                <c:pt idx="5">
                  <c:v>68</c:v>
                </c:pt>
              </c:numCache>
            </c:numRef>
          </c:val>
          <c:extLst>
            <c:ext xmlns:c16="http://schemas.microsoft.com/office/drawing/2014/chart" uri="{C3380CC4-5D6E-409C-BE32-E72D297353CC}">
              <c16:uniqueId val="{00000000-4EE6-4DA1-A8D7-3CC2B1A57232}"/>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2022-2023 m.m.</c:v>
                </c:pt>
                <c:pt idx="1">
                  <c:v>2023-2024 m.m.</c:v>
                </c:pt>
                <c:pt idx="2">
                  <c:v>2024-2025 m.m.</c:v>
                </c:pt>
                <c:pt idx="3">
                  <c:v>2025-2026 m.m.</c:v>
                </c:pt>
              </c:strCache>
            </c:strRef>
          </c:cat>
          <c:val>
            <c:numRef>
              <c:f>Sheet1!$B$2:$B$5</c:f>
              <c:numCache>
                <c:formatCode>General</c:formatCode>
                <c:ptCount val="4"/>
                <c:pt idx="0">
                  <c:v>64</c:v>
                </c:pt>
                <c:pt idx="1">
                  <c:v>66.3</c:v>
                </c:pt>
                <c:pt idx="2">
                  <c:v>68.2</c:v>
                </c:pt>
                <c:pt idx="3">
                  <c:v>65.2</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 </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2022-2023 m.m.</c:v>
                </c:pt>
                <c:pt idx="1">
                  <c:v>2023-2024 m.m.</c:v>
                </c:pt>
                <c:pt idx="2">
                  <c:v>2024-2025 m.m.</c:v>
                </c:pt>
                <c:pt idx="3">
                  <c:v>2025-2026 m.m.</c:v>
                </c:pt>
              </c:strCache>
            </c:strRef>
          </c:cat>
          <c:val>
            <c:numRef>
              <c:f>Sheet1!$C$2:$C$5</c:f>
              <c:numCache>
                <c:formatCode>General</c:formatCode>
                <c:ptCount val="4"/>
                <c:pt idx="0">
                  <c:v>85.4</c:v>
                </c:pt>
                <c:pt idx="1">
                  <c:v>81.900000000000006</c:v>
                </c:pt>
                <c:pt idx="2">
                  <c:v>82.2</c:v>
                </c:pt>
                <c:pt idx="3">
                  <c:v>81.2</c:v>
                </c:pt>
              </c:numCache>
            </c:numRef>
          </c:val>
          <c:extLst>
            <c:ext xmlns:c16="http://schemas.microsoft.com/office/drawing/2014/chart" uri="{C3380CC4-5D6E-409C-BE32-E72D297353CC}">
              <c16:uniqueId val="{00000001-7E21-41B6-ADDC-15D9172DF277}"/>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A721266F-4811-5249-8447-4BBF36FA167B}" type="datetimeFigureOut">
              <a:rPr lang="en-US" smtClean="0"/>
              <a:t>10/28/2025</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B8508B3B-7D1A-2944-891A-746EFB2446D5}" type="datetimeFigureOut">
              <a:rPr lang="en-US" smtClean="0"/>
              <a:t>10/28/2025</a:t>
            </a:fld>
            <a:endParaRPr lang="en-US"/>
          </a:p>
        </p:txBody>
      </p:sp>
      <p:sp>
        <p:nvSpPr>
          <p:cNvPr id="4" name="Slide Image Placehold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18</a:t>
            </a:fld>
            <a:endParaRPr lang="en-US"/>
          </a:p>
        </p:txBody>
      </p:sp>
    </p:spTree>
    <p:extLst>
      <p:ext uri="{BB962C8B-B14F-4D97-AF65-F5344CB8AC3E}">
        <p14:creationId xmlns:p14="http://schemas.microsoft.com/office/powerpoint/2010/main" val="180530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a:t>Spustelėkite, jei norite keisite ruoš. pav. stilių</a:t>
            </a:r>
          </a:p>
        </p:txBody>
      </p:sp>
      <p:sp>
        <p:nvSpPr>
          <p:cNvPr id="3" name="Paantraštė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ruošinio paantraštės stiliui keisti</a:t>
            </a:r>
          </a:p>
        </p:txBody>
      </p:sp>
      <p:sp>
        <p:nvSpPr>
          <p:cNvPr id="4" name="Datos vietos rezervavimo ženklas 3"/>
          <p:cNvSpPr>
            <a:spLocks noGrp="1"/>
          </p:cNvSpPr>
          <p:nvPr>
            <p:ph type="dt" sz="half" idx="10"/>
          </p:nvPr>
        </p:nvSpPr>
        <p:spPr/>
        <p:txBody>
          <a:bodyPr/>
          <a:lstStyle>
            <a:lvl1pPr>
              <a:defRPr/>
            </a:lvl1pPr>
          </a:lstStyle>
          <a:p>
            <a:pPr>
              <a:defRPr/>
            </a:pPr>
            <a:fld id="{0FA07095-360F-4849-9161-5316CFA8129E}" type="datetimeFigureOut">
              <a:rPr lang="lt-LT"/>
              <a:pPr>
                <a:defRPr/>
              </a:pPr>
              <a:t>2025-10-28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8D22927-70CF-44CB-A28C-DFB32782AFFF}" type="slidenum">
              <a:rPr lang="lt-LT"/>
              <a:pPr>
                <a:defRPr/>
              </a:pPr>
              <a:t>‹#›</a:t>
            </a:fld>
            <a:endParaRPr lang="lt-LT"/>
          </a:p>
        </p:txBody>
      </p:sp>
    </p:spTree>
    <p:extLst>
      <p:ext uri="{BB962C8B-B14F-4D97-AF65-F5344CB8AC3E}">
        <p14:creationId xmlns:p14="http://schemas.microsoft.com/office/powerpoint/2010/main" val="2704025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idx="1"/>
          </p:nvPr>
        </p:nvSpPr>
        <p:spPr/>
        <p:txBody>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DD38C70F-1828-4EFB-BD84-545AD72CA276}" type="datetimeFigureOut">
              <a:rPr lang="lt-LT"/>
              <a:pPr>
                <a:defRPr/>
              </a:pPr>
              <a:t>2025-10-28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7B034B7D-B238-4882-A9D6-E6A506730539}" type="slidenum">
              <a:rPr lang="lt-LT"/>
              <a:pPr>
                <a:defRPr/>
              </a:pPr>
              <a:t>‹#›</a:t>
            </a:fld>
            <a:endParaRPr lang="lt-LT"/>
          </a:p>
        </p:txBody>
      </p:sp>
    </p:spTree>
    <p:extLst>
      <p:ext uri="{BB962C8B-B14F-4D97-AF65-F5344CB8AC3E}">
        <p14:creationId xmlns:p14="http://schemas.microsoft.com/office/powerpoint/2010/main" val="1674481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a:t>Spustelėkite, jei norite keisite ruoš. pav.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ruošinio teksto stiliams keisti</a:t>
            </a:r>
          </a:p>
        </p:txBody>
      </p:sp>
      <p:sp>
        <p:nvSpPr>
          <p:cNvPr id="4" name="Datos vietos rezervavimo ženklas 3"/>
          <p:cNvSpPr>
            <a:spLocks noGrp="1"/>
          </p:cNvSpPr>
          <p:nvPr>
            <p:ph type="dt" sz="half" idx="10"/>
          </p:nvPr>
        </p:nvSpPr>
        <p:spPr/>
        <p:txBody>
          <a:bodyPr/>
          <a:lstStyle>
            <a:lvl1pPr>
              <a:defRPr/>
            </a:lvl1pPr>
          </a:lstStyle>
          <a:p>
            <a:pPr>
              <a:defRPr/>
            </a:pPr>
            <a:fld id="{3E9B171A-42B0-4E0C-A3D8-6F68A4A62404}" type="datetimeFigureOut">
              <a:rPr lang="lt-LT"/>
              <a:pPr>
                <a:defRPr/>
              </a:pPr>
              <a:t>2025-10-28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AB52612-D242-4CF5-A442-315FCF63225A}" type="slidenum">
              <a:rPr lang="lt-LT"/>
              <a:pPr>
                <a:defRPr/>
              </a:pPr>
              <a:t>‹#›</a:t>
            </a:fld>
            <a:endParaRPr lang="lt-LT"/>
          </a:p>
        </p:txBody>
      </p:sp>
    </p:spTree>
    <p:extLst>
      <p:ext uri="{BB962C8B-B14F-4D97-AF65-F5344CB8AC3E}">
        <p14:creationId xmlns:p14="http://schemas.microsoft.com/office/powerpoint/2010/main" val="3535268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3"/>
          <p:cNvSpPr>
            <a:spLocks noGrp="1"/>
          </p:cNvSpPr>
          <p:nvPr>
            <p:ph type="dt" sz="half" idx="10"/>
          </p:nvPr>
        </p:nvSpPr>
        <p:spPr/>
        <p:txBody>
          <a:bodyPr/>
          <a:lstStyle>
            <a:lvl1pPr>
              <a:defRPr/>
            </a:lvl1pPr>
          </a:lstStyle>
          <a:p>
            <a:pPr>
              <a:defRPr/>
            </a:pPr>
            <a:fld id="{04421569-46FF-499C-84EB-7BAC2FB01B06}" type="datetimeFigureOut">
              <a:rPr lang="lt-LT"/>
              <a:pPr>
                <a:defRPr/>
              </a:pPr>
              <a:t>2025-10-28</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4AE47CCC-023C-4D0B-BA86-712110B0369D}" type="slidenum">
              <a:rPr lang="lt-LT"/>
              <a:pPr>
                <a:defRPr/>
              </a:pPr>
              <a:t>‹#›</a:t>
            </a:fld>
            <a:endParaRPr lang="lt-LT"/>
          </a:p>
        </p:txBody>
      </p:sp>
    </p:spTree>
    <p:extLst>
      <p:ext uri="{BB962C8B-B14F-4D97-AF65-F5344CB8AC3E}">
        <p14:creationId xmlns:p14="http://schemas.microsoft.com/office/powerpoint/2010/main" val="108061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Spustelėkite, jei norite keisite ruoš. pav.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a:defRPr/>
            </a:lvl1pPr>
          </a:lstStyle>
          <a:p>
            <a:pPr>
              <a:defRPr/>
            </a:pPr>
            <a:fld id="{7177A1AC-2A0D-45B5-BE63-0E820E79FBE4}" type="datetimeFigureOut">
              <a:rPr lang="lt-LT"/>
              <a:pPr>
                <a:defRPr/>
              </a:pPr>
              <a:t>2025-10-28</a:t>
            </a:fld>
            <a:endParaRPr lang="lt-LT"/>
          </a:p>
        </p:txBody>
      </p:sp>
      <p:sp>
        <p:nvSpPr>
          <p:cNvPr id="8" name="Poraštės vietos rezervavimo ženklas 4"/>
          <p:cNvSpPr>
            <a:spLocks noGrp="1"/>
          </p:cNvSpPr>
          <p:nvPr>
            <p:ph type="ftr" sz="quarter" idx="11"/>
          </p:nvPr>
        </p:nvSpPr>
        <p:spPr/>
        <p:txBody>
          <a:bodyPr/>
          <a:lstStyle>
            <a:lvl1pPr>
              <a:defRPr/>
            </a:lvl1pPr>
          </a:lstStyle>
          <a:p>
            <a:pPr>
              <a:defRPr/>
            </a:pPr>
            <a:endParaRPr lang="lt-LT"/>
          </a:p>
        </p:txBody>
      </p:sp>
      <p:sp>
        <p:nvSpPr>
          <p:cNvPr id="9" name="Skaidrės numerio vietos rezervavimo ženklas 5"/>
          <p:cNvSpPr>
            <a:spLocks noGrp="1"/>
          </p:cNvSpPr>
          <p:nvPr>
            <p:ph type="sldNum" sz="quarter" idx="12"/>
          </p:nvPr>
        </p:nvSpPr>
        <p:spPr/>
        <p:txBody>
          <a:bodyPr/>
          <a:lstStyle>
            <a:lvl1pPr>
              <a:defRPr/>
            </a:lvl1pPr>
          </a:lstStyle>
          <a:p>
            <a:pPr>
              <a:defRPr/>
            </a:pPr>
            <a:fld id="{F53E886C-1F9B-4ED3-B8C2-94A050F83DD0}" type="slidenum">
              <a:rPr lang="lt-LT"/>
              <a:pPr>
                <a:defRPr/>
              </a:pPr>
              <a:t>‹#›</a:t>
            </a:fld>
            <a:endParaRPr lang="lt-LT"/>
          </a:p>
        </p:txBody>
      </p:sp>
    </p:spTree>
    <p:extLst>
      <p:ext uri="{BB962C8B-B14F-4D97-AF65-F5344CB8AC3E}">
        <p14:creationId xmlns:p14="http://schemas.microsoft.com/office/powerpoint/2010/main" val="1545065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Datos vietos rezervavimo ženklas 3"/>
          <p:cNvSpPr>
            <a:spLocks noGrp="1"/>
          </p:cNvSpPr>
          <p:nvPr>
            <p:ph type="dt" sz="half" idx="10"/>
          </p:nvPr>
        </p:nvSpPr>
        <p:spPr/>
        <p:txBody>
          <a:bodyPr/>
          <a:lstStyle>
            <a:lvl1pPr>
              <a:defRPr/>
            </a:lvl1pPr>
          </a:lstStyle>
          <a:p>
            <a:pPr>
              <a:defRPr/>
            </a:pPr>
            <a:fld id="{6AFBC5F0-F2D0-4E8C-AFF1-16DA7BAEE759}" type="datetimeFigureOut">
              <a:rPr lang="lt-LT"/>
              <a:pPr>
                <a:defRPr/>
              </a:pPr>
              <a:t>2025-10-28</a:t>
            </a:fld>
            <a:endParaRPr lang="lt-LT"/>
          </a:p>
        </p:txBody>
      </p:sp>
      <p:sp>
        <p:nvSpPr>
          <p:cNvPr id="4" name="Poraštės vietos rezervavimo ženklas 4"/>
          <p:cNvSpPr>
            <a:spLocks noGrp="1"/>
          </p:cNvSpPr>
          <p:nvPr>
            <p:ph type="ftr" sz="quarter" idx="11"/>
          </p:nvPr>
        </p:nvSpPr>
        <p:spPr/>
        <p:txBody>
          <a:bodyPr/>
          <a:lstStyle>
            <a:lvl1pPr>
              <a:defRPr/>
            </a:lvl1pPr>
          </a:lstStyle>
          <a:p>
            <a:pPr>
              <a:defRPr/>
            </a:pPr>
            <a:endParaRPr lang="lt-LT"/>
          </a:p>
        </p:txBody>
      </p:sp>
      <p:sp>
        <p:nvSpPr>
          <p:cNvPr id="5" name="Skaidrės numerio vietos rezervavimo ženklas 5"/>
          <p:cNvSpPr>
            <a:spLocks noGrp="1"/>
          </p:cNvSpPr>
          <p:nvPr>
            <p:ph type="sldNum" sz="quarter" idx="12"/>
          </p:nvPr>
        </p:nvSpPr>
        <p:spPr/>
        <p:txBody>
          <a:bodyPr/>
          <a:lstStyle>
            <a:lvl1pPr>
              <a:defRPr/>
            </a:lvl1pPr>
          </a:lstStyle>
          <a:p>
            <a:pPr>
              <a:defRPr/>
            </a:pPr>
            <a:fld id="{1CB2F6D6-CA86-4C88-BC3A-4895BD9B8A13}" type="slidenum">
              <a:rPr lang="lt-LT"/>
              <a:pPr>
                <a:defRPr/>
              </a:pPr>
              <a:t>‹#›</a:t>
            </a:fld>
            <a:endParaRPr lang="lt-LT"/>
          </a:p>
        </p:txBody>
      </p:sp>
    </p:spTree>
    <p:extLst>
      <p:ext uri="{BB962C8B-B14F-4D97-AF65-F5344CB8AC3E}">
        <p14:creationId xmlns:p14="http://schemas.microsoft.com/office/powerpoint/2010/main" val="387692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3"/>
          <p:cNvSpPr>
            <a:spLocks noGrp="1"/>
          </p:cNvSpPr>
          <p:nvPr>
            <p:ph type="dt" sz="half" idx="10"/>
          </p:nvPr>
        </p:nvSpPr>
        <p:spPr/>
        <p:txBody>
          <a:bodyPr/>
          <a:lstStyle>
            <a:lvl1pPr>
              <a:defRPr/>
            </a:lvl1pPr>
          </a:lstStyle>
          <a:p>
            <a:pPr>
              <a:defRPr/>
            </a:pPr>
            <a:fld id="{4472D73E-7AD5-4E9D-8DDF-F05FB7724B42}" type="datetimeFigureOut">
              <a:rPr lang="lt-LT"/>
              <a:pPr>
                <a:defRPr/>
              </a:pPr>
              <a:t>2025-10-28</a:t>
            </a:fld>
            <a:endParaRPr lang="lt-LT"/>
          </a:p>
        </p:txBody>
      </p:sp>
      <p:sp>
        <p:nvSpPr>
          <p:cNvPr id="3" name="Poraštės vietos rezervavimo ženklas 4"/>
          <p:cNvSpPr>
            <a:spLocks noGrp="1"/>
          </p:cNvSpPr>
          <p:nvPr>
            <p:ph type="ftr" sz="quarter" idx="11"/>
          </p:nvPr>
        </p:nvSpPr>
        <p:spPr/>
        <p:txBody>
          <a:bodyPr/>
          <a:lstStyle>
            <a:lvl1pPr>
              <a:defRPr/>
            </a:lvl1pPr>
          </a:lstStyle>
          <a:p>
            <a:pPr>
              <a:defRPr/>
            </a:pPr>
            <a:endParaRPr lang="lt-LT"/>
          </a:p>
        </p:txBody>
      </p:sp>
      <p:sp>
        <p:nvSpPr>
          <p:cNvPr id="4" name="Skaidrės numerio vietos rezervavimo ženklas 5"/>
          <p:cNvSpPr>
            <a:spLocks noGrp="1"/>
          </p:cNvSpPr>
          <p:nvPr>
            <p:ph type="sldNum" sz="quarter" idx="12"/>
          </p:nvPr>
        </p:nvSpPr>
        <p:spPr/>
        <p:txBody>
          <a:bodyPr/>
          <a:lstStyle>
            <a:lvl1pPr>
              <a:defRPr/>
            </a:lvl1pPr>
          </a:lstStyle>
          <a:p>
            <a:pPr>
              <a:defRPr/>
            </a:pPr>
            <a:fld id="{A88966C1-4F7F-4380-BE6D-41C7196F64A5}" type="slidenum">
              <a:rPr lang="lt-LT"/>
              <a:pPr>
                <a:defRPr/>
              </a:pPr>
              <a:t>‹#›</a:t>
            </a:fld>
            <a:endParaRPr lang="lt-LT"/>
          </a:p>
        </p:txBody>
      </p:sp>
    </p:spTree>
    <p:extLst>
      <p:ext uri="{BB962C8B-B14F-4D97-AF65-F5344CB8AC3E}">
        <p14:creationId xmlns:p14="http://schemas.microsoft.com/office/powerpoint/2010/main" val="308573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a:t>Spustelėkite, jei norite keisite ruoš. pav.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8D711B23-AF82-4335-92DB-F21450F0507A}" type="datetimeFigureOut">
              <a:rPr lang="lt-LT"/>
              <a:pPr>
                <a:defRPr/>
              </a:pPr>
              <a:t>2025-10-28</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24BE0A7D-F355-482B-B0E6-A5B78EEFB697}" type="slidenum">
              <a:rPr lang="lt-LT"/>
              <a:pPr>
                <a:defRPr/>
              </a:pPr>
              <a:t>‹#›</a:t>
            </a:fld>
            <a:endParaRPr lang="lt-LT"/>
          </a:p>
        </p:txBody>
      </p:sp>
    </p:spTree>
    <p:extLst>
      <p:ext uri="{BB962C8B-B14F-4D97-AF65-F5344CB8AC3E}">
        <p14:creationId xmlns:p14="http://schemas.microsoft.com/office/powerpoint/2010/main" val="3371995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3AB399F1-CB62-4D85-9293-EAAEAEB37D5A}" type="datetimeFigureOut">
              <a:rPr lang="lt-LT"/>
              <a:pPr>
                <a:defRPr/>
              </a:pPr>
              <a:t>2025-10-28</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D12FB274-A59E-4A91-8D56-1C6465C6619A}" type="slidenum">
              <a:rPr lang="lt-LT"/>
              <a:pPr>
                <a:defRPr/>
              </a:pPr>
              <a:t>‹#›</a:t>
            </a:fld>
            <a:endParaRPr lang="lt-LT"/>
          </a:p>
        </p:txBody>
      </p:sp>
    </p:spTree>
    <p:extLst>
      <p:ext uri="{BB962C8B-B14F-4D97-AF65-F5344CB8AC3E}">
        <p14:creationId xmlns:p14="http://schemas.microsoft.com/office/powerpoint/2010/main" val="2168763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E7BDBCBD-B9D1-47F5-9B9F-93AAD712E2B7}" type="datetimeFigureOut">
              <a:rPr lang="lt-LT"/>
              <a:pPr>
                <a:defRPr/>
              </a:pPr>
              <a:t>2025-10-28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33CB22BC-2099-4566-9C4D-A8896F135858}" type="slidenum">
              <a:rPr lang="lt-LT"/>
              <a:pPr>
                <a:defRPr/>
              </a:pPr>
              <a:t>‹#›</a:t>
            </a:fld>
            <a:endParaRPr lang="lt-LT"/>
          </a:p>
        </p:txBody>
      </p:sp>
    </p:spTree>
    <p:extLst>
      <p:ext uri="{BB962C8B-B14F-4D97-AF65-F5344CB8AC3E}">
        <p14:creationId xmlns:p14="http://schemas.microsoft.com/office/powerpoint/2010/main" val="253156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7C75587B-9E24-4486-8912-AAA3C5532FDA}" type="datetimeFigureOut">
              <a:rPr lang="lt-LT"/>
              <a:pPr>
                <a:defRPr/>
              </a:pPr>
              <a:t>2025-10-28</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1772FDAB-90E3-4A8E-BB75-C12FF8CF9860}" type="slidenum">
              <a:rPr lang="lt-LT"/>
              <a:pPr>
                <a:defRPr/>
              </a:pPr>
              <a:t>‹#›</a:t>
            </a:fld>
            <a:endParaRPr lang="lt-LT"/>
          </a:p>
        </p:txBody>
      </p:sp>
    </p:spTree>
    <p:extLst>
      <p:ext uri="{BB962C8B-B14F-4D97-AF65-F5344CB8AC3E}">
        <p14:creationId xmlns:p14="http://schemas.microsoft.com/office/powerpoint/2010/main" val="373445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1027" name="Teksto vietos rezervavimo ženklas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
        <p:nvSpPr>
          <p:cNvPr id="4" name="Datos vietos rezervavimo ženklas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653D544-48B5-4AF0-AFC8-68AA7FAD84C4}" type="datetimeFigureOut">
              <a:rPr lang="lt-LT"/>
              <a:pPr>
                <a:defRPr/>
              </a:pPr>
              <a:t>2025-10-28</a:t>
            </a:fld>
            <a:endParaRPr lang="lt-LT"/>
          </a:p>
        </p:txBody>
      </p:sp>
      <p:sp>
        <p:nvSpPr>
          <p:cNvPr id="5" name="Poraštės vietos rezervavimo ženklas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lt-LT"/>
          </a:p>
        </p:txBody>
      </p:sp>
      <p:sp>
        <p:nvSpPr>
          <p:cNvPr id="6" name="Skaidrės numerio vietos rezervavimo ženklas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5DA8E95-1E5D-4A00-A4F4-512F4B151688}" type="slidenum">
              <a:rPr lang="lt-LT"/>
              <a:pPr>
                <a:defRPr/>
              </a:pPr>
              <a:t>‹#›</a:t>
            </a:fld>
            <a:endParaRPr lang="lt-LT"/>
          </a:p>
        </p:txBody>
      </p:sp>
    </p:spTree>
    <p:extLst>
      <p:ext uri="{BB962C8B-B14F-4D97-AF65-F5344CB8AC3E}">
        <p14:creationId xmlns:p14="http://schemas.microsoft.com/office/powerpoint/2010/main" val="30116968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6" y="5315451"/>
            <a:ext cx="10964979" cy="1035658"/>
          </a:xfrm>
        </p:spPr>
        <p:txBody>
          <a:bodyPr>
            <a:noAutofit/>
          </a:bodyPr>
          <a:lstStyle/>
          <a:p>
            <a:pPr algn="ctr"/>
            <a:r>
              <a:rPr lang="lt-LT" sz="3200" dirty="0">
                <a:latin typeface="Times New Roman" panose="02020603050405020304" pitchFamily="18" charset="0"/>
                <a:cs typeface="Times New Roman" panose="02020603050405020304" pitchFamily="18" charset="0"/>
              </a:rPr>
              <a:t>Visuomenės sveikatos specialistė</a:t>
            </a:r>
          </a:p>
          <a:p>
            <a:pPr algn="ctr"/>
            <a:r>
              <a:rPr lang="lt-LT" sz="3200" dirty="0">
                <a:latin typeface="Times New Roman" panose="02020603050405020304" pitchFamily="18" charset="0"/>
                <a:cs typeface="Times New Roman" panose="02020603050405020304" pitchFamily="18" charset="0"/>
              </a:rPr>
              <a:t>Laura </a:t>
            </a:r>
            <a:r>
              <a:rPr lang="lt-LT" sz="3200" dirty="0" err="1">
                <a:latin typeface="Times New Roman" panose="02020603050405020304" pitchFamily="18" charset="0"/>
                <a:cs typeface="Times New Roman" panose="02020603050405020304" pitchFamily="18" charset="0"/>
              </a:rPr>
              <a:t>Pukinskienė</a:t>
            </a:r>
            <a:endParaRPr lang="en-US" sz="32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261257" y="2030682"/>
            <a:ext cx="11756572" cy="2458191"/>
          </a:xfrm>
        </p:spPr>
        <p:txBody>
          <a:bodyPr/>
          <a:lstStyle/>
          <a:p>
            <a:pPr algn="ct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KLAIPĖDOS MIESTO LOPŠELĮ-DARŽELĮ ,,</a:t>
            </a:r>
            <a:r>
              <a:rPr lang="lt-LT" sz="2900" b="1" dirty="0">
                <a:solidFill>
                  <a:srgbClr val="FFFFFF"/>
                </a:solidFill>
                <a:latin typeface="Times New Roman" pitchFamily="18" charset="0"/>
                <a:ea typeface="+mj-ea"/>
                <a:cs typeface="Times New Roman" pitchFamily="18" charset="0"/>
              </a:rPr>
              <a:t>EGLUTĖ</a:t>
            </a: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 2025-2026 M.M. DUOMENŲ ANALIZĖ</a:t>
            </a:r>
            <a:br>
              <a:rPr kumimoji="0" lang="lt-LT" sz="29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29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365" y="633772"/>
            <a:ext cx="3348033" cy="736587"/>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2794898"/>
            <a:ext cx="1244533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FIZINIO LAVINIMO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GRUPĖS</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59E3C04-FD78-4A4F-8018-03AACE271CAA}"/>
              </a:ext>
            </a:extLst>
          </p:cNvPr>
          <p:cNvSpPr>
            <a:spLocks noGrp="1"/>
          </p:cNvSpPr>
          <p:nvPr>
            <p:ph type="title"/>
          </p:nvPr>
        </p:nvSpPr>
        <p:spPr>
          <a:xfrm>
            <a:off x="-142504" y="137104"/>
            <a:ext cx="12742224" cy="939119"/>
          </a:xfrm>
        </p:spPr>
        <p:txBody>
          <a:bodyPr/>
          <a:lstStyle/>
          <a:p>
            <a:pPr algn="ctr"/>
            <a:r>
              <a:rPr lang="lt-LT" altLang="lt-LT" sz="3000" b="1" dirty="0">
                <a:solidFill>
                  <a:srgbClr val="993366"/>
                </a:solidFill>
                <a:latin typeface="Times New Roman" pitchFamily="18" charset="0"/>
                <a:cs typeface="Times New Roman" pitchFamily="18" charset="0"/>
              </a:rPr>
              <a:t>Vaikų pasiskirstymas pagal fizinio </a:t>
            </a:r>
            <a:br>
              <a:rPr lang="lt-LT" altLang="lt-LT" sz="3000" b="1" dirty="0">
                <a:solidFill>
                  <a:srgbClr val="993366"/>
                </a:solidFill>
                <a:latin typeface="Times New Roman" pitchFamily="18" charset="0"/>
                <a:cs typeface="Times New Roman" pitchFamily="18" charset="0"/>
              </a:rPr>
            </a:br>
            <a:r>
              <a:rPr lang="lt-LT" altLang="lt-LT" sz="3000" b="1" dirty="0">
                <a:solidFill>
                  <a:srgbClr val="993366"/>
                </a:solidFill>
                <a:latin typeface="Times New Roman" pitchFamily="18" charset="0"/>
                <a:cs typeface="Times New Roman" pitchFamily="18" charset="0"/>
              </a:rPr>
              <a:t>ugdymo grupes </a:t>
            </a:r>
            <a:r>
              <a:rPr lang="lt-LT" altLang="lt-LT" sz="3200" b="1" dirty="0">
                <a:solidFill>
                  <a:srgbClr val="993366"/>
                </a:solidFill>
                <a:latin typeface="Times New Roman" pitchFamily="18" charset="0"/>
                <a:ea typeface="Segoe UI Symbol" pitchFamily="34" charset="0"/>
                <a:cs typeface="Times New Roman" pitchFamily="18" charset="0"/>
              </a:rPr>
              <a:t>(proc.)</a:t>
            </a:r>
            <a:endParaRPr lang="en-US" sz="3000" dirty="0">
              <a:solidFill>
                <a:srgbClr val="993366"/>
              </a:solidFill>
            </a:endParaRPr>
          </a:p>
        </p:txBody>
      </p:sp>
      <p:sp>
        <p:nvSpPr>
          <p:cNvPr id="6" name="Skaidrės numerio vietos rezervavimo ženklas 5">
            <a:extLst>
              <a:ext uri="{FF2B5EF4-FFF2-40B4-BE49-F238E27FC236}">
                <a16:creationId xmlns:a16="http://schemas.microsoft.com/office/drawing/2014/main" id="{2BA24995-9E6B-418A-A5E7-706AC56F03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Turinio vietos rezervavimo ženklas 3">
            <a:extLst>
              <a:ext uri="{FF2B5EF4-FFF2-40B4-BE49-F238E27FC236}">
                <a16:creationId xmlns:a16="http://schemas.microsoft.com/office/drawing/2014/main" id="{31A22CF8-E7D3-44BD-B678-2A7BF4757A4B}"/>
              </a:ext>
            </a:extLst>
          </p:cNvPr>
          <p:cNvGraphicFramePr>
            <a:graphicFrameLocks/>
          </p:cNvGraphicFramePr>
          <p:nvPr>
            <p:extLst>
              <p:ext uri="{D42A27DB-BD31-4B8C-83A1-F6EECF244321}">
                <p14:modId xmlns:p14="http://schemas.microsoft.com/office/powerpoint/2010/main" val="966462015"/>
              </p:ext>
            </p:extLst>
          </p:nvPr>
        </p:nvGraphicFramePr>
        <p:xfrm>
          <a:off x="542544" y="1076223"/>
          <a:ext cx="11106912" cy="53185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148FD23-2996-40BF-923C-A209BE9A200F}"/>
              </a:ext>
            </a:extLst>
          </p:cNvPr>
          <p:cNvSpPr txBox="1"/>
          <p:nvPr/>
        </p:nvSpPr>
        <p:spPr>
          <a:xfrm>
            <a:off x="0" y="6419232"/>
            <a:ext cx="63711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608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4085413899"/>
              </p:ext>
            </p:extLst>
          </p:nvPr>
        </p:nvGraphicFramePr>
        <p:xfrm>
          <a:off x="439387" y="926276"/>
          <a:ext cx="11329060" cy="53795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83127" y="254032"/>
            <a:ext cx="1221970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lang="lt-LT" altLang="lt-LT" sz="3200" b="1" dirty="0">
                <a:solidFill>
                  <a:srgbClr val="993366"/>
                </a:solidFill>
                <a:latin typeface="Times New Roman" pitchFamily="18" charset="0"/>
                <a:cs typeface="Times New Roman" pitchFamily="18" charset="0"/>
              </a:rPr>
              <a:t>AIKŲ DANTŲ BŪKLĖ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(PAGAL KLASES</a:t>
            </a:r>
            <a:r>
              <a:rPr lang="lt-LT" altLang="lt-LT" sz="3200" b="1" dirty="0">
                <a:solidFill>
                  <a:srgbClr val="993366"/>
                </a:solidFill>
                <a:latin typeface="Times New Roman" pitchFamily="18" charset="0"/>
                <a:cs typeface="Times New Roman" pitchFamily="18" charset="0"/>
              </a:rPr>
              <a:t>, PROC</a:t>
            </a:r>
            <a:r>
              <a:rPr kumimoji="0" lang="lt-LT" altLang="lt-LT" sz="3200" b="1"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3200" b="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4752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FCBD-A9EE-DE05-0785-5E6B8367B709}"/>
            </a:ext>
          </a:extLst>
        </p:cNvPr>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2444FF85-5B19-A567-2F01-858A6E024C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70AC684A-45B9-CE65-58EB-61679969D8AC}"/>
              </a:ext>
            </a:extLst>
          </p:cNvPr>
          <p:cNvGraphicFramePr>
            <a:graphicFrameLocks/>
          </p:cNvGraphicFramePr>
          <p:nvPr>
            <p:extLst>
              <p:ext uri="{D42A27DB-BD31-4B8C-83A1-F6EECF244321}">
                <p14:modId xmlns:p14="http://schemas.microsoft.com/office/powerpoint/2010/main" val="2620950410"/>
              </p:ext>
            </p:extLst>
          </p:nvPr>
        </p:nvGraphicFramePr>
        <p:xfrm>
          <a:off x="439387" y="961902"/>
          <a:ext cx="11329060" cy="53438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F447CB55-5E99-5B4A-4055-4D38E51E69DB}"/>
              </a:ext>
            </a:extLst>
          </p:cNvPr>
          <p:cNvSpPr txBox="1"/>
          <p:nvPr/>
        </p:nvSpPr>
        <p:spPr>
          <a:xfrm>
            <a:off x="83127" y="221282"/>
            <a:ext cx="1221970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AIKŲ ŽANDIKAULIŲ BŪKLĖ (PAGAL KLASES, </a:t>
            </a:r>
            <a:r>
              <a:rPr lang="lt-LT" altLang="lt-LT" sz="3200" b="1" dirty="0">
                <a:solidFill>
                  <a:srgbClr val="993366"/>
                </a:solidFill>
                <a:latin typeface="Times New Roman" pitchFamily="18" charset="0"/>
                <a:cs typeface="Times New Roman" pitchFamily="18" charset="0"/>
              </a:rPr>
              <a:t>PROC</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A03D5C4-02A3-E4A3-86D5-8BACBB874D0C}"/>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31185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3514879564"/>
              </p:ext>
            </p:extLst>
          </p:nvPr>
        </p:nvGraphicFramePr>
        <p:xfrm>
          <a:off x="439387" y="922780"/>
          <a:ext cx="11329060" cy="538301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213756" y="322615"/>
            <a:ext cx="11978244"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AIKŲ DANTŲ BŪKLĖ (PAGAL AMŽIŲ, PROC.)</a:t>
            </a:r>
            <a:endParaRPr kumimoji="0" lang="en-US" sz="3300" b="0" i="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63252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52851-CFEF-0899-328F-CA38434D085A}"/>
            </a:ext>
          </a:extLst>
        </p:cNvPr>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369DB3E0-15A4-B0C3-4666-BDBB5C8144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4BEF362E-7608-54DA-DB68-E6191297B4E3}"/>
              </a:ext>
            </a:extLst>
          </p:cNvPr>
          <p:cNvGraphicFramePr>
            <a:graphicFrameLocks/>
          </p:cNvGraphicFramePr>
          <p:nvPr>
            <p:extLst>
              <p:ext uri="{D42A27DB-BD31-4B8C-83A1-F6EECF244321}">
                <p14:modId xmlns:p14="http://schemas.microsoft.com/office/powerpoint/2010/main" val="744755003"/>
              </p:ext>
            </p:extLst>
          </p:nvPr>
        </p:nvGraphicFramePr>
        <p:xfrm>
          <a:off x="542544" y="1291344"/>
          <a:ext cx="11329060" cy="501445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654430BC-CAA3-6223-2B96-FAD799FFD06E}"/>
              </a:ext>
            </a:extLst>
          </p:cNvPr>
          <p:cNvSpPr txBox="1"/>
          <p:nvPr/>
        </p:nvSpPr>
        <p:spPr>
          <a:xfrm>
            <a:off x="1641011" y="183348"/>
            <a:ext cx="9132125"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AIKAI</a:t>
            </a: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TURINTYS SVEIKUS</a:t>
            </a:r>
            <a:r>
              <a:rPr kumimoji="0" lang="en-US"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3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DANTIS (PAGAL AMŽIŲ, PROC.)</a:t>
            </a:r>
            <a:endParaRPr kumimoji="0" lang="en-US" sz="3300" b="0" i="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1B3A146-12D1-EE08-88A9-669A5D35B687}"/>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967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309090832"/>
              </p:ext>
            </p:extLst>
          </p:nvPr>
        </p:nvGraphicFramePr>
        <p:xfrm>
          <a:off x="463138" y="1291344"/>
          <a:ext cx="11305309" cy="492083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1698171" y="107210"/>
            <a:ext cx="9270670" cy="1077218"/>
          </a:xfrm>
          <a:prstGeom prst="rect">
            <a:avLst/>
          </a:prstGeom>
          <a:noFill/>
        </p:spPr>
        <p:txBody>
          <a:bodyPr wrap="square">
            <a:spAutoFit/>
          </a:bodyPr>
          <a:lstStyle/>
          <a:p>
            <a:pPr algn="ct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AIKAI</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TURINTYS SVEIKUS</a:t>
            </a:r>
            <a:r>
              <a:rPr kumimoji="0" lang="en-US"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 </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DANTIS (BENDRI DUOMENYS</a:t>
            </a:r>
            <a:r>
              <a:rPr kumimoji="0" lang="lt-LT" altLang="lt-LT" sz="3200" b="1" i="0" u="none" strike="noStrike" kern="1200" cap="none" spc="0" normalizeH="0" baseline="0" noProof="0" dirty="0">
                <a:ln>
                  <a:noFill/>
                </a:ln>
                <a:solidFill>
                  <a:srgbClr val="993366"/>
                </a:solidFill>
                <a:effectLst/>
                <a:uLnTx/>
                <a:uFillTx/>
                <a:latin typeface="Times New Roman" pitchFamily="18" charset="0"/>
                <a:ea typeface="Segoe UI Symbol" pitchFamily="34" charset="0"/>
                <a:cs typeface="Times New Roman" pitchFamily="18" charset="0"/>
              </a:rPr>
              <a:t>, </a:t>
            </a:r>
            <a:r>
              <a:rPr lang="lt-LT" altLang="lt-LT" sz="3200" b="1" dirty="0">
                <a:solidFill>
                  <a:srgbClr val="993366"/>
                </a:solidFill>
                <a:latin typeface="Times New Roman" pitchFamily="18" charset="0"/>
                <a:ea typeface="Segoe UI Symbol" pitchFamily="34" charset="0"/>
                <a:cs typeface="Times New Roman" pitchFamily="18" charset="0"/>
              </a:rPr>
              <a:t>PROC.)</a:t>
            </a:r>
            <a:endParaRPr kumimoji="0" lang="en-US" sz="3200" b="0" i="0" u="none" strike="noStrike" kern="1200" cap="none" spc="0" normalizeH="0" baseline="0" noProof="0" dirty="0">
              <a:ln>
                <a:noFill/>
              </a:ln>
              <a:solidFill>
                <a:srgbClr val="99336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0696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D0F48D-AF35-4328-956B-9AB032C4D04B}"/>
              </a:ext>
            </a:extLst>
          </p:cNvPr>
          <p:cNvSpPr>
            <a:spLocks noGrp="1"/>
          </p:cNvSpPr>
          <p:nvPr>
            <p:ph type="title"/>
          </p:nvPr>
        </p:nvSpPr>
        <p:spPr>
          <a:xfrm>
            <a:off x="188086" y="529936"/>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en-US" altLang="lt-LT" sz="2800" b="1" dirty="0">
                <a:solidFill>
                  <a:srgbClr val="993366"/>
                </a:solidFill>
                <a:latin typeface="Times New Roman" pitchFamily="18" charset="0"/>
                <a:cs typeface="Times New Roman" pitchFamily="18" charset="0"/>
              </a:rPr>
              <a:t> </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a:t>
            </a:r>
            <a:r>
              <a:rPr lang="en-US" altLang="lt-LT" sz="2800" b="1" dirty="0">
                <a:solidFill>
                  <a:srgbClr val="993366"/>
                </a:solidFill>
                <a:latin typeface="Times New Roman" pitchFamily="18" charset="0"/>
                <a:cs typeface="Times New Roman" pitchFamily="18" charset="0"/>
              </a:rPr>
              <a:t>2</a:t>
            </a:r>
            <a:r>
              <a:rPr lang="lt-LT" altLang="lt-LT" sz="2800" b="1" dirty="0">
                <a:solidFill>
                  <a:srgbClr val="993366"/>
                </a:solidFill>
                <a:latin typeface="Times New Roman" pitchFamily="18" charset="0"/>
                <a:cs typeface="Times New Roman" pitchFamily="18" charset="0"/>
              </a:rPr>
              <a:t>5-2026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E7333EA7-11B6-480F-A3FE-0EEDED486A0A}"/>
              </a:ext>
            </a:extLst>
          </p:cNvPr>
          <p:cNvSpPr>
            <a:spLocks noGrp="1"/>
          </p:cNvSpPr>
          <p:nvPr>
            <p:ph type="ftr" sz="quarter" idx="11"/>
          </p:nvPr>
        </p:nvSpPr>
        <p:spPr>
          <a:xfrm>
            <a:off x="0"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id="{63932157-C1A5-4B58-A007-D5DE3C822293}"/>
              </a:ext>
            </a:extLst>
          </p:cNvPr>
          <p:cNvSpPr>
            <a:spLocks noGrp="1"/>
          </p:cNvSpPr>
          <p:nvPr>
            <p:ph type="sldNum" sz="quarter" idx="12"/>
          </p:nvPr>
        </p:nvSpPr>
        <p:spPr/>
        <p:txBody>
          <a:bodyPr/>
          <a:lstStyle/>
          <a:p>
            <a:fld id="{53969381-6070-C14C-AC19-9F0CCB6EE0F1}" type="slidenum">
              <a:rPr lang="en-US" smtClean="0"/>
              <a:pPr/>
              <a:t>18</a:t>
            </a:fld>
            <a:endParaRPr lang="en-US"/>
          </a:p>
        </p:txBody>
      </p:sp>
      <p:sp>
        <p:nvSpPr>
          <p:cNvPr id="8" name="Rounded Rectangle 1">
            <a:extLst>
              <a:ext uri="{FF2B5EF4-FFF2-40B4-BE49-F238E27FC236}">
                <a16:creationId xmlns:a16="http://schemas.microsoft.com/office/drawing/2014/main" id="{D15348CB-008E-4339-BA9B-98E40F36DCF9}"/>
              </a:ext>
            </a:extLst>
          </p:cNvPr>
          <p:cNvSpPr/>
          <p:nvPr/>
        </p:nvSpPr>
        <p:spPr>
          <a:xfrm>
            <a:off x="8665045" y="982445"/>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a:t>
            </a:r>
            <a:r>
              <a:rPr kumimoji="0" lang="es-ES_tradnl" sz="1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nei</a:t>
            </a: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Vidutinis</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Aukštas</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4,5-6,5</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a:t>
            </a: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nei</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6,5</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7" name="Diagrama 6">
            <a:extLst>
              <a:ext uri="{FF2B5EF4-FFF2-40B4-BE49-F238E27FC236}">
                <a16:creationId xmlns:a16="http://schemas.microsoft.com/office/drawing/2014/main" id="{8BA50A40-2265-4F4A-B520-9576C211368E}"/>
              </a:ext>
            </a:extLst>
          </p:cNvPr>
          <p:cNvGraphicFramePr/>
          <p:nvPr>
            <p:extLst>
              <p:ext uri="{D42A27DB-BD31-4B8C-83A1-F6EECF244321}">
                <p14:modId xmlns:p14="http://schemas.microsoft.com/office/powerpoint/2010/main" val="2499209382"/>
              </p:ext>
            </p:extLst>
          </p:nvPr>
        </p:nvGraphicFramePr>
        <p:xfrm>
          <a:off x="7528957" y="2531441"/>
          <a:ext cx="4474958" cy="3796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a 8">
            <a:extLst>
              <a:ext uri="{FF2B5EF4-FFF2-40B4-BE49-F238E27FC236}">
                <a16:creationId xmlns:a16="http://schemas.microsoft.com/office/drawing/2014/main" id="{F10B57BF-6EA5-785A-741A-3299D7CF7323}"/>
              </a:ext>
            </a:extLst>
          </p:cNvPr>
          <p:cNvGraphicFramePr/>
          <p:nvPr>
            <p:extLst>
              <p:ext uri="{D42A27DB-BD31-4B8C-83A1-F6EECF244321}">
                <p14:modId xmlns:p14="http://schemas.microsoft.com/office/powerpoint/2010/main" val="3682997824"/>
              </p:ext>
            </p:extLst>
          </p:nvPr>
        </p:nvGraphicFramePr>
        <p:xfrm>
          <a:off x="188086" y="1110167"/>
          <a:ext cx="7257743" cy="53618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2943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27028" y="21700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19</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439386" y="943831"/>
            <a:ext cx="11340935" cy="5816977"/>
          </a:xfrm>
          <a:prstGeom prst="rect">
            <a:avLst/>
          </a:prstGeom>
          <a:noFill/>
        </p:spPr>
        <p:txBody>
          <a:bodyPr wrap="square">
            <a:spAutoFit/>
          </a:bodyPr>
          <a:lstStyle/>
          <a:p>
            <a:pPr lvl="0" algn="just"/>
            <a:r>
              <a:rPr lang="lt-LT" sz="3100" dirty="0">
                <a:latin typeface="Times New Roman" pitchFamily="18" charset="0"/>
                <a:cs typeface="Times New Roman" pitchFamily="18" charset="0"/>
              </a:rPr>
              <a:t>• 20</a:t>
            </a:r>
            <a:r>
              <a:rPr lang="en-US" sz="3100" dirty="0">
                <a:latin typeface="Times New Roman" pitchFamily="18" charset="0"/>
                <a:cs typeface="Times New Roman" pitchFamily="18" charset="0"/>
              </a:rPr>
              <a:t>2</a:t>
            </a:r>
            <a:r>
              <a:rPr lang="lt-LT" sz="3100" dirty="0">
                <a:latin typeface="Times New Roman" pitchFamily="18" charset="0"/>
                <a:cs typeface="Times New Roman" pitchFamily="18" charset="0"/>
              </a:rPr>
              <a:t>5 m. profilaktiškai sveikatą pasitikrino 100 proc., o dantų – žandikaulių įvertinimą atliko 98,6 proc. vaikų. </a:t>
            </a:r>
          </a:p>
          <a:p>
            <a:pPr lvl="0" algn="just"/>
            <a:r>
              <a:rPr lang="lt-LT" sz="3100" dirty="0">
                <a:latin typeface="Times New Roman" pitchFamily="18" charset="0"/>
                <a:cs typeface="Times New Roman" pitchFamily="18" charset="0"/>
              </a:rPr>
              <a:t>• Įsigaliojus naujai Mokinio sveikatos pažymėjimo formai, nebenurodomi vaikų organų sistemų sutrikimai, bet šeimos gydytojas pateikia bendras arba specialiąsias rekomendacijas, kurių turi būti laikomasi vaikams dalyvaujant ugdymo veikloje. 9,8 proc. vaikų buvo nurodytos bendrosios, o 3,5 proc. vaikų – specialiosios rekomendacijos. Pritaikytas maitinimas buvo paskirstas 1,4</a:t>
            </a:r>
            <a:r>
              <a:rPr lang="en-US" sz="3100" dirty="0">
                <a:latin typeface="Times New Roman" pitchFamily="18" charset="0"/>
                <a:cs typeface="Times New Roman" pitchFamily="18" charset="0"/>
              </a:rPr>
              <a:t> proc. </a:t>
            </a:r>
            <a:r>
              <a:rPr lang="lt-LT" sz="3100" dirty="0">
                <a:latin typeface="Times New Roman" pitchFamily="18" charset="0"/>
                <a:cs typeface="Times New Roman" pitchFamily="18" charset="0"/>
              </a:rPr>
              <a:t>vaikų (lyginant su 2024-2025 </a:t>
            </a:r>
            <a:r>
              <a:rPr lang="lt-LT" sz="3100" dirty="0" err="1">
                <a:latin typeface="Times New Roman" pitchFamily="18" charset="0"/>
                <a:cs typeface="Times New Roman" pitchFamily="18" charset="0"/>
              </a:rPr>
              <a:t>m.m</a:t>
            </a:r>
            <a:r>
              <a:rPr lang="lt-LT" sz="3100" dirty="0">
                <a:latin typeface="Times New Roman" pitchFamily="18" charset="0"/>
                <a:cs typeface="Times New Roman" pitchFamily="18" charset="0"/>
              </a:rPr>
              <a:t>., Klaipėdos lopšelyje-darželyje „Eglutė“ padidėjo alergiškų vaikų dalis). Lyginant 2025-2026 </a:t>
            </a:r>
            <a:r>
              <a:rPr lang="lt-LT" sz="3100" dirty="0" err="1">
                <a:latin typeface="Times New Roman" pitchFamily="18" charset="0"/>
                <a:cs typeface="Times New Roman" pitchFamily="18" charset="0"/>
              </a:rPr>
              <a:t>m.m</a:t>
            </a:r>
            <a:r>
              <a:rPr lang="lt-LT" sz="3100" dirty="0">
                <a:latin typeface="Times New Roman" pitchFamily="18" charset="0"/>
                <a:cs typeface="Times New Roman" pitchFamily="18" charset="0"/>
              </a:rPr>
              <a:t>. su 2024-2025 </a:t>
            </a:r>
            <a:r>
              <a:rPr lang="lt-LT" sz="3100" dirty="0" err="1">
                <a:latin typeface="Times New Roman" pitchFamily="18" charset="0"/>
                <a:cs typeface="Times New Roman" pitchFamily="18" charset="0"/>
              </a:rPr>
              <a:t>m.m</a:t>
            </a:r>
            <a:r>
              <a:rPr lang="lt-LT" sz="3100" dirty="0">
                <a:latin typeface="Times New Roman" pitchFamily="18" charset="0"/>
                <a:cs typeface="Times New Roman" pitchFamily="18" charset="0"/>
              </a:rPr>
              <a:t>., galima teigti, kad vaikų, galinčių dalyvauti ugdymo veikloje be jokių apribojimų, dalis sumažėjo.</a:t>
            </a:r>
          </a:p>
        </p:txBody>
      </p:sp>
    </p:spTree>
    <p:extLst>
      <p:ext uri="{BB962C8B-B14F-4D97-AF65-F5344CB8AC3E}">
        <p14:creationId xmlns:p14="http://schemas.microsoft.com/office/powerpoint/2010/main" val="1822938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6" y="490680"/>
            <a:ext cx="2993687"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665018" y="1682009"/>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kumimoji="0" lang="en-US"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1</a:t>
            </a: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558140" y="2719449"/>
            <a:ext cx="11067803" cy="31665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altLang="lt-LT" sz="3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lt-LT" altLang="lt-LT"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marL="0" marR="0" lvl="0" indent="0" algn="just" defTabSz="914400" rtl="0" eaLnBrk="1" fontAlgn="auto" latinLnBrk="0" hangingPunct="1">
              <a:lnSpc>
                <a:spcPct val="150000"/>
              </a:lnSpc>
              <a:spcBef>
                <a:spcPts val="0"/>
              </a:spcBef>
              <a:spcAft>
                <a:spcPts val="0"/>
              </a:spcAft>
              <a:buClrTx/>
              <a:buSzTx/>
              <a:buFont typeface="Arial" charset="0"/>
              <a:buNone/>
              <a:tabLst/>
              <a:defRPr/>
            </a:pPr>
            <a:endParaRPr kumimoji="0" lang="lt-LT" altLang="lt-LT"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40882" y="41067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sp>
        <p:nvSpPr>
          <p:cNvPr id="4" name="TextBox 3">
            <a:extLst>
              <a:ext uri="{FF2B5EF4-FFF2-40B4-BE49-F238E27FC236}">
                <a16:creationId xmlns:a16="http://schemas.microsoft.com/office/drawing/2014/main" id="{8EFAD238-7455-A5EE-98F3-0E6F5027D69A}"/>
              </a:ext>
            </a:extLst>
          </p:cNvPr>
          <p:cNvSpPr txBox="1"/>
          <p:nvPr/>
        </p:nvSpPr>
        <p:spPr>
          <a:xfrm>
            <a:off x="368135" y="1276682"/>
            <a:ext cx="11483438"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 m.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9,1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proc.</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vaikų turėjo per didelį, o 24,7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proc.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vaik</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ų – per mažą svorį. Lyginant su 2024 - 2025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m.m</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didelį svorį turinčių vaikų dalis padidėjo (žr. 9 skaidrę).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 m. 100 proc. vaikų, priskirti pagrindinei fizinio ugdymo grupei. </a:t>
            </a:r>
            <a:r>
              <a:rPr kumimoji="0" lang="lt-LT"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Nuo 2020 iki 2025 metų vaikų, priskiriamų šiai fizinio ugdymo grupei, dalis nepakito (žr. 11 skaidrę).</a:t>
            </a:r>
            <a:endParaRPr kumimoji="0" lang="lt-LT"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202</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 </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68,2</a:t>
            </a:r>
            <a:r>
              <a:rPr kumimoji="0" lang="en-US"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proc. v</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aikų</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neturėjo ėduonies pažeistų dantų.  81,2 proc. vaikų neturėjo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sąkandžio</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patologijos. Ikimokyklinukų dantų ėduonies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kpi+KPI</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indeksas yra labai žemas,  o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priešmokyklinukų</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lang="lt-LT" sz="3000" dirty="0">
                <a:solidFill>
                  <a:prstClr val="black"/>
                </a:solidFill>
                <a:latin typeface="Times New Roman" pitchFamily="18" charset="0"/>
                <a:cs typeface="Times New Roman" pitchFamily="18" charset="0"/>
              </a:rPr>
              <a:t>žemas</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Lyginant 2024-2025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m.m</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lt-LT" sz="3000" dirty="0">
                <a:solidFill>
                  <a:prstClr val="black"/>
                </a:solidFill>
                <a:latin typeface="Times New Roman" pitchFamily="18" charset="0"/>
                <a:cs typeface="Times New Roman" pitchFamily="18" charset="0"/>
              </a:rPr>
              <a:t>su</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2025-2026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m.m</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vaikų, neturinčių ėduonies pažeistų dantų ir neturinčių </a:t>
            </a:r>
            <a:r>
              <a:rPr kumimoji="0" 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sąskandžio</a:t>
            </a:r>
            <a:r>
              <a:rPr kumimoji="0" 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patologijos, dalis sumažėjo. </a:t>
            </a:r>
          </a:p>
        </p:txBody>
      </p:sp>
    </p:spTree>
    <p:extLst>
      <p:ext uri="{BB962C8B-B14F-4D97-AF65-F5344CB8AC3E}">
        <p14:creationId xmlns:p14="http://schemas.microsoft.com/office/powerpoint/2010/main" val="158252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518766"/>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17193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AČIŪ UŽ DĖMESĮ!</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517641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13509" y="2960940"/>
            <a:ext cx="10964979" cy="3743863"/>
          </a:xfrm>
        </p:spPr>
        <p:txBody>
          <a:bodyPr>
            <a:normAutofit/>
          </a:bodyPr>
          <a:lstStyle/>
          <a:p>
            <a:pPr algn="ctr"/>
            <a:r>
              <a:rPr lang="lt-LT" sz="3000" dirty="0">
                <a:latin typeface="Montserrat SemiBold" pitchFamily="2" charset="0"/>
              </a:rPr>
              <a:t>MUS RASITE:</a:t>
            </a:r>
          </a:p>
          <a:p>
            <a:pPr algn="ctr"/>
            <a:r>
              <a:rPr lang="es-ES" sz="2200" dirty="0" err="1">
                <a:latin typeface="Montserrat Light" pitchFamily="2" charset="0"/>
              </a:rPr>
              <a:t>Taikos</a:t>
            </a:r>
            <a:r>
              <a:rPr lang="es-ES" sz="2200" dirty="0">
                <a:latin typeface="Montserrat Light" pitchFamily="2" charset="0"/>
              </a:rPr>
              <a:t> </a:t>
            </a:r>
            <a:r>
              <a:rPr lang="es-ES" sz="2200" dirty="0" err="1">
                <a:latin typeface="Montserrat Light" pitchFamily="2" charset="0"/>
              </a:rPr>
              <a:t>pr</a:t>
            </a:r>
            <a:r>
              <a:rPr lang="es-ES" sz="2200" dirty="0">
                <a:latin typeface="Montserrat Light" pitchFamily="2" charset="0"/>
              </a:rPr>
              <a:t>. 76, </a:t>
            </a:r>
            <a:r>
              <a:rPr lang="es-ES" sz="2200" dirty="0" err="1">
                <a:latin typeface="Montserrat Light" pitchFamily="2" charset="0"/>
              </a:rPr>
              <a:t>Klaipėda</a:t>
            </a:r>
            <a:endParaRPr lang="es-ES" sz="2200" dirty="0">
              <a:latin typeface="Montserrat Light" pitchFamily="2" charset="0"/>
            </a:endParaRPr>
          </a:p>
          <a:p>
            <a:pPr algn="ctr"/>
            <a:r>
              <a:rPr lang="es-ES" sz="2200" dirty="0">
                <a:latin typeface="Montserrat Light" pitchFamily="2" charset="0"/>
              </a:rPr>
              <a:t>Tel. (8 46) 234796</a:t>
            </a:r>
          </a:p>
          <a:p>
            <a:pPr algn="ctr"/>
            <a:r>
              <a:rPr lang="es-ES" sz="2200" dirty="0">
                <a:latin typeface="Montserrat Light" pitchFamily="2" charset="0"/>
              </a:rPr>
              <a:t>El. p. </a:t>
            </a:r>
            <a:r>
              <a:rPr lang="es-ES" sz="2200" dirty="0" err="1">
                <a:latin typeface="Montserrat Light" pitchFamily="2" charset="0"/>
              </a:rPr>
              <a:t>info@sveikatosbiuras.lt</a:t>
            </a:r>
            <a:endParaRPr lang="es-ES" sz="2200" dirty="0">
              <a:latin typeface="Montserrat Light" pitchFamily="2" charset="0"/>
            </a:endParaRPr>
          </a:p>
          <a:p>
            <a:pPr algn="ctr"/>
            <a:r>
              <a:rPr lang="es-ES" sz="2200" dirty="0">
                <a:latin typeface="Montserrat Light" pitchFamily="2" charset="0"/>
              </a:rPr>
              <a:t>www.sveikatosbiuras.lt</a:t>
            </a:r>
          </a:p>
          <a:p>
            <a:pPr algn="ctr"/>
            <a:r>
              <a:rPr lang="es-ES" sz="2200" dirty="0">
                <a:latin typeface="Montserrat Light" pitchFamily="2" charset="0"/>
              </a:rPr>
              <a:t>www.facebook.com/biuras</a:t>
            </a:r>
            <a:endParaRPr lang="en-US" sz="22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864" y="851948"/>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452481"/>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(2)</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8" y="2257242"/>
            <a:ext cx="11507190" cy="2246769"/>
          </a:xfrm>
          <a:prstGeom prst="rect">
            <a:avLst/>
          </a:prstGeom>
          <a:noFill/>
        </p:spPr>
        <p:txBody>
          <a:bodyPr wrap="square">
            <a:spAutoFit/>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532989"/>
            <a:ext cx="11376562" cy="1846659"/>
          </a:xfrm>
          <a:prstGeom prst="rect">
            <a:avLst/>
          </a:prstGeom>
          <a:noFill/>
        </p:spPr>
        <p:txBody>
          <a:bodyPr wrap="square">
            <a:spAutoFit/>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8" y="422330"/>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825" y="435640"/>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118752" y="1768489"/>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3042564"/>
            <a:ext cx="10687792"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charset="0"/>
              <a:buNone/>
              <a:tabLst/>
              <a:defRPr/>
            </a:pP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3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400013"/>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36149" y="412966"/>
            <a:ext cx="12343312" cy="1262507"/>
          </a:xfrm>
        </p:spPr>
        <p:txBody>
          <a:bodyPr/>
          <a:lstStyle/>
          <a:p>
            <a:pPr algn="ctr"/>
            <a:r>
              <a:rPr lang="lt-LT" altLang="lt-LT" sz="3000" b="1" dirty="0">
                <a:solidFill>
                  <a:srgbClr val="993366"/>
                </a:solidFill>
                <a:latin typeface="Times New Roman" pitchFamily="18" charset="0"/>
                <a:cs typeface="Times New Roman" pitchFamily="18" charset="0"/>
              </a:rPr>
              <a:t>Pasitikrinę ir nepasitikrinę sveikatą vaikai (proc.)</a:t>
            </a:r>
            <a:endParaRPr lang="en-US" sz="30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8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18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3" name="Diagrama 2">
            <a:extLst>
              <a:ext uri="{FF2B5EF4-FFF2-40B4-BE49-F238E27FC236}">
                <a16:creationId xmlns:a16="http://schemas.microsoft.com/office/drawing/2014/main" id="{7CC9321C-E992-5695-6029-78C9EE457EFE}"/>
              </a:ext>
            </a:extLst>
          </p:cNvPr>
          <p:cNvGraphicFramePr/>
          <p:nvPr>
            <p:extLst>
              <p:ext uri="{D42A27DB-BD31-4B8C-83A1-F6EECF244321}">
                <p14:modId xmlns:p14="http://schemas.microsoft.com/office/powerpoint/2010/main" val="4155374137"/>
              </p:ext>
            </p:extLst>
          </p:nvPr>
        </p:nvGraphicFramePr>
        <p:xfrm>
          <a:off x="296320" y="1112704"/>
          <a:ext cx="11175244" cy="56101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727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96982" y="266017"/>
            <a:ext cx="12385963" cy="1262507"/>
          </a:xfrm>
        </p:spPr>
        <p:txBody>
          <a:bodyPr/>
          <a:lstStyle/>
          <a:p>
            <a:pPr algn="ctr"/>
            <a:r>
              <a:rPr lang="en-US" altLang="lt-LT" sz="3200" b="1" dirty="0" err="1">
                <a:solidFill>
                  <a:srgbClr val="993366"/>
                </a:solidFill>
                <a:latin typeface="Times New Roman" pitchFamily="18" charset="0"/>
                <a:ea typeface="Segoe UI Symbol" pitchFamily="34" charset="0"/>
                <a:cs typeface="Times New Roman" pitchFamily="18" charset="0"/>
              </a:rPr>
              <a:t>Bendrosios</a:t>
            </a:r>
            <a:r>
              <a:rPr lang="lt-LT"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specialiosios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rekomendacijos</a:t>
            </a:r>
            <a:r>
              <a:rPr lang="lt-LT" altLang="lt-LT" sz="3200" b="1" dirty="0">
                <a:solidFill>
                  <a:srgbClr val="993366"/>
                </a:solidFill>
                <a:latin typeface="Times New Roman" pitchFamily="18" charset="0"/>
                <a:ea typeface="Segoe UI Symbol" pitchFamily="34" charset="0"/>
                <a:cs typeface="Times New Roman" pitchFamily="18" charset="0"/>
              </a:rPr>
              <a:t> ir </a:t>
            </a:r>
            <a:r>
              <a:rPr lang="en-US" altLang="lt-LT" sz="3200" b="1" dirty="0" err="1">
                <a:solidFill>
                  <a:srgbClr val="993366"/>
                </a:solidFill>
                <a:latin typeface="Times New Roman" pitchFamily="18" charset="0"/>
                <a:ea typeface="Segoe UI Symbol" pitchFamily="34" charset="0"/>
                <a:cs typeface="Times New Roman" pitchFamily="18" charset="0"/>
              </a:rPr>
              <a:t>pritaikytas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maitinimas</a:t>
            </a:r>
            <a:r>
              <a:rPr lang="lt-LT" altLang="lt-LT" sz="3200" b="1" dirty="0">
                <a:solidFill>
                  <a:srgbClr val="993366"/>
                </a:solidFill>
                <a:latin typeface="Times New Roman" pitchFamily="18" charset="0"/>
                <a:ea typeface="Segoe UI Symbol" pitchFamily="34" charset="0"/>
                <a:cs typeface="Times New Roman" pitchFamily="18" charset="0"/>
              </a:rPr>
              <a:t> (PROC.)</a:t>
            </a:r>
            <a:br>
              <a:rPr lang="lt-LT" altLang="lt-LT" sz="3200" b="1" dirty="0">
                <a:solidFill>
                  <a:srgbClr val="993366"/>
                </a:solidFill>
                <a:latin typeface="Times New Roman" pitchFamily="18" charset="0"/>
                <a:ea typeface="Segoe UI Symbol" pitchFamily="34" charset="0"/>
                <a:cs typeface="Times New Roman" pitchFamily="18" charset="0"/>
              </a:rPr>
            </a:br>
            <a:endParaRPr lang="en-US" sz="32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8" name="Diagrama 7">
            <a:extLst>
              <a:ext uri="{FF2B5EF4-FFF2-40B4-BE49-F238E27FC236}">
                <a16:creationId xmlns:a16="http://schemas.microsoft.com/office/drawing/2014/main" id="{74767C4A-CE46-83F5-F280-83EFC1EEDA84}"/>
              </a:ext>
            </a:extLst>
          </p:cNvPr>
          <p:cNvGraphicFramePr/>
          <p:nvPr>
            <p:extLst>
              <p:ext uri="{D42A27DB-BD31-4B8C-83A1-F6EECF244321}">
                <p14:modId xmlns:p14="http://schemas.microsoft.com/office/powerpoint/2010/main" val="1432373304"/>
              </p:ext>
            </p:extLst>
          </p:nvPr>
        </p:nvGraphicFramePr>
        <p:xfrm>
          <a:off x="542545" y="1407887"/>
          <a:ext cx="11106912" cy="4976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Antraštė 9"/>
          <p:cNvSpPr>
            <a:spLocks noGrp="1"/>
          </p:cNvSpPr>
          <p:nvPr>
            <p:ph type="title"/>
          </p:nvPr>
        </p:nvSpPr>
        <p:spPr>
          <a:xfrm>
            <a:off x="1003462" y="412570"/>
            <a:ext cx="10426535" cy="1143000"/>
          </a:xfrm>
        </p:spPr>
        <p:txBody>
          <a:bodyPr/>
          <a:lstStyle/>
          <a:p>
            <a:pPr eaLnBrk="1" hangingPunct="1"/>
            <a:r>
              <a:rPr lang="lt-LT" altLang="lt-LT" sz="3500" b="1" dirty="0">
                <a:solidFill>
                  <a:srgbClr val="993366"/>
                </a:solidFill>
                <a:latin typeface="Times New Roman" pitchFamily="18" charset="0"/>
                <a:cs typeface="Times New Roman" pitchFamily="18" charset="0"/>
              </a:rPr>
              <a:t>VAIKŲ PASISKIRSTYMAS PAGAL KMI (PROC.)</a:t>
            </a:r>
            <a:br>
              <a:rPr lang="lt-LT" altLang="lt-LT" sz="3500" b="1" dirty="0">
                <a:solidFill>
                  <a:srgbClr val="993366"/>
                </a:solidFill>
                <a:latin typeface="Times New Roman" pitchFamily="18" charset="0"/>
                <a:cs typeface="Times New Roman" pitchFamily="18" charset="0"/>
              </a:rPr>
            </a:br>
            <a:endParaRPr lang="en-US" altLang="lt-LT" sz="3500" dirty="0">
              <a:solidFill>
                <a:srgbClr val="993366"/>
              </a:solidFill>
            </a:endParaRPr>
          </a:p>
        </p:txBody>
      </p:sp>
      <p:graphicFrame>
        <p:nvGraphicFramePr>
          <p:cNvPr id="11" name="Turinio vietos rezervavimo ženklas 3">
            <a:extLst>
              <a:ext uri="{FF2B5EF4-FFF2-40B4-BE49-F238E27FC236}">
                <a16:creationId xmlns:a16="http://schemas.microsoft.com/office/drawing/2014/main" id="{E8E8C397-0C8D-4E80-9BAC-4AE5D4955A62}"/>
              </a:ext>
            </a:extLst>
          </p:cNvPr>
          <p:cNvGraphicFramePr>
            <a:graphicFrameLocks noGrp="1"/>
          </p:cNvGraphicFramePr>
          <p:nvPr>
            <p:ph idx="1"/>
            <p:extLst>
              <p:ext uri="{D42A27DB-BD31-4B8C-83A1-F6EECF244321}">
                <p14:modId xmlns:p14="http://schemas.microsoft.com/office/powerpoint/2010/main" val="2170319467"/>
              </p:ext>
            </p:extLst>
          </p:nvPr>
        </p:nvGraphicFramePr>
        <p:xfrm>
          <a:off x="581474" y="1093906"/>
          <a:ext cx="11270512" cy="535152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436621EB-751D-428A-BC94-1BA8A811B4A6}"/>
              </a:ext>
            </a:extLst>
          </p:cNvPr>
          <p:cNvSpPr txBox="1"/>
          <p:nvPr/>
        </p:nvSpPr>
        <p:spPr>
          <a:xfrm>
            <a:off x="0" y="6375748"/>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TotalTime>
  <Words>815</Words>
  <Application>Microsoft Office PowerPoint</Application>
  <PresentationFormat>Plačiaekranė</PresentationFormat>
  <Paragraphs>116</Paragraphs>
  <Slides>22</Slides>
  <Notes>9</Notes>
  <HiddenSlides>0</HiddenSlides>
  <MMClips>0</MMClips>
  <ScaleCrop>false</ScaleCrop>
  <HeadingPairs>
    <vt:vector size="6" baseType="variant">
      <vt:variant>
        <vt:lpstr>Naudojami šriftai</vt:lpstr>
      </vt:variant>
      <vt:variant>
        <vt:i4>10</vt:i4>
      </vt:variant>
      <vt:variant>
        <vt:lpstr>Tema</vt:lpstr>
      </vt:variant>
      <vt:variant>
        <vt:i4>2</vt:i4>
      </vt:variant>
      <vt:variant>
        <vt:lpstr>Skaidrių pavadinimai</vt:lpstr>
      </vt:variant>
      <vt:variant>
        <vt:i4>22</vt:i4>
      </vt:variant>
    </vt:vector>
  </HeadingPairs>
  <TitlesOfParts>
    <vt:vector size="34" baseType="lpstr">
      <vt:lpstr>Arial</vt:lpstr>
      <vt:lpstr>Calibri</vt:lpstr>
      <vt:lpstr>Montserrat Light</vt:lpstr>
      <vt:lpstr>Montserrat Medium</vt:lpstr>
      <vt:lpstr>Montserrat SemiBold</vt:lpstr>
      <vt:lpstr>Rando</vt:lpstr>
      <vt:lpstr>System Font Regular</vt:lpstr>
      <vt:lpstr>Space Grotesk</vt:lpstr>
      <vt:lpstr>Space Grotesk Medium</vt:lpstr>
      <vt:lpstr>Times New Roman</vt:lpstr>
      <vt:lpstr>Office Theme</vt:lpstr>
      <vt:lpstr>Office tema</vt:lpstr>
      <vt:lpstr>„PowerPoint“ pateiktis</vt:lpstr>
      <vt:lpstr>„PowerPoint“ pateiktis</vt:lpstr>
      <vt:lpstr>„PowerPoint“ pateiktis</vt:lpstr>
      <vt:lpstr>„PowerPoint“ pateiktis</vt:lpstr>
      <vt:lpstr>„PowerPoint“ pateiktis</vt:lpstr>
      <vt:lpstr>Pasitikrinę ir nepasitikrinę sveikatą vaikai (proc.)</vt:lpstr>
      <vt:lpstr>Bendrosios, specialiosios rekomendacijos ir pritaikytas maitinimas (PROC.) </vt:lpstr>
      <vt:lpstr>„PowerPoint“ pateiktis</vt:lpstr>
      <vt:lpstr>VAIKŲ PASISKIRSTYMAS PAGAL KMI (PROC.) </vt:lpstr>
      <vt:lpstr>„PowerPoint“ pateiktis</vt:lpstr>
      <vt:lpstr>Vaikų pasiskirstymas pagal fizinio  ugdymo grupes (proc.)</vt:lpstr>
      <vt:lpstr>„PowerPoint“ pateiktis</vt:lpstr>
      <vt:lpstr>„PowerPoint“ pateiktis</vt:lpstr>
      <vt:lpstr>„PowerPoint“ pateiktis</vt:lpstr>
      <vt:lpstr>„PowerPoint“ pateiktis</vt:lpstr>
      <vt:lpstr>„PowerPoint“ pateiktis</vt:lpstr>
      <vt:lpstr>„PowerPoint“ pateiktis</vt:lpstr>
      <vt:lpstr>Dantų ėduonies intensyvumo (kpi+KPI) indeksas  2025-2026 m.m.</vt:lpstr>
      <vt:lpstr>Apibendrinimas (i) </vt:lpstr>
      <vt:lpstr>Apibendrinimas (ii) </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Sveikatos Biuras</cp:lastModifiedBy>
  <cp:revision>107</cp:revision>
  <cp:lastPrinted>2024-11-14T11:14:41Z</cp:lastPrinted>
  <dcterms:created xsi:type="dcterms:W3CDTF">2019-07-24T07:24:43Z</dcterms:created>
  <dcterms:modified xsi:type="dcterms:W3CDTF">2025-10-28T09:46:08Z</dcterms:modified>
</cp:coreProperties>
</file>