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24"/>
  </p:notesMasterIdLst>
  <p:handoutMasterIdLst>
    <p:handoutMasterId r:id="rId25"/>
  </p:handoutMasterIdLst>
  <p:sldIdLst>
    <p:sldId id="256" r:id="rId3"/>
    <p:sldId id="272" r:id="rId4"/>
    <p:sldId id="276" r:id="rId5"/>
    <p:sldId id="277" r:id="rId6"/>
    <p:sldId id="278" r:id="rId7"/>
    <p:sldId id="284" r:id="rId8"/>
    <p:sldId id="288" r:id="rId9"/>
    <p:sldId id="281" r:id="rId10"/>
    <p:sldId id="290" r:id="rId11"/>
    <p:sldId id="289" r:id="rId12"/>
    <p:sldId id="291" r:id="rId13"/>
    <p:sldId id="286" r:id="rId14"/>
    <p:sldId id="295" r:id="rId15"/>
    <p:sldId id="300" r:id="rId16"/>
    <p:sldId id="292" r:id="rId17"/>
    <p:sldId id="297" r:id="rId18"/>
    <p:sldId id="294" r:id="rId19"/>
    <p:sldId id="298" r:id="rId20"/>
    <p:sldId id="293" r:id="rId21"/>
    <p:sldId id="280" r:id="rId22"/>
    <p:sldId id="273" r:id="rId23"/>
  </p:sldIdLst>
  <p:sldSz cx="12192000" cy="6858000"/>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336600"/>
    <a:srgbClr val="FFCC00"/>
    <a:srgbClr val="FF9966"/>
    <a:srgbClr val="FFCC99"/>
    <a:srgbClr val="FFFFFF"/>
    <a:srgbClr val="9900CC"/>
    <a:srgbClr val="800080"/>
    <a:srgbClr val="D5A82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snapToObjects="1">
      <p:cViewPr varScale="1">
        <p:scale>
          <a:sx n="54" d="100"/>
          <a:sy n="54" d="100"/>
        </p:scale>
        <p:origin x="64" y="2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Lapas1!$B$1</c:f>
              <c:strCache>
                <c:ptCount val="1"/>
                <c:pt idx="0">
                  <c:v>Nepasitikrinusių sveikatą vaikų dalis</c:v>
                </c:pt>
              </c:strCache>
            </c:strRef>
          </c:tx>
          <c:spPr>
            <a:solidFill>
              <a:schemeClr val="tx2">
                <a:lumMod val="60000"/>
                <a:lumOff val="40000"/>
              </a:schemeClr>
            </a:soli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2.6562499999999999E-2"/>
                  <c:y val="-6.328124610720689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16-4D1E-8E3B-B44076577044}"/>
                </c:ext>
              </c:extLst>
            </c:dLbl>
            <c:dLbl>
              <c:idx val="1"/>
              <c:layout>
                <c:manualLayout>
                  <c:x val="-1.0937500000000057E-2"/>
                  <c:y val="-6.0937496251384338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Lapas1!$B$2:$B$4</c:f>
              <c:numCache>
                <c:formatCode>General</c:formatCode>
                <c:ptCount val="3"/>
                <c:pt idx="0">
                  <c:v>1.2</c:v>
                </c:pt>
                <c:pt idx="1">
                  <c:v>0</c:v>
                </c:pt>
              </c:numCache>
            </c:numRef>
          </c:val>
          <c:extLst>
            <c:ext xmlns:c16="http://schemas.microsoft.com/office/drawing/2014/chart" uri="{C3380CC4-5D6E-409C-BE32-E72D297353CC}">
              <c16:uniqueId val="{00000000-EE16-4D1E-8E3B-B44076577044}"/>
            </c:ext>
          </c:extLst>
        </c:ser>
        <c:ser>
          <c:idx val="1"/>
          <c:order val="1"/>
          <c:tx>
            <c:strRef>
              <c:f>Lapas1!$C$1</c:f>
              <c:strCache>
                <c:ptCount val="1"/>
                <c:pt idx="0">
                  <c:v>Pasitikrinusių sveikatą vaikų dalis</c:v>
                </c:pt>
              </c:strCache>
            </c:strRef>
          </c:tx>
          <c:spPr>
            <a:solidFill>
              <a:srgbClr val="FFCC00"/>
            </a:solidFill>
            <a:ln w="9525" cap="flat" cmpd="sng" algn="ctr">
              <a:solidFill>
                <a:schemeClr val="accent2">
                  <a:shade val="95000"/>
                </a:schemeClr>
              </a:solidFill>
              <a:round/>
            </a:ln>
            <a:effectLst/>
            <a:sp3d contourW="9525">
              <a:contourClr>
                <a:schemeClr val="accent2">
                  <a:shade val="95000"/>
                </a:schemeClr>
              </a:contourClr>
            </a:sp3d>
          </c:spPr>
          <c:invertIfNegative val="0"/>
          <c:dPt>
            <c:idx val="1"/>
            <c:invertIfNegative val="0"/>
            <c:bubble3D val="0"/>
            <c:spPr>
              <a:solidFill>
                <a:srgbClr val="FFCC00"/>
              </a:solidFill>
              <a:ln w="9525" cap="flat" cmpd="sng" algn="ctr">
                <a:solidFill>
                  <a:schemeClr val="accent2">
                    <a:shade val="95000"/>
                  </a:schemeClr>
                </a:solidFill>
                <a:round/>
              </a:ln>
              <a:effectLst/>
              <a:sp3d contourW="9525">
                <a:contourClr>
                  <a:schemeClr val="accent2">
                    <a:shade val="95000"/>
                  </a:schemeClr>
                </a:contourClr>
              </a:sp3d>
            </c:spPr>
            <c:extLst>
              <c:ext xmlns:c16="http://schemas.microsoft.com/office/drawing/2014/chart" uri="{C3380CC4-5D6E-409C-BE32-E72D297353CC}">
                <c16:uniqueId val="{00000004-EE16-4D1E-8E3B-B44076577044}"/>
              </c:ext>
            </c:extLst>
          </c:dPt>
          <c:dLbls>
            <c:dLbl>
              <c:idx val="0"/>
              <c:layout>
                <c:manualLayout>
                  <c:x val="-9.3750000000000028E-2"/>
                  <c:y val="-2.3437498558224749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16-4D1E-8E3B-B44076577044}"/>
                </c:ext>
              </c:extLst>
            </c:dLbl>
            <c:dLbl>
              <c:idx val="1"/>
              <c:layout>
                <c:manualLayout>
                  <c:x val="-6.25E-2"/>
                  <c:y val="-3.5156247837337125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16-4D1E-8E3B-B4407657704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2"/>
                <c:pt idx="0">
                  <c:v>Dantų ir žandikaulių būklės įvertinimo pažymėjimas</c:v>
                </c:pt>
                <c:pt idx="1">
                  <c:v>Mokinio sveikatos pažymėjimas</c:v>
                </c:pt>
              </c:strCache>
            </c:strRef>
          </c:cat>
          <c:val>
            <c:numRef>
              <c:f>Lapas1!$C$2:$C$4</c:f>
              <c:numCache>
                <c:formatCode>General</c:formatCode>
                <c:ptCount val="3"/>
                <c:pt idx="0">
                  <c:v>98.8</c:v>
                </c:pt>
                <c:pt idx="1">
                  <c:v>100</c:v>
                </c:pt>
              </c:numCache>
            </c:numRef>
          </c:val>
          <c:extLst>
            <c:ext xmlns:c16="http://schemas.microsoft.com/office/drawing/2014/chart" uri="{C3380CC4-5D6E-409C-BE32-E72D297353CC}">
              <c16:uniqueId val="{00000001-EE16-4D1E-8E3B-B44076577044}"/>
            </c:ext>
          </c:extLst>
        </c:ser>
        <c:dLbls>
          <c:showLegendKey val="0"/>
          <c:showVal val="1"/>
          <c:showCatName val="0"/>
          <c:showSerName val="0"/>
          <c:showPercent val="0"/>
          <c:showBubbleSize val="0"/>
        </c:dLbls>
        <c:gapWidth val="150"/>
        <c:shape val="box"/>
        <c:axId val="1764893760"/>
        <c:axId val="1764885856"/>
        <c:axId val="0"/>
      </c:bar3DChart>
      <c:catAx>
        <c:axId val="1764893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764885856"/>
        <c:crosses val="autoZero"/>
        <c:auto val="1"/>
        <c:lblAlgn val="ctr"/>
        <c:lblOffset val="100"/>
        <c:noMultiLvlLbl val="0"/>
      </c:catAx>
      <c:valAx>
        <c:axId val="176488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764893760"/>
        <c:crosses val="autoZero"/>
        <c:crossBetween val="between"/>
      </c:valAx>
      <c:spPr>
        <a:noFill/>
        <a:ln>
          <a:noFill/>
        </a:ln>
        <a:effectLst/>
      </c:spPr>
    </c:plotArea>
    <c:legend>
      <c:legendPos val="b"/>
      <c:layout>
        <c:manualLayout>
          <c:xMode val="edge"/>
          <c:yMode val="edge"/>
          <c:x val="0.68164845792622608"/>
          <c:y val="0.14840568722898084"/>
          <c:w val="0.25744532781248736"/>
          <c:h val="0.51175058367676041"/>
        </c:manualLayout>
      </c:layout>
      <c:overlay val="0"/>
      <c:spPr>
        <a:solidFill>
          <a:srgbClr val="FFCC99"/>
        </a:solidFill>
        <a:ln>
          <a:noFill/>
        </a:ln>
        <a:effectLst/>
      </c:spPr>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2021-2022 m.m.</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Lapas1!$B$2:$B$5</c:f>
              <c:numCache>
                <c:formatCode>General</c:formatCode>
                <c:ptCount val="4"/>
                <c:pt idx="0">
                  <c:v>92.5</c:v>
                </c:pt>
                <c:pt idx="1">
                  <c:v>6.4</c:v>
                </c:pt>
                <c:pt idx="2">
                  <c:v>0.5</c:v>
                </c:pt>
                <c:pt idx="3">
                  <c:v>0.5</c:v>
                </c:pt>
              </c:numCache>
            </c:numRef>
          </c:val>
          <c:extLst>
            <c:ext xmlns:c16="http://schemas.microsoft.com/office/drawing/2014/chart" uri="{C3380CC4-5D6E-409C-BE32-E72D297353CC}">
              <c16:uniqueId val="{00000000-09D8-4E42-A2BD-C05B8DADAFE4}"/>
            </c:ext>
          </c:extLst>
        </c:ser>
        <c:ser>
          <c:idx val="1"/>
          <c:order val="1"/>
          <c:tx>
            <c:strRef>
              <c:f>Lapas1!$C$1</c:f>
              <c:strCache>
                <c:ptCount val="1"/>
                <c:pt idx="0">
                  <c:v>2022-2023 m.m.</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Lapas1!$C$2:$C$5</c:f>
              <c:numCache>
                <c:formatCode>General</c:formatCode>
                <c:ptCount val="4"/>
                <c:pt idx="0">
                  <c:v>91.8</c:v>
                </c:pt>
                <c:pt idx="1">
                  <c:v>8.1999999999999993</c:v>
                </c:pt>
                <c:pt idx="2">
                  <c:v>2.7</c:v>
                </c:pt>
                <c:pt idx="3">
                  <c:v>0.5</c:v>
                </c:pt>
              </c:numCache>
            </c:numRef>
          </c:val>
          <c:extLst>
            <c:ext xmlns:c16="http://schemas.microsoft.com/office/drawing/2014/chart" uri="{C3380CC4-5D6E-409C-BE32-E72D297353CC}">
              <c16:uniqueId val="{00000001-09D8-4E42-A2BD-C05B8DADAFE4}"/>
            </c:ext>
          </c:extLst>
        </c:ser>
        <c:ser>
          <c:idx val="2"/>
          <c:order val="2"/>
          <c:tx>
            <c:strRef>
              <c:f>Lapas1!$D$1</c:f>
              <c:strCache>
                <c:ptCount val="1"/>
                <c:pt idx="0">
                  <c:v>2023-2024 m.m.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Vaikų, galinčių dalyvauti ugdymo veikloje be jokių apribojimų, dalis (proc.)</c:v>
                </c:pt>
                <c:pt idx="1">
                  <c:v>Vaikų, kuriems nurodytos bendrosios rekomendacijos, dalis (proc.)</c:v>
                </c:pt>
                <c:pt idx="2">
                  <c:v>Vaikų, kuriems nurodytos specialiosios rekomendacijos, dalis (proc.)</c:v>
                </c:pt>
                <c:pt idx="3">
                  <c:v>Vaikų, kuriems pritaikytas maitinimas, dalis(proc.)</c:v>
                </c:pt>
              </c:strCache>
            </c:strRef>
          </c:cat>
          <c:val>
            <c:numRef>
              <c:f>Lapas1!$D$2:$D$5</c:f>
              <c:numCache>
                <c:formatCode>General</c:formatCode>
                <c:ptCount val="4"/>
                <c:pt idx="0">
                  <c:v>90.1</c:v>
                </c:pt>
                <c:pt idx="1">
                  <c:v>9.9</c:v>
                </c:pt>
                <c:pt idx="2">
                  <c:v>4.7</c:v>
                </c:pt>
                <c:pt idx="3">
                  <c:v>0.6</c:v>
                </c:pt>
              </c:numCache>
            </c:numRef>
          </c:val>
          <c:extLst>
            <c:ext xmlns:c16="http://schemas.microsoft.com/office/drawing/2014/chart" uri="{C3380CC4-5D6E-409C-BE32-E72D297353CC}">
              <c16:uniqueId val="{00000000-BE0D-447B-B8EA-530A9B9F6D38}"/>
            </c:ext>
          </c:extLst>
        </c:ser>
        <c:dLbls>
          <c:showLegendKey val="0"/>
          <c:showVal val="0"/>
          <c:showCatName val="0"/>
          <c:showSerName val="0"/>
          <c:showPercent val="0"/>
          <c:showBubbleSize val="0"/>
        </c:dLbls>
        <c:gapWidth val="150"/>
        <c:axId val="1086589711"/>
        <c:axId val="1086593039"/>
      </c:barChart>
      <c:catAx>
        <c:axId val="108658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86593039"/>
        <c:crosses val="autoZero"/>
        <c:auto val="1"/>
        <c:lblAlgn val="ctr"/>
        <c:lblOffset val="100"/>
        <c:noMultiLvlLbl val="0"/>
      </c:catAx>
      <c:valAx>
        <c:axId val="1086593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86589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2020-2021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Lapas1!$B$2:$B$6</c:f>
              <c:numCache>
                <c:formatCode>0.0</c:formatCode>
                <c:ptCount val="5"/>
                <c:pt idx="0">
                  <c:v>24.9</c:v>
                </c:pt>
                <c:pt idx="1">
                  <c:v>59.1</c:v>
                </c:pt>
                <c:pt idx="2">
                  <c:v>8.3000000000000007</c:v>
                </c:pt>
                <c:pt idx="3">
                  <c:v>3.3</c:v>
                </c:pt>
                <c:pt idx="4">
                  <c:v>4.4000000000000004</c:v>
                </c:pt>
              </c:numCache>
            </c:numRef>
          </c:val>
          <c:extLst>
            <c:ext xmlns:c16="http://schemas.microsoft.com/office/drawing/2014/chart" uri="{C3380CC4-5D6E-409C-BE32-E72D297353CC}">
              <c16:uniqueId val="{00000000-D82E-4894-8141-C5B45F4D6CC5}"/>
            </c:ext>
          </c:extLst>
        </c:ser>
        <c:ser>
          <c:idx val="1"/>
          <c:order val="1"/>
          <c:tx>
            <c:strRef>
              <c:f>Lapas1!$C$1</c:f>
              <c:strCache>
                <c:ptCount val="1"/>
                <c:pt idx="0">
                  <c:v>2021-2022 m.m.</c:v>
                </c:pt>
              </c:strCache>
            </c:strRef>
          </c:tx>
          <c:spPr>
            <a:solidFill>
              <a:srgbClr val="CCECFF"/>
            </a:solidFill>
          </c:spPr>
          <c:invertIfNegative val="0"/>
          <c:cat>
            <c:strRef>
              <c:f>Lapas1!$A$2:$A$6</c:f>
              <c:strCache>
                <c:ptCount val="5"/>
                <c:pt idx="0">
                  <c:v>Per mažas</c:v>
                </c:pt>
                <c:pt idx="1">
                  <c:v>Normalus</c:v>
                </c:pt>
                <c:pt idx="2">
                  <c:v>Antsvoris</c:v>
                </c:pt>
                <c:pt idx="3">
                  <c:v>Nutukimas</c:v>
                </c:pt>
                <c:pt idx="4">
                  <c:v>Neįvertinta</c:v>
                </c:pt>
              </c:strCache>
            </c:strRef>
          </c:cat>
          <c:val>
            <c:numRef>
              <c:f>Lapas1!$C$2:$C$6</c:f>
              <c:numCache>
                <c:formatCode>0.0</c:formatCode>
                <c:ptCount val="5"/>
                <c:pt idx="0">
                  <c:v>28.8</c:v>
                </c:pt>
                <c:pt idx="1">
                  <c:v>55.3</c:v>
                </c:pt>
                <c:pt idx="2">
                  <c:v>6.5</c:v>
                </c:pt>
                <c:pt idx="3">
                  <c:v>1.8</c:v>
                </c:pt>
                <c:pt idx="4">
                  <c:v>7.6</c:v>
                </c:pt>
              </c:numCache>
            </c:numRef>
          </c:val>
          <c:extLst>
            <c:ext xmlns:c16="http://schemas.microsoft.com/office/drawing/2014/chart" uri="{C3380CC4-5D6E-409C-BE32-E72D297353CC}">
              <c16:uniqueId val="{00000000-5D68-4B68-A965-6895DC88F877}"/>
            </c:ext>
          </c:extLst>
        </c:ser>
        <c:ser>
          <c:idx val="2"/>
          <c:order val="2"/>
          <c:tx>
            <c:strRef>
              <c:f>Lapas1!$D$1</c:f>
              <c:strCache>
                <c:ptCount val="1"/>
                <c:pt idx="0">
                  <c:v>2022-2023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Lapas1!$D$2:$D$6</c:f>
              <c:numCache>
                <c:formatCode>General</c:formatCode>
                <c:ptCount val="5"/>
                <c:pt idx="0">
                  <c:v>24.1</c:v>
                </c:pt>
                <c:pt idx="1">
                  <c:v>59.3</c:v>
                </c:pt>
                <c:pt idx="2">
                  <c:v>4.9000000000000004</c:v>
                </c:pt>
                <c:pt idx="3">
                  <c:v>0.6</c:v>
                </c:pt>
                <c:pt idx="4">
                  <c:v>11.1</c:v>
                </c:pt>
              </c:numCache>
            </c:numRef>
          </c:val>
          <c:extLst>
            <c:ext xmlns:c16="http://schemas.microsoft.com/office/drawing/2014/chart" uri="{C3380CC4-5D6E-409C-BE32-E72D297353CC}">
              <c16:uniqueId val="{00000002-5D68-4B68-A965-6895DC88F877}"/>
            </c:ext>
          </c:extLst>
        </c:ser>
        <c:ser>
          <c:idx val="3"/>
          <c:order val="3"/>
          <c:tx>
            <c:strRef>
              <c:f>Lapas1!$E$1</c:f>
              <c:strCache>
                <c:ptCount val="1"/>
                <c:pt idx="0">
                  <c:v>2023-2024 m.m.</c:v>
                </c:pt>
              </c:strCache>
            </c:strRef>
          </c:tx>
          <c:invertIfNegative val="0"/>
          <c:cat>
            <c:strRef>
              <c:f>Lapas1!$A$2:$A$6</c:f>
              <c:strCache>
                <c:ptCount val="5"/>
                <c:pt idx="0">
                  <c:v>Per mažas</c:v>
                </c:pt>
                <c:pt idx="1">
                  <c:v>Normalus</c:v>
                </c:pt>
                <c:pt idx="2">
                  <c:v>Antsvoris</c:v>
                </c:pt>
                <c:pt idx="3">
                  <c:v>Nutukimas</c:v>
                </c:pt>
                <c:pt idx="4">
                  <c:v>Neįvertinta</c:v>
                </c:pt>
              </c:strCache>
            </c:strRef>
          </c:cat>
          <c:val>
            <c:numRef>
              <c:f>Lapas1!$E$2:$E$6</c:f>
              <c:numCache>
                <c:formatCode>General</c:formatCode>
                <c:ptCount val="5"/>
                <c:pt idx="0">
                  <c:v>26.9</c:v>
                </c:pt>
                <c:pt idx="1">
                  <c:v>54.4</c:v>
                </c:pt>
                <c:pt idx="2">
                  <c:v>2.2999999999999998</c:v>
                </c:pt>
                <c:pt idx="3">
                  <c:v>1.2</c:v>
                </c:pt>
                <c:pt idx="4">
                  <c:v>15.2</c:v>
                </c:pt>
              </c:numCache>
            </c:numRef>
          </c:val>
          <c:extLst>
            <c:ext xmlns:c16="http://schemas.microsoft.com/office/drawing/2014/chart" uri="{C3380CC4-5D6E-409C-BE32-E72D297353CC}">
              <c16:uniqueId val="{00000000-DBA4-49D5-8E9A-0EDBB79425A8}"/>
            </c:ext>
          </c:extLst>
        </c:ser>
        <c:dLbls>
          <c:showLegendKey val="0"/>
          <c:showVal val="0"/>
          <c:showCatName val="0"/>
          <c:showSerName val="0"/>
          <c:showPercent val="0"/>
          <c:showBubbleSize val="0"/>
        </c:dLbls>
        <c:gapWidth val="150"/>
        <c:shape val="cylinder"/>
        <c:axId val="134792320"/>
        <c:axId val="134793856"/>
        <c:axId val="0"/>
      </c:bar3DChart>
      <c:catAx>
        <c:axId val="134792320"/>
        <c:scaling>
          <c:orientation val="minMax"/>
        </c:scaling>
        <c:delete val="0"/>
        <c:axPos val="b"/>
        <c:numFmt formatCode="General" sourceLinked="0"/>
        <c:majorTickMark val="none"/>
        <c:minorTickMark val="none"/>
        <c:tickLblPos val="nextTo"/>
        <c:crossAx val="134793856"/>
        <c:crosses val="autoZero"/>
        <c:auto val="1"/>
        <c:lblAlgn val="ctr"/>
        <c:lblOffset val="100"/>
        <c:noMultiLvlLbl val="0"/>
      </c:catAx>
      <c:valAx>
        <c:axId val="134793856"/>
        <c:scaling>
          <c:orientation val="minMax"/>
        </c:scaling>
        <c:delete val="0"/>
        <c:axPos val="l"/>
        <c:majorGridlines>
          <c:spPr>
            <a:ln>
              <a:noFill/>
            </a:ln>
          </c:spPr>
        </c:majorGridlines>
        <c:numFmt formatCode="0.0"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134792320"/>
        <c:crosses val="autoZero"/>
        <c:crossBetween val="between"/>
      </c:valAx>
      <c:dTable>
        <c:showHorzBorder val="1"/>
        <c:showVertBorder val="1"/>
        <c:showOutline val="1"/>
        <c:showKeys val="1"/>
        <c:txPr>
          <a:bodyPr/>
          <a:lstStyle/>
          <a:p>
            <a:pPr rtl="0">
              <a:defRPr sz="16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2020-2021 m.m.</c:v>
                </c:pt>
              </c:strCache>
            </c:strRef>
          </c:tx>
          <c:invertIfNegative val="0"/>
          <c:dPt>
            <c:idx val="0"/>
            <c:invertIfNegative val="0"/>
            <c:bubble3D val="0"/>
            <c:spPr>
              <a:solidFill>
                <a:srgbClr val="CCCCFF"/>
              </a:solidFill>
            </c:spPr>
            <c:extLst>
              <c:ext xmlns:c16="http://schemas.microsoft.com/office/drawing/2014/chart" uri="{C3380CC4-5D6E-409C-BE32-E72D297353CC}">
                <c16:uniqueId val="{00000001-16E1-4A94-86D8-033E41FCB120}"/>
              </c:ext>
            </c:extLst>
          </c:dPt>
          <c:cat>
            <c:strRef>
              <c:f>Lapas1!$A$2:$A$6</c:f>
              <c:strCache>
                <c:ptCount val="5"/>
                <c:pt idx="0">
                  <c:v>Pagrindinė</c:v>
                </c:pt>
                <c:pt idx="1">
                  <c:v>Parengiamoji</c:v>
                </c:pt>
                <c:pt idx="2">
                  <c:v>Specialioji</c:v>
                </c:pt>
                <c:pt idx="3">
                  <c:v>Atleisti</c:v>
                </c:pt>
                <c:pt idx="4">
                  <c:v>Neįvertinta</c:v>
                </c:pt>
              </c:strCache>
            </c:strRef>
          </c:cat>
          <c:val>
            <c:numRef>
              <c:f>Lapas1!$B$2:$B$6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5710-4824-B431-22BF53D83235}"/>
            </c:ext>
          </c:extLst>
        </c:ser>
        <c:ser>
          <c:idx val="1"/>
          <c:order val="1"/>
          <c:tx>
            <c:strRef>
              <c:f>Lapas1!$C$1</c:f>
              <c:strCache>
                <c:ptCount val="1"/>
                <c:pt idx="0">
                  <c:v>2021-2022 m.m.</c:v>
                </c:pt>
              </c:strCache>
            </c:strRef>
          </c:tx>
          <c:spPr>
            <a:solidFill>
              <a:srgbClr val="9900FF"/>
            </a:solidFill>
          </c:spPr>
          <c:invertIfNegative val="0"/>
          <c:cat>
            <c:strRef>
              <c:f>Lapas1!$A$2:$A$6</c:f>
              <c:strCache>
                <c:ptCount val="5"/>
                <c:pt idx="0">
                  <c:v>Pagrindinė</c:v>
                </c:pt>
                <c:pt idx="1">
                  <c:v>Parengiamoji</c:v>
                </c:pt>
                <c:pt idx="2">
                  <c:v>Specialioji</c:v>
                </c:pt>
                <c:pt idx="3">
                  <c:v>Atleisti</c:v>
                </c:pt>
                <c:pt idx="4">
                  <c:v>Neįvertinta</c:v>
                </c:pt>
              </c:strCache>
            </c:strRef>
          </c:cat>
          <c:val>
            <c:numRef>
              <c:f>Lapas1!$C$2:$C$6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1-5710-4824-B431-22BF53D83235}"/>
            </c:ext>
          </c:extLst>
        </c:ser>
        <c:ser>
          <c:idx val="2"/>
          <c:order val="2"/>
          <c:tx>
            <c:strRef>
              <c:f>Lapas1!$D$1</c:f>
              <c:strCache>
                <c:ptCount val="1"/>
                <c:pt idx="0">
                  <c:v>2022-2023 m.m.</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Lapas1!$D$2:$D$6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B745-4D8C-ACEF-F7A832DA368F}"/>
            </c:ext>
          </c:extLst>
        </c:ser>
        <c:ser>
          <c:idx val="3"/>
          <c:order val="3"/>
          <c:tx>
            <c:strRef>
              <c:f>Lapas1!$E$1</c:f>
              <c:strCache>
                <c:ptCount val="1"/>
                <c:pt idx="0">
                  <c:v>2023-2024 m.m.</c:v>
                </c:pt>
              </c:strCache>
            </c:strRef>
          </c:tx>
          <c:invertIfNegative val="0"/>
          <c:cat>
            <c:strRef>
              <c:f>Lapas1!$A$2:$A$6</c:f>
              <c:strCache>
                <c:ptCount val="5"/>
                <c:pt idx="0">
                  <c:v>Pagrindinė</c:v>
                </c:pt>
                <c:pt idx="1">
                  <c:v>Parengiamoji</c:v>
                </c:pt>
                <c:pt idx="2">
                  <c:v>Specialioji</c:v>
                </c:pt>
                <c:pt idx="3">
                  <c:v>Atleisti</c:v>
                </c:pt>
                <c:pt idx="4">
                  <c:v>Neįvertinta</c:v>
                </c:pt>
              </c:strCache>
            </c:strRef>
          </c:cat>
          <c:val>
            <c:numRef>
              <c:f>Lapas1!$E$2:$E$6</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3-5AD4-4B60-8094-8AB4CB61C2BB}"/>
            </c:ext>
          </c:extLst>
        </c:ser>
        <c:dLbls>
          <c:showLegendKey val="0"/>
          <c:showVal val="0"/>
          <c:showCatName val="0"/>
          <c:showSerName val="0"/>
          <c:showPercent val="0"/>
          <c:showBubbleSize val="0"/>
        </c:dLbls>
        <c:gapWidth val="150"/>
        <c:shape val="cylinder"/>
        <c:axId val="5079040"/>
        <c:axId val="5080576"/>
        <c:axId val="0"/>
      </c:bar3DChart>
      <c:catAx>
        <c:axId val="5079040"/>
        <c:scaling>
          <c:orientation val="minMax"/>
        </c:scaling>
        <c:delete val="0"/>
        <c:axPos val="b"/>
        <c:numFmt formatCode="General" sourceLinked="0"/>
        <c:majorTickMark val="none"/>
        <c:minorTickMark val="none"/>
        <c:tickLblPos val="nextTo"/>
        <c:crossAx val="5080576"/>
        <c:crosses val="autoZero"/>
        <c:auto val="1"/>
        <c:lblAlgn val="ctr"/>
        <c:lblOffset val="100"/>
        <c:noMultiLvlLbl val="0"/>
      </c:catAx>
      <c:valAx>
        <c:axId val="5080576"/>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en-US"/>
          </a:p>
        </c:txPr>
        <c:crossAx val="5079040"/>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en-US"/>
          </a:p>
        </c:txPr>
      </c:dTable>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Sheet1!$B$2:$B$4</c:f>
              <c:numCache>
                <c:formatCode>General</c:formatCode>
                <c:ptCount val="3"/>
                <c:pt idx="0">
                  <c:v>20</c:v>
                </c:pt>
                <c:pt idx="1">
                  <c:v>17.899999999999999</c:v>
                </c:pt>
                <c:pt idx="2">
                  <c:v>19.5</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Ikimokyklinė</c:v>
                </c:pt>
                <c:pt idx="1">
                  <c:v>Priešmokyklinė</c:v>
                </c:pt>
                <c:pt idx="2">
                  <c:v>Bendri </c:v>
                </c:pt>
              </c:strCache>
            </c:strRef>
          </c:cat>
          <c:val>
            <c:numRef>
              <c:f>Sheet1!$C$2:$C$4</c:f>
              <c:numCache>
                <c:formatCode>General</c:formatCode>
                <c:ptCount val="3"/>
                <c:pt idx="0">
                  <c:v>87.7</c:v>
                </c:pt>
                <c:pt idx="1">
                  <c:v>64.099999999999994</c:v>
                </c:pt>
                <c:pt idx="2">
                  <c:v>82.25</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Sheet1!$B$2:$B$7</c:f>
              <c:numCache>
                <c:formatCode>General</c:formatCode>
                <c:ptCount val="6"/>
                <c:pt idx="0">
                  <c:v>11.1</c:v>
                </c:pt>
                <c:pt idx="1">
                  <c:v>22.7</c:v>
                </c:pt>
                <c:pt idx="2">
                  <c:v>8.6999999999999993</c:v>
                </c:pt>
                <c:pt idx="3">
                  <c:v>25.7</c:v>
                </c:pt>
                <c:pt idx="4">
                  <c:v>22.2</c:v>
                </c:pt>
                <c:pt idx="5">
                  <c:v>18.899999999999999</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m.</c:v>
                </c:pt>
                <c:pt idx="1">
                  <c:v>2 m.</c:v>
                </c:pt>
                <c:pt idx="2">
                  <c:v>3 m.</c:v>
                </c:pt>
                <c:pt idx="3">
                  <c:v>4 m.</c:v>
                </c:pt>
                <c:pt idx="4">
                  <c:v>5 m.</c:v>
                </c:pt>
                <c:pt idx="5">
                  <c:v>6 m.</c:v>
                </c:pt>
              </c:strCache>
            </c:strRef>
          </c:cat>
          <c:val>
            <c:numRef>
              <c:f>Sheet1!$C$2:$C$7</c:f>
              <c:numCache>
                <c:formatCode>General</c:formatCode>
                <c:ptCount val="6"/>
                <c:pt idx="0">
                  <c:v>100</c:v>
                </c:pt>
                <c:pt idx="1">
                  <c:v>86.4</c:v>
                </c:pt>
                <c:pt idx="2">
                  <c:v>73.900000000000006</c:v>
                </c:pt>
                <c:pt idx="3">
                  <c:v>94.3</c:v>
                </c:pt>
                <c:pt idx="4">
                  <c:v>75</c:v>
                </c:pt>
                <c:pt idx="5">
                  <c:v>67.599999999999994</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Vaikų, neturinčių ėduonies pažeistų, plombuotų ir išrautų dantų, dalis (proc.) </c:v>
                </c:pt>
              </c:strCache>
            </c:strRef>
          </c:tx>
          <c:spPr>
            <a:solidFill>
              <a:srgbClr val="FFCC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2021-2022 m.m.</c:v>
                </c:pt>
                <c:pt idx="1">
                  <c:v>2022-2023 m.m.</c:v>
                </c:pt>
                <c:pt idx="2">
                  <c:v>2023-2024 m.m.</c:v>
                </c:pt>
              </c:strCache>
            </c:strRef>
          </c:cat>
          <c:val>
            <c:numRef>
              <c:f>Sheet1!$B$2:$B$4</c:f>
              <c:numCache>
                <c:formatCode>General</c:formatCode>
                <c:ptCount val="3"/>
                <c:pt idx="0">
                  <c:v>35.799999999999997</c:v>
                </c:pt>
                <c:pt idx="1">
                  <c:v>32.200000000000003</c:v>
                </c:pt>
                <c:pt idx="2">
                  <c:v>19.5</c:v>
                </c:pt>
              </c:numCache>
            </c:numRef>
          </c:val>
          <c:extLst>
            <c:ext xmlns:c16="http://schemas.microsoft.com/office/drawing/2014/chart" uri="{C3380CC4-5D6E-409C-BE32-E72D297353CC}">
              <c16:uniqueId val="{00000000-7E21-41B6-ADDC-15D9172DF277}"/>
            </c:ext>
          </c:extLst>
        </c:ser>
        <c:ser>
          <c:idx val="1"/>
          <c:order val="1"/>
          <c:tx>
            <c:strRef>
              <c:f>Sheet1!$C$1</c:f>
              <c:strCache>
                <c:ptCount val="1"/>
                <c:pt idx="0">
                  <c:v>Vaikų, neturinčių sąkandžio patologijos, dalis (proc.) </c:v>
                </c:pt>
              </c:strCache>
            </c:strRef>
          </c:tx>
          <c:spPr>
            <a:solidFill>
              <a:srgbClr val="800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2021-2022 m.m.</c:v>
                </c:pt>
                <c:pt idx="1">
                  <c:v>2022-2023 m.m.</c:v>
                </c:pt>
                <c:pt idx="2">
                  <c:v>2023-2024 m.m.</c:v>
                </c:pt>
              </c:strCache>
            </c:strRef>
          </c:cat>
          <c:val>
            <c:numRef>
              <c:f>Sheet1!$C$2:$C$4</c:f>
              <c:numCache>
                <c:formatCode>General</c:formatCode>
                <c:ptCount val="3"/>
                <c:pt idx="0">
                  <c:v>88.8</c:v>
                </c:pt>
                <c:pt idx="1">
                  <c:v>67.400000000000006</c:v>
                </c:pt>
                <c:pt idx="2">
                  <c:v>82.3</c:v>
                </c:pt>
              </c:numCache>
            </c:numRef>
          </c:val>
          <c:extLst>
            <c:ext xmlns:c16="http://schemas.microsoft.com/office/drawing/2014/chart" uri="{C3380CC4-5D6E-409C-BE32-E72D297353CC}">
              <c16:uniqueId val="{00000001-7E21-41B6-ADDC-15D9172DF277}"/>
            </c:ext>
          </c:extLst>
        </c:ser>
        <c:dLbls>
          <c:showLegendKey val="0"/>
          <c:showVal val="0"/>
          <c:showCatName val="0"/>
          <c:showSerName val="0"/>
          <c:showPercent val="0"/>
          <c:showBubbleSize val="0"/>
        </c:dLbls>
        <c:gapWidth val="219"/>
        <c:overlap val="-27"/>
        <c:axId val="438911464"/>
        <c:axId val="438911792"/>
      </c:barChart>
      <c:catAx>
        <c:axId val="43891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792"/>
        <c:crosses val="autoZero"/>
        <c:auto val="1"/>
        <c:lblAlgn val="ctr"/>
        <c:lblOffset val="100"/>
        <c:noMultiLvlLbl val="0"/>
      </c:catAx>
      <c:valAx>
        <c:axId val="43891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38911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r>
              <a:rPr lang="lt-LT">
                <a:solidFill>
                  <a:schemeClr val="tx1"/>
                </a:solidFill>
                <a:latin typeface="Times New Roman" panose="02020603050405020304" pitchFamily="18" charset="0"/>
                <a:cs typeface="Times New Roman" panose="02020603050405020304" pitchFamily="18" charset="0"/>
              </a:rPr>
              <a:t>Kpi+KPI Indekso pasiskirstymas pagal klases</a:t>
            </a:r>
            <a:endParaRPr lang="en-US">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Lapas1!$B$1</c:f>
              <c:strCache>
                <c:ptCount val="1"/>
                <c:pt idx="0">
                  <c:v>1 seka</c:v>
                </c:pt>
              </c:strCache>
            </c:strRef>
          </c:tx>
          <c:spPr>
            <a:solidFill>
              <a:schemeClr val="accent2">
                <a:lumMod val="60000"/>
                <a:lumOff val="40000"/>
              </a:schemeClr>
            </a:solidFill>
            <a:ln w="9525" cap="flat" cmpd="sng" algn="ctr">
              <a:solidFill>
                <a:schemeClr val="accent1">
                  <a:shade val="95000"/>
                </a:schemeClr>
              </a:solidFill>
              <a:round/>
            </a:ln>
            <a:effectLst/>
          </c:spPr>
          <c:invertIfNegative val="0"/>
          <c:dPt>
            <c:idx val="0"/>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1-0003-4ACD-9592-A3D025BD9408}"/>
              </c:ext>
            </c:extLst>
          </c:dPt>
          <c:dPt>
            <c:idx val="1"/>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0-0003-4ACD-9592-A3D025BD9408}"/>
              </c:ext>
            </c:extLst>
          </c:dPt>
          <c:dPt>
            <c:idx val="2"/>
            <c:invertIfNegative val="0"/>
            <c:bubble3D val="0"/>
            <c:spPr>
              <a:solidFill>
                <a:srgbClr val="FFCC00"/>
              </a:solidFill>
              <a:ln w="9525" cap="flat" cmpd="sng" algn="ctr">
                <a:solidFill>
                  <a:schemeClr val="accent1">
                    <a:shade val="95000"/>
                  </a:schemeClr>
                </a:solidFill>
                <a:round/>
              </a:ln>
              <a:effectLst/>
            </c:spPr>
            <c:extLst>
              <c:ext xmlns:c16="http://schemas.microsoft.com/office/drawing/2014/chart" uri="{C3380CC4-5D6E-409C-BE32-E72D297353CC}">
                <c16:uniqueId val="{00000002-0003-4ACD-9592-A3D025BD940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Lapas1!$A$2:$A$4</c:f>
              <c:strCache>
                <c:ptCount val="3"/>
                <c:pt idx="0">
                  <c:v>Ikimokyklinė</c:v>
                </c:pt>
                <c:pt idx="1">
                  <c:v>Priešmokyklinė</c:v>
                </c:pt>
                <c:pt idx="2">
                  <c:v>Bendra</c:v>
                </c:pt>
              </c:strCache>
            </c:strRef>
          </c:cat>
          <c:val>
            <c:numRef>
              <c:f>Lapas1!$B$2:$B$4</c:f>
              <c:numCache>
                <c:formatCode>General</c:formatCode>
                <c:ptCount val="3"/>
                <c:pt idx="0">
                  <c:v>1.04</c:v>
                </c:pt>
                <c:pt idx="1">
                  <c:v>3.77</c:v>
                </c:pt>
                <c:pt idx="2">
                  <c:v>1.4</c:v>
                </c:pt>
              </c:numCache>
            </c:numRef>
          </c:val>
          <c:extLst>
            <c:ext xmlns:c16="http://schemas.microsoft.com/office/drawing/2014/chart" uri="{C3380CC4-5D6E-409C-BE32-E72D297353CC}">
              <c16:uniqueId val="{00000000-843B-49A4-B4BB-5625FDDB30B2}"/>
            </c:ext>
          </c:extLst>
        </c:ser>
        <c:dLbls>
          <c:dLblPos val="outEnd"/>
          <c:showLegendKey val="0"/>
          <c:showVal val="1"/>
          <c:showCatName val="0"/>
          <c:showSerName val="0"/>
          <c:showPercent val="0"/>
          <c:showBubbleSize val="0"/>
        </c:dLbls>
        <c:gapWidth val="100"/>
        <c:overlap val="-24"/>
        <c:axId val="125702144"/>
        <c:axId val="125704832"/>
      </c:barChart>
      <c:catAx>
        <c:axId val="12570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5704832"/>
        <c:crosses val="autoZero"/>
        <c:auto val="1"/>
        <c:lblAlgn val="ctr"/>
        <c:lblOffset val="100"/>
        <c:noMultiLvlLbl val="0"/>
      </c:catAx>
      <c:valAx>
        <c:axId val="12570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570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err="1">
                <a:solidFill>
                  <a:schemeClr val="tx1"/>
                </a:solidFill>
                <a:latin typeface="Times New Roman" panose="02020603050405020304" pitchFamily="18" charset="0"/>
                <a:cs typeface="Times New Roman" panose="02020603050405020304" pitchFamily="18" charset="0"/>
              </a:rPr>
              <a:t>Kpi+KPI</a:t>
            </a:r>
            <a:r>
              <a:rPr lang="lt-LT" dirty="0">
                <a:solidFill>
                  <a:schemeClr val="tx1"/>
                </a:solidFill>
                <a:latin typeface="Times New Roman" panose="02020603050405020304" pitchFamily="18" charset="0"/>
                <a:cs typeface="Times New Roman" panose="02020603050405020304" pitchFamily="18" charset="0"/>
              </a:rPr>
              <a:t> indekso pasiskirstymas pagal vaikų amžių</a:t>
            </a:r>
            <a:endParaRPr lang="en-US"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13658587598425195"/>
          <c:y val="3.984374754898206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Lapas1!$B$1</c:f>
              <c:strCache>
                <c:ptCount val="1"/>
                <c:pt idx="0">
                  <c:v>Stulpelis2</c:v>
                </c:pt>
              </c:strCache>
            </c:strRef>
          </c:tx>
          <c:spPr>
            <a:solidFill>
              <a:srgbClr val="FFCC99"/>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7"/>
                <c:pt idx="0">
                  <c:v>1 m.</c:v>
                </c:pt>
                <c:pt idx="1">
                  <c:v>2 m.</c:v>
                </c:pt>
                <c:pt idx="2">
                  <c:v>3 m.</c:v>
                </c:pt>
                <c:pt idx="3">
                  <c:v>4 m.</c:v>
                </c:pt>
                <c:pt idx="4">
                  <c:v>5 m.</c:v>
                </c:pt>
                <c:pt idx="5">
                  <c:v>6 m.</c:v>
                </c:pt>
                <c:pt idx="6">
                  <c:v>Bendras</c:v>
                </c:pt>
              </c:strCache>
            </c:strRef>
          </c:cat>
          <c:val>
            <c:numRef>
              <c:f>Lapas1!$B$2:$B$8</c:f>
              <c:numCache>
                <c:formatCode>General</c:formatCode>
                <c:ptCount val="7"/>
                <c:pt idx="0">
                  <c:v>0</c:v>
                </c:pt>
                <c:pt idx="1">
                  <c:v>0</c:v>
                </c:pt>
                <c:pt idx="2">
                  <c:v>1.07</c:v>
                </c:pt>
                <c:pt idx="3">
                  <c:v>1.1399999999999999</c:v>
                </c:pt>
                <c:pt idx="4">
                  <c:v>2.1</c:v>
                </c:pt>
                <c:pt idx="5">
                  <c:v>3.74</c:v>
                </c:pt>
                <c:pt idx="6">
                  <c:v>1.4</c:v>
                </c:pt>
              </c:numCache>
            </c:numRef>
          </c:val>
          <c:extLst>
            <c:ext xmlns:c16="http://schemas.microsoft.com/office/drawing/2014/chart" uri="{C3380CC4-5D6E-409C-BE32-E72D297353CC}">
              <c16:uniqueId val="{00000000-7119-4FAE-9963-58B43132A96F}"/>
            </c:ext>
          </c:extLst>
        </c:ser>
        <c:dLbls>
          <c:showLegendKey val="0"/>
          <c:showVal val="0"/>
          <c:showCatName val="0"/>
          <c:showSerName val="0"/>
          <c:showPercent val="0"/>
          <c:showBubbleSize val="0"/>
        </c:dLbls>
        <c:gapWidth val="219"/>
        <c:overlap val="-27"/>
        <c:axId val="1016888767"/>
        <c:axId val="1016896255"/>
      </c:barChart>
      <c:catAx>
        <c:axId val="1016888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016896255"/>
        <c:crosses val="autoZero"/>
        <c:auto val="1"/>
        <c:lblAlgn val="ctr"/>
        <c:lblOffset val="100"/>
        <c:noMultiLvlLbl val="0"/>
      </c:catAx>
      <c:valAx>
        <c:axId val="1016896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16888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A721266F-4811-5249-8447-4BBF36FA167B}" type="datetimeFigureOut">
              <a:rPr lang="en-US" smtClean="0"/>
              <a:t>12/13/2023</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B8508B3B-7D1A-2944-891A-746EFB2446D5}" type="datetimeFigureOut">
              <a:rPr lang="en-US" smtClean="0"/>
              <a:t>12/13/2023</a:t>
            </a:fld>
            <a:endParaRPr lang="en-US"/>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16</a:t>
            </a:fld>
            <a:endParaRPr lang="en-US"/>
          </a:p>
        </p:txBody>
      </p:sp>
    </p:spTree>
    <p:extLst>
      <p:ext uri="{BB962C8B-B14F-4D97-AF65-F5344CB8AC3E}">
        <p14:creationId xmlns:p14="http://schemas.microsoft.com/office/powerpoint/2010/main" val="180530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914400" y="2130426"/>
            <a:ext cx="10363200" cy="1470025"/>
          </a:xfrm>
        </p:spPr>
        <p:txBody>
          <a:bodyPr/>
          <a:lstStyle/>
          <a:p>
            <a:r>
              <a:rPr lang="lt-LT"/>
              <a:t>Spustelėkite, jei norite keisite ruoš. pav. stilių</a:t>
            </a:r>
          </a:p>
        </p:txBody>
      </p:sp>
      <p:sp>
        <p:nvSpPr>
          <p:cNvPr id="3" name="Paantraštė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lvl1pPr>
              <a:defRPr/>
            </a:lvl1pPr>
          </a:lstStyle>
          <a:p>
            <a:pPr>
              <a:defRPr/>
            </a:pPr>
            <a:fld id="{0FA07095-360F-4849-9161-5316CFA8129E}" type="datetimeFigureOut">
              <a:rPr lang="lt-LT"/>
              <a:pPr>
                <a:defRPr/>
              </a:pPr>
              <a:t>2023-12-13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8D22927-70CF-44CB-A28C-DFB32782AFFF}" type="slidenum">
              <a:rPr lang="lt-LT"/>
              <a:pPr>
                <a:defRPr/>
              </a:pPr>
              <a:t>‹#›</a:t>
            </a:fld>
            <a:endParaRPr lang="lt-LT"/>
          </a:p>
        </p:txBody>
      </p:sp>
    </p:spTree>
    <p:extLst>
      <p:ext uri="{BB962C8B-B14F-4D97-AF65-F5344CB8AC3E}">
        <p14:creationId xmlns:p14="http://schemas.microsoft.com/office/powerpoint/2010/main" val="4167224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DD38C70F-1828-4EFB-BD84-545AD72CA276}" type="datetimeFigureOut">
              <a:rPr lang="lt-LT"/>
              <a:pPr>
                <a:defRPr/>
              </a:pPr>
              <a:t>2023-12-13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7B034B7D-B238-4882-A9D6-E6A506730539}" type="slidenum">
              <a:rPr lang="lt-LT"/>
              <a:pPr>
                <a:defRPr/>
              </a:pPr>
              <a:t>‹#›</a:t>
            </a:fld>
            <a:endParaRPr lang="lt-LT"/>
          </a:p>
        </p:txBody>
      </p:sp>
    </p:spTree>
    <p:extLst>
      <p:ext uri="{BB962C8B-B14F-4D97-AF65-F5344CB8AC3E}">
        <p14:creationId xmlns:p14="http://schemas.microsoft.com/office/powerpoint/2010/main" val="144162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63084" y="4406901"/>
            <a:ext cx="103632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lvl1pPr>
              <a:defRPr/>
            </a:lvl1pPr>
          </a:lstStyle>
          <a:p>
            <a:pPr>
              <a:defRPr/>
            </a:pPr>
            <a:fld id="{3E9B171A-42B0-4E0C-A3D8-6F68A4A62404}" type="datetimeFigureOut">
              <a:rPr lang="lt-LT"/>
              <a:pPr>
                <a:defRPr/>
              </a:pPr>
              <a:t>2023-12-13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0AB52612-D242-4CF5-A442-315FCF63225A}" type="slidenum">
              <a:rPr lang="lt-LT"/>
              <a:pPr>
                <a:defRPr/>
              </a:pPr>
              <a:t>‹#›</a:t>
            </a:fld>
            <a:endParaRPr lang="lt-LT"/>
          </a:p>
        </p:txBody>
      </p:sp>
    </p:spTree>
    <p:extLst>
      <p:ext uri="{BB962C8B-B14F-4D97-AF65-F5344CB8AC3E}">
        <p14:creationId xmlns:p14="http://schemas.microsoft.com/office/powerpoint/2010/main" val="1551605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3"/>
          <p:cNvSpPr>
            <a:spLocks noGrp="1"/>
          </p:cNvSpPr>
          <p:nvPr>
            <p:ph type="dt" sz="half" idx="10"/>
          </p:nvPr>
        </p:nvSpPr>
        <p:spPr/>
        <p:txBody>
          <a:bodyPr/>
          <a:lstStyle>
            <a:lvl1pPr>
              <a:defRPr/>
            </a:lvl1pPr>
          </a:lstStyle>
          <a:p>
            <a:pPr>
              <a:defRPr/>
            </a:pPr>
            <a:fld id="{04421569-46FF-499C-84EB-7BAC2FB01B06}" type="datetimeFigureOut">
              <a:rPr lang="lt-LT"/>
              <a:pPr>
                <a:defRPr/>
              </a:pPr>
              <a:t>2023-12-13</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4AE47CCC-023C-4D0B-BA86-712110B0369D}" type="slidenum">
              <a:rPr lang="lt-LT"/>
              <a:pPr>
                <a:defRPr/>
              </a:pPr>
              <a:t>‹#›</a:t>
            </a:fld>
            <a:endParaRPr lang="lt-LT"/>
          </a:p>
        </p:txBody>
      </p:sp>
    </p:spTree>
    <p:extLst>
      <p:ext uri="{BB962C8B-B14F-4D97-AF65-F5344CB8AC3E}">
        <p14:creationId xmlns:p14="http://schemas.microsoft.com/office/powerpoint/2010/main" val="1278558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3"/>
          <p:cNvSpPr>
            <a:spLocks noGrp="1"/>
          </p:cNvSpPr>
          <p:nvPr>
            <p:ph type="dt" sz="half" idx="10"/>
          </p:nvPr>
        </p:nvSpPr>
        <p:spPr/>
        <p:txBody>
          <a:bodyPr/>
          <a:lstStyle>
            <a:lvl1pPr>
              <a:defRPr/>
            </a:lvl1pPr>
          </a:lstStyle>
          <a:p>
            <a:pPr>
              <a:defRPr/>
            </a:pPr>
            <a:fld id="{7177A1AC-2A0D-45B5-BE63-0E820E79FBE4}" type="datetimeFigureOut">
              <a:rPr lang="lt-LT"/>
              <a:pPr>
                <a:defRPr/>
              </a:pPr>
              <a:t>2023-12-13</a:t>
            </a:fld>
            <a:endParaRPr lang="lt-LT"/>
          </a:p>
        </p:txBody>
      </p:sp>
      <p:sp>
        <p:nvSpPr>
          <p:cNvPr id="8" name="Poraštės vietos rezervavimo ženklas 4"/>
          <p:cNvSpPr>
            <a:spLocks noGrp="1"/>
          </p:cNvSpPr>
          <p:nvPr>
            <p:ph type="ftr" sz="quarter" idx="11"/>
          </p:nvPr>
        </p:nvSpPr>
        <p:spPr/>
        <p:txBody>
          <a:bodyPr/>
          <a:lstStyle>
            <a:lvl1pPr>
              <a:defRPr/>
            </a:lvl1pPr>
          </a:lstStyle>
          <a:p>
            <a:pPr>
              <a:defRPr/>
            </a:pPr>
            <a:endParaRPr lang="lt-LT"/>
          </a:p>
        </p:txBody>
      </p:sp>
      <p:sp>
        <p:nvSpPr>
          <p:cNvPr id="9" name="Skaidrės numerio vietos rezervavimo ženklas 5"/>
          <p:cNvSpPr>
            <a:spLocks noGrp="1"/>
          </p:cNvSpPr>
          <p:nvPr>
            <p:ph type="sldNum" sz="quarter" idx="12"/>
          </p:nvPr>
        </p:nvSpPr>
        <p:spPr/>
        <p:txBody>
          <a:bodyPr/>
          <a:lstStyle>
            <a:lvl1pPr>
              <a:defRPr/>
            </a:lvl1pPr>
          </a:lstStyle>
          <a:p>
            <a:pPr>
              <a:defRPr/>
            </a:pPr>
            <a:fld id="{F53E886C-1F9B-4ED3-B8C2-94A050F83DD0}" type="slidenum">
              <a:rPr lang="lt-LT"/>
              <a:pPr>
                <a:defRPr/>
              </a:pPr>
              <a:t>‹#›</a:t>
            </a:fld>
            <a:endParaRPr lang="lt-LT"/>
          </a:p>
        </p:txBody>
      </p:sp>
    </p:spTree>
    <p:extLst>
      <p:ext uri="{BB962C8B-B14F-4D97-AF65-F5344CB8AC3E}">
        <p14:creationId xmlns:p14="http://schemas.microsoft.com/office/powerpoint/2010/main" val="1138525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3"/>
          <p:cNvSpPr>
            <a:spLocks noGrp="1"/>
          </p:cNvSpPr>
          <p:nvPr>
            <p:ph type="dt" sz="half" idx="10"/>
          </p:nvPr>
        </p:nvSpPr>
        <p:spPr/>
        <p:txBody>
          <a:bodyPr/>
          <a:lstStyle>
            <a:lvl1pPr>
              <a:defRPr/>
            </a:lvl1pPr>
          </a:lstStyle>
          <a:p>
            <a:pPr>
              <a:defRPr/>
            </a:pPr>
            <a:fld id="{6AFBC5F0-F2D0-4E8C-AFF1-16DA7BAEE759}" type="datetimeFigureOut">
              <a:rPr lang="lt-LT"/>
              <a:pPr>
                <a:defRPr/>
              </a:pPr>
              <a:t>2023-12-13</a:t>
            </a:fld>
            <a:endParaRPr lang="lt-LT"/>
          </a:p>
        </p:txBody>
      </p:sp>
      <p:sp>
        <p:nvSpPr>
          <p:cNvPr id="4" name="Poraštės vietos rezervavimo ženklas 4"/>
          <p:cNvSpPr>
            <a:spLocks noGrp="1"/>
          </p:cNvSpPr>
          <p:nvPr>
            <p:ph type="ftr" sz="quarter" idx="11"/>
          </p:nvPr>
        </p:nvSpPr>
        <p:spPr/>
        <p:txBody>
          <a:bodyPr/>
          <a:lstStyle>
            <a:lvl1pPr>
              <a:defRPr/>
            </a:lvl1pPr>
          </a:lstStyle>
          <a:p>
            <a:pPr>
              <a:defRPr/>
            </a:pPr>
            <a:endParaRPr lang="lt-LT"/>
          </a:p>
        </p:txBody>
      </p:sp>
      <p:sp>
        <p:nvSpPr>
          <p:cNvPr id="5" name="Skaidrės numerio vietos rezervavimo ženklas 5"/>
          <p:cNvSpPr>
            <a:spLocks noGrp="1"/>
          </p:cNvSpPr>
          <p:nvPr>
            <p:ph type="sldNum" sz="quarter" idx="12"/>
          </p:nvPr>
        </p:nvSpPr>
        <p:spPr/>
        <p:txBody>
          <a:bodyPr/>
          <a:lstStyle>
            <a:lvl1pPr>
              <a:defRPr/>
            </a:lvl1pPr>
          </a:lstStyle>
          <a:p>
            <a:pPr>
              <a:defRPr/>
            </a:pPr>
            <a:fld id="{1CB2F6D6-CA86-4C88-BC3A-4895BD9B8A13}" type="slidenum">
              <a:rPr lang="lt-LT"/>
              <a:pPr>
                <a:defRPr/>
              </a:pPr>
              <a:t>‹#›</a:t>
            </a:fld>
            <a:endParaRPr lang="lt-LT"/>
          </a:p>
        </p:txBody>
      </p:sp>
    </p:spTree>
    <p:extLst>
      <p:ext uri="{BB962C8B-B14F-4D97-AF65-F5344CB8AC3E}">
        <p14:creationId xmlns:p14="http://schemas.microsoft.com/office/powerpoint/2010/main" val="3415005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3"/>
          <p:cNvSpPr>
            <a:spLocks noGrp="1"/>
          </p:cNvSpPr>
          <p:nvPr>
            <p:ph type="dt" sz="half" idx="10"/>
          </p:nvPr>
        </p:nvSpPr>
        <p:spPr/>
        <p:txBody>
          <a:bodyPr/>
          <a:lstStyle>
            <a:lvl1pPr>
              <a:defRPr/>
            </a:lvl1pPr>
          </a:lstStyle>
          <a:p>
            <a:pPr>
              <a:defRPr/>
            </a:pPr>
            <a:fld id="{4472D73E-7AD5-4E9D-8DDF-F05FB7724B42}" type="datetimeFigureOut">
              <a:rPr lang="lt-LT"/>
              <a:pPr>
                <a:defRPr/>
              </a:pPr>
              <a:t>2023-12-13</a:t>
            </a:fld>
            <a:endParaRPr lang="lt-LT"/>
          </a:p>
        </p:txBody>
      </p:sp>
      <p:sp>
        <p:nvSpPr>
          <p:cNvPr id="3" name="Poraštės vietos rezervavimo ženklas 4"/>
          <p:cNvSpPr>
            <a:spLocks noGrp="1"/>
          </p:cNvSpPr>
          <p:nvPr>
            <p:ph type="ftr" sz="quarter" idx="11"/>
          </p:nvPr>
        </p:nvSpPr>
        <p:spPr/>
        <p:txBody>
          <a:bodyPr/>
          <a:lstStyle>
            <a:lvl1pPr>
              <a:defRPr/>
            </a:lvl1pPr>
          </a:lstStyle>
          <a:p>
            <a:pPr>
              <a:defRPr/>
            </a:pPr>
            <a:endParaRPr lang="lt-LT"/>
          </a:p>
        </p:txBody>
      </p:sp>
      <p:sp>
        <p:nvSpPr>
          <p:cNvPr id="4" name="Skaidrės numerio vietos rezervavimo ženklas 5"/>
          <p:cNvSpPr>
            <a:spLocks noGrp="1"/>
          </p:cNvSpPr>
          <p:nvPr>
            <p:ph type="sldNum" sz="quarter" idx="12"/>
          </p:nvPr>
        </p:nvSpPr>
        <p:spPr/>
        <p:txBody>
          <a:bodyPr/>
          <a:lstStyle>
            <a:lvl1pPr>
              <a:defRPr/>
            </a:lvl1pPr>
          </a:lstStyle>
          <a:p>
            <a:pPr>
              <a:defRPr/>
            </a:pPr>
            <a:fld id="{A88966C1-4F7F-4380-BE6D-41C7196F64A5}" type="slidenum">
              <a:rPr lang="lt-LT"/>
              <a:pPr>
                <a:defRPr/>
              </a:pPr>
              <a:t>‹#›</a:t>
            </a:fld>
            <a:endParaRPr lang="lt-LT"/>
          </a:p>
        </p:txBody>
      </p:sp>
    </p:spTree>
    <p:extLst>
      <p:ext uri="{BB962C8B-B14F-4D97-AF65-F5344CB8AC3E}">
        <p14:creationId xmlns:p14="http://schemas.microsoft.com/office/powerpoint/2010/main" val="3477690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609601" y="273050"/>
            <a:ext cx="4011084"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8D711B23-AF82-4335-92DB-F21450F0507A}" type="datetimeFigureOut">
              <a:rPr lang="lt-LT"/>
              <a:pPr>
                <a:defRPr/>
              </a:pPr>
              <a:t>2023-12-13</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24BE0A7D-F355-482B-B0E6-A5B78EEFB697}" type="slidenum">
              <a:rPr lang="lt-LT"/>
              <a:pPr>
                <a:defRPr/>
              </a:pPr>
              <a:t>‹#›</a:t>
            </a:fld>
            <a:endParaRPr lang="lt-LT"/>
          </a:p>
        </p:txBody>
      </p:sp>
    </p:spTree>
    <p:extLst>
      <p:ext uri="{BB962C8B-B14F-4D97-AF65-F5344CB8AC3E}">
        <p14:creationId xmlns:p14="http://schemas.microsoft.com/office/powerpoint/2010/main" val="309703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2389717" y="4800600"/>
            <a:ext cx="73152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3"/>
          <p:cNvSpPr>
            <a:spLocks noGrp="1"/>
          </p:cNvSpPr>
          <p:nvPr>
            <p:ph type="dt" sz="half" idx="10"/>
          </p:nvPr>
        </p:nvSpPr>
        <p:spPr/>
        <p:txBody>
          <a:bodyPr/>
          <a:lstStyle>
            <a:lvl1pPr>
              <a:defRPr/>
            </a:lvl1pPr>
          </a:lstStyle>
          <a:p>
            <a:pPr>
              <a:defRPr/>
            </a:pPr>
            <a:fld id="{3AB399F1-CB62-4D85-9293-EAAEAEB37D5A}" type="datetimeFigureOut">
              <a:rPr lang="lt-LT"/>
              <a:pPr>
                <a:defRPr/>
              </a:pPr>
              <a:t>2023-12-13</a:t>
            </a:fld>
            <a:endParaRPr lang="lt-LT"/>
          </a:p>
        </p:txBody>
      </p:sp>
      <p:sp>
        <p:nvSpPr>
          <p:cNvPr id="6" name="Poraštės vietos rezervavimo ženklas 4"/>
          <p:cNvSpPr>
            <a:spLocks noGrp="1"/>
          </p:cNvSpPr>
          <p:nvPr>
            <p:ph type="ftr" sz="quarter" idx="11"/>
          </p:nvPr>
        </p:nvSpPr>
        <p:spPr/>
        <p:txBody>
          <a:bodyPr/>
          <a:lstStyle>
            <a:lvl1pPr>
              <a:defRPr/>
            </a:lvl1pPr>
          </a:lstStyle>
          <a:p>
            <a:pPr>
              <a:defRPr/>
            </a:pPr>
            <a:endParaRPr lang="lt-LT"/>
          </a:p>
        </p:txBody>
      </p:sp>
      <p:sp>
        <p:nvSpPr>
          <p:cNvPr id="7" name="Skaidrės numerio vietos rezervavimo ženklas 5"/>
          <p:cNvSpPr>
            <a:spLocks noGrp="1"/>
          </p:cNvSpPr>
          <p:nvPr>
            <p:ph type="sldNum" sz="quarter" idx="12"/>
          </p:nvPr>
        </p:nvSpPr>
        <p:spPr/>
        <p:txBody>
          <a:bodyPr/>
          <a:lstStyle>
            <a:lvl1pPr>
              <a:defRPr/>
            </a:lvl1pPr>
          </a:lstStyle>
          <a:p>
            <a:pPr>
              <a:defRPr/>
            </a:pPr>
            <a:fld id="{D12FB274-A59E-4A91-8D56-1C6465C6619A}" type="slidenum">
              <a:rPr lang="lt-LT"/>
              <a:pPr>
                <a:defRPr/>
              </a:pPr>
              <a:t>‹#›</a:t>
            </a:fld>
            <a:endParaRPr lang="lt-LT"/>
          </a:p>
        </p:txBody>
      </p:sp>
    </p:spTree>
    <p:extLst>
      <p:ext uri="{BB962C8B-B14F-4D97-AF65-F5344CB8AC3E}">
        <p14:creationId xmlns:p14="http://schemas.microsoft.com/office/powerpoint/2010/main" val="2766714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E7BDBCBD-B9D1-47F5-9B9F-93AAD712E2B7}" type="datetimeFigureOut">
              <a:rPr lang="lt-LT"/>
              <a:pPr>
                <a:defRPr/>
              </a:pPr>
              <a:t>2023-12-13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33CB22BC-2099-4566-9C4D-A8896F135858}" type="slidenum">
              <a:rPr lang="lt-LT"/>
              <a:pPr>
                <a:defRPr/>
              </a:pPr>
              <a:t>‹#›</a:t>
            </a:fld>
            <a:endParaRPr lang="lt-LT"/>
          </a:p>
        </p:txBody>
      </p:sp>
    </p:spTree>
    <p:extLst>
      <p:ext uri="{BB962C8B-B14F-4D97-AF65-F5344CB8AC3E}">
        <p14:creationId xmlns:p14="http://schemas.microsoft.com/office/powerpoint/2010/main" val="2869251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839200" y="274639"/>
            <a:ext cx="27432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609600" y="274639"/>
            <a:ext cx="80264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lvl1pPr>
              <a:defRPr/>
            </a:lvl1pPr>
          </a:lstStyle>
          <a:p>
            <a:pPr>
              <a:defRPr/>
            </a:pPr>
            <a:fld id="{7C75587B-9E24-4486-8912-AAA3C5532FDA}" type="datetimeFigureOut">
              <a:rPr lang="lt-LT"/>
              <a:pPr>
                <a:defRPr/>
              </a:pPr>
              <a:t>2023-12-13</a:t>
            </a:fld>
            <a:endParaRPr lang="lt-LT"/>
          </a:p>
        </p:txBody>
      </p:sp>
      <p:sp>
        <p:nvSpPr>
          <p:cNvPr id="5" name="Poraštės vietos rezervavimo ženklas 4"/>
          <p:cNvSpPr>
            <a:spLocks noGrp="1"/>
          </p:cNvSpPr>
          <p:nvPr>
            <p:ph type="ftr" sz="quarter" idx="11"/>
          </p:nvPr>
        </p:nvSpPr>
        <p:spPr/>
        <p:txBody>
          <a:bodyPr/>
          <a:lstStyle>
            <a:lvl1pPr>
              <a:defRPr/>
            </a:lvl1pPr>
          </a:lstStyle>
          <a:p>
            <a:pPr>
              <a:defRPr/>
            </a:pPr>
            <a:endParaRPr lang="lt-LT"/>
          </a:p>
        </p:txBody>
      </p:sp>
      <p:sp>
        <p:nvSpPr>
          <p:cNvPr id="6" name="Skaidrės numerio vietos rezervavimo ženklas 5"/>
          <p:cNvSpPr>
            <a:spLocks noGrp="1"/>
          </p:cNvSpPr>
          <p:nvPr>
            <p:ph type="sldNum" sz="quarter" idx="12"/>
          </p:nvPr>
        </p:nvSpPr>
        <p:spPr/>
        <p:txBody>
          <a:bodyPr/>
          <a:lstStyle>
            <a:lvl1pPr>
              <a:defRPr/>
            </a:lvl1pPr>
          </a:lstStyle>
          <a:p>
            <a:pPr>
              <a:defRPr/>
            </a:pPr>
            <a:fld id="{1772FDAB-90E3-4A8E-BB75-C12FF8CF9860}" type="slidenum">
              <a:rPr lang="lt-LT"/>
              <a:pPr>
                <a:defRPr/>
              </a:pPr>
              <a:t>‹#›</a:t>
            </a:fld>
            <a:endParaRPr lang="lt-LT"/>
          </a:p>
        </p:txBody>
      </p:sp>
    </p:spTree>
    <p:extLst>
      <p:ext uri="{BB962C8B-B14F-4D97-AF65-F5344CB8AC3E}">
        <p14:creationId xmlns:p14="http://schemas.microsoft.com/office/powerpoint/2010/main" val="85701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avadinimo vietos rezervavimo ženklas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Spustelėkite, jei norite keisite ruoš. pav. stilių</a:t>
            </a:r>
          </a:p>
        </p:txBody>
      </p:sp>
      <p:sp>
        <p:nvSpPr>
          <p:cNvPr id="1027" name="Teksto vietos rezervavimo ženklas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ruošinio teksto stiliams keisti</a:t>
            </a:r>
          </a:p>
          <a:p>
            <a:pPr lvl="1"/>
            <a:r>
              <a:rPr lang="lt-LT" altLang="lt-LT"/>
              <a:t>Antras lygmuo</a:t>
            </a:r>
          </a:p>
          <a:p>
            <a:pPr lvl="2"/>
            <a:r>
              <a:rPr lang="lt-LT" altLang="lt-LT"/>
              <a:t>Trečias lygmuo</a:t>
            </a:r>
          </a:p>
          <a:p>
            <a:pPr lvl="3"/>
            <a:r>
              <a:rPr lang="lt-LT" altLang="lt-LT"/>
              <a:t>Ketvirtas lygmuo</a:t>
            </a:r>
          </a:p>
          <a:p>
            <a:pPr lvl="4"/>
            <a:r>
              <a:rPr lang="lt-LT" altLang="lt-LT"/>
              <a:t>Penktas lygmuo</a:t>
            </a:r>
          </a:p>
        </p:txBody>
      </p:sp>
      <p:sp>
        <p:nvSpPr>
          <p:cNvPr id="4" name="Datos vietos rezervavimo ženklas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653D544-48B5-4AF0-AFC8-68AA7FAD84C4}" type="datetimeFigureOut">
              <a:rPr lang="lt-LT"/>
              <a:pPr>
                <a:defRPr/>
              </a:pPr>
              <a:t>2023-12-13</a:t>
            </a:fld>
            <a:endParaRPr lang="lt-LT"/>
          </a:p>
        </p:txBody>
      </p:sp>
      <p:sp>
        <p:nvSpPr>
          <p:cNvPr id="5" name="Poraštės vietos rezervavimo ženklas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lt-LT"/>
          </a:p>
        </p:txBody>
      </p:sp>
      <p:sp>
        <p:nvSpPr>
          <p:cNvPr id="6" name="Skaidrės numerio vietos rezervavimo ženklas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5DA8E95-1E5D-4A00-A4F4-512F4B151688}" type="slidenum">
              <a:rPr lang="lt-LT"/>
              <a:pPr>
                <a:defRPr/>
              </a:pPr>
              <a:t>‹#›</a:t>
            </a:fld>
            <a:endParaRPr lang="lt-LT"/>
          </a:p>
        </p:txBody>
      </p:sp>
    </p:spTree>
    <p:extLst>
      <p:ext uri="{BB962C8B-B14F-4D97-AF65-F5344CB8AC3E}">
        <p14:creationId xmlns:p14="http://schemas.microsoft.com/office/powerpoint/2010/main" val="34709539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0964979" cy="1035658"/>
          </a:xfrm>
        </p:spPr>
        <p:txBody>
          <a:bodyPr>
            <a:noAutofit/>
          </a:bodyPr>
          <a:lstStyle/>
          <a:p>
            <a:pPr algn="ctr"/>
            <a:r>
              <a:rPr lang="lt-LT" sz="3200" dirty="0">
                <a:latin typeface="Times New Roman" panose="02020603050405020304" pitchFamily="18" charset="0"/>
                <a:cs typeface="Times New Roman" panose="02020603050405020304" pitchFamily="18" charset="0"/>
              </a:rPr>
              <a:t>Visuomenės sveikatos specialistė</a:t>
            </a:r>
          </a:p>
          <a:p>
            <a:pPr algn="ctr"/>
            <a:r>
              <a:rPr lang="lt-LT" sz="3200" dirty="0">
                <a:latin typeface="Times New Roman" panose="02020603050405020304" pitchFamily="18" charset="0"/>
                <a:cs typeface="Times New Roman" panose="02020603050405020304" pitchFamily="18" charset="0"/>
              </a:rPr>
              <a:t>Laura </a:t>
            </a:r>
            <a:r>
              <a:rPr lang="lt-LT" sz="3200" dirty="0" err="1">
                <a:latin typeface="Times New Roman" panose="02020603050405020304" pitchFamily="18" charset="0"/>
                <a:cs typeface="Times New Roman" panose="02020603050405020304" pitchFamily="18" charset="0"/>
              </a:rPr>
              <a:t>Pukinskienė</a:t>
            </a:r>
            <a:endParaRPr lang="en-US" sz="3200"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261257" y="2030682"/>
            <a:ext cx="11756572" cy="2458191"/>
          </a:xfrm>
        </p:spPr>
        <p:txBody>
          <a:bodyPr/>
          <a:lstStyle/>
          <a:p>
            <a:pPr algn="ct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KLAIPĖDOS MIESTO LOPŠELĮ-DARŽELĮ ,,</a:t>
            </a:r>
            <a:r>
              <a:rPr lang="lt-LT" sz="2900" b="1" dirty="0">
                <a:solidFill>
                  <a:srgbClr val="FFFFFF"/>
                </a:solidFill>
                <a:latin typeface="Times New Roman" pitchFamily="18" charset="0"/>
                <a:ea typeface="+mj-ea"/>
                <a:cs typeface="Times New Roman" pitchFamily="18" charset="0"/>
              </a:rPr>
              <a:t>EGLUTĖ</a:t>
            </a:r>
            <a:r>
              <a:rPr kumimoji="0" lang="lt-LT" sz="29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 2023-2024 M.M. DUOMENŲ ANALIZĖ</a:t>
            </a:r>
            <a:br>
              <a:rPr kumimoji="0" lang="lt-LT" sz="29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29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365" y="633772"/>
            <a:ext cx="3348033" cy="736587"/>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2794898"/>
            <a:ext cx="1244533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FIZINIO LAVINIMO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GRUPĖS</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9E3C04-FD78-4A4F-8018-03AACE271CAA}"/>
              </a:ext>
            </a:extLst>
          </p:cNvPr>
          <p:cNvSpPr>
            <a:spLocks noGrp="1"/>
          </p:cNvSpPr>
          <p:nvPr>
            <p:ph type="title"/>
          </p:nvPr>
        </p:nvSpPr>
        <p:spPr>
          <a:xfrm>
            <a:off x="83127" y="145516"/>
            <a:ext cx="12742224" cy="939119"/>
          </a:xfrm>
        </p:spPr>
        <p:txBody>
          <a:bodyPr/>
          <a:lstStyle/>
          <a:p>
            <a:pPr algn="ctr"/>
            <a:r>
              <a:rPr lang="lt-LT" altLang="lt-LT" sz="3500" b="1" dirty="0">
                <a:solidFill>
                  <a:srgbClr val="993366"/>
                </a:solidFill>
                <a:latin typeface="Times New Roman" pitchFamily="18" charset="0"/>
                <a:cs typeface="Times New Roman" pitchFamily="18" charset="0"/>
              </a:rPr>
              <a:t>Vaikų pasiskirstymas pagal fizinio </a:t>
            </a:r>
            <a:br>
              <a:rPr lang="lt-LT" altLang="lt-LT" sz="3500" b="1" dirty="0">
                <a:solidFill>
                  <a:srgbClr val="993366"/>
                </a:solidFill>
                <a:latin typeface="Times New Roman" pitchFamily="18" charset="0"/>
                <a:cs typeface="Times New Roman" pitchFamily="18" charset="0"/>
              </a:rPr>
            </a:br>
            <a:r>
              <a:rPr lang="lt-LT" altLang="lt-LT" sz="3500" b="1" dirty="0">
                <a:solidFill>
                  <a:srgbClr val="993366"/>
                </a:solidFill>
                <a:latin typeface="Times New Roman" pitchFamily="18" charset="0"/>
                <a:cs typeface="Times New Roman" pitchFamily="18" charset="0"/>
              </a:rPr>
              <a:t>ugdymo grupes, 2020-2024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 (</a:t>
            </a:r>
            <a:r>
              <a:rPr kumimoji="0" lang="lt-LT" altLang="lt-LT" sz="35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proc.)</a:t>
            </a:r>
            <a:endParaRPr lang="en-US" sz="3500" dirty="0">
              <a:solidFill>
                <a:srgbClr val="993366"/>
              </a:solidFill>
            </a:endParaRPr>
          </a:p>
        </p:txBody>
      </p:sp>
      <p:sp>
        <p:nvSpPr>
          <p:cNvPr id="6" name="Skaidrės numerio vietos rezervavimo ženklas 5">
            <a:extLst>
              <a:ext uri="{FF2B5EF4-FFF2-40B4-BE49-F238E27FC236}">
                <a16:creationId xmlns:a16="http://schemas.microsoft.com/office/drawing/2014/main" id="{2BA24995-9E6B-418A-A5E7-706AC56F0395}"/>
              </a:ext>
            </a:extLst>
          </p:cNvPr>
          <p:cNvSpPr>
            <a:spLocks noGrp="1"/>
          </p:cNvSpPr>
          <p:nvPr>
            <p:ph type="sldNum" sz="quarter" idx="12"/>
          </p:nvPr>
        </p:nvSpPr>
        <p:spPr/>
        <p:txBody>
          <a:bodyPr/>
          <a:lstStyle/>
          <a:p>
            <a:fld id="{53969381-6070-C14C-AC19-9F0CCB6EE0F1}" type="slidenum">
              <a:rPr lang="en-US" smtClean="0"/>
              <a:pPr/>
              <a:t>11</a:t>
            </a:fld>
            <a:endParaRPr lang="en-US"/>
          </a:p>
        </p:txBody>
      </p:sp>
      <p:graphicFrame>
        <p:nvGraphicFramePr>
          <p:cNvPr id="7" name="Turinio vietos rezervavimo ženklas 3">
            <a:extLst>
              <a:ext uri="{FF2B5EF4-FFF2-40B4-BE49-F238E27FC236}">
                <a16:creationId xmlns:a16="http://schemas.microsoft.com/office/drawing/2014/main" id="{31A22CF8-E7D3-44BD-B678-2A7BF4757A4B}"/>
              </a:ext>
            </a:extLst>
          </p:cNvPr>
          <p:cNvGraphicFramePr>
            <a:graphicFrameLocks/>
          </p:cNvGraphicFramePr>
          <p:nvPr>
            <p:extLst>
              <p:ext uri="{D42A27DB-BD31-4B8C-83A1-F6EECF244321}">
                <p14:modId xmlns:p14="http://schemas.microsoft.com/office/powerpoint/2010/main" val="3497014379"/>
              </p:ext>
            </p:extLst>
          </p:nvPr>
        </p:nvGraphicFramePr>
        <p:xfrm>
          <a:off x="542544" y="1076223"/>
          <a:ext cx="11106912" cy="53185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148FD23-2996-40BF-923C-A209BE9A200F}"/>
              </a:ext>
            </a:extLst>
          </p:cNvPr>
          <p:cNvSpPr txBox="1"/>
          <p:nvPr/>
        </p:nvSpPr>
        <p:spPr>
          <a:xfrm>
            <a:off x="0" y="6419232"/>
            <a:ext cx="6371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086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fld id="{53969381-6070-C14C-AC19-9F0CCB6EE0F1}" type="slidenum">
              <a:rPr lang="en-US" smtClean="0"/>
              <a:pPr/>
              <a:t>13</a:t>
            </a:fld>
            <a:endParaRPr lang="en-US"/>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164355614"/>
              </p:ext>
            </p:extLst>
          </p:nvPr>
        </p:nvGraphicFramePr>
        <p:xfrm>
          <a:off x="439387"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1793175" y="101083"/>
            <a:ext cx="8942362" cy="1169551"/>
          </a:xfrm>
          <a:prstGeom prst="rect">
            <a:avLst/>
          </a:prstGeom>
          <a:noFill/>
        </p:spPr>
        <p:txBody>
          <a:bodyPr wrap="square">
            <a:spAutoFit/>
          </a:bodyPr>
          <a:lstStyle/>
          <a:p>
            <a:r>
              <a:rPr lang="en-US" altLang="lt-LT" sz="3500" b="1" dirty="0">
                <a:solidFill>
                  <a:srgbClr val="993366"/>
                </a:solidFill>
                <a:latin typeface="Times New Roman" pitchFamily="18" charset="0"/>
                <a:cs typeface="Times New Roman" pitchFamily="18" charset="0"/>
              </a:rPr>
              <a:t>V</a:t>
            </a:r>
            <a:r>
              <a:rPr lang="lt-LT" altLang="lt-LT" sz="3500" b="1" dirty="0">
                <a:solidFill>
                  <a:srgbClr val="993366"/>
                </a:solidFill>
                <a:latin typeface="Times New Roman" pitchFamily="18" charset="0"/>
                <a:cs typeface="Times New Roman" pitchFamily="18" charset="0"/>
              </a:rPr>
              <a:t>AIKAI</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TURINTYS SVEIKUS</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DANTIS (PAGAL KLASES)</a:t>
            </a:r>
            <a:r>
              <a:rPr lang="en-US" altLang="lt-LT" sz="3500" b="1" dirty="0">
                <a:solidFill>
                  <a:srgbClr val="993366"/>
                </a:solidFill>
                <a:latin typeface="Times New Roman" pitchFamily="18" charset="0"/>
                <a:cs typeface="Times New Roman" pitchFamily="18" charset="0"/>
              </a:rPr>
              <a:t>,</a:t>
            </a:r>
            <a:r>
              <a:rPr lang="lt-LT" altLang="lt-LT" sz="3500" b="1" dirty="0">
                <a:solidFill>
                  <a:srgbClr val="993366"/>
                </a:solidFill>
                <a:latin typeface="Times New Roman" pitchFamily="18" charset="0"/>
                <a:cs typeface="Times New Roman" pitchFamily="18" charset="0"/>
              </a:rPr>
              <a:t> </a:t>
            </a: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3-</a:t>
            </a: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4</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M.M. (proc.)</a:t>
            </a:r>
            <a:endParaRPr lang="en-US" sz="3500" dirty="0">
              <a:solidFill>
                <a:srgbClr val="993366"/>
              </a:solidFill>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475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fld id="{53969381-6070-C14C-AC19-9F0CCB6EE0F1}" type="slidenum">
              <a:rPr lang="en-US" smtClean="0"/>
              <a:pPr/>
              <a:t>14</a:t>
            </a:fld>
            <a:endParaRPr lang="en-US"/>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257670829"/>
              </p:ext>
            </p:extLst>
          </p:nvPr>
        </p:nvGraphicFramePr>
        <p:xfrm>
          <a:off x="439387" y="1291344"/>
          <a:ext cx="11329060" cy="501445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1931476" y="121794"/>
            <a:ext cx="8329047" cy="1169551"/>
          </a:xfrm>
          <a:prstGeom prst="rect">
            <a:avLst/>
          </a:prstGeom>
          <a:noFill/>
        </p:spPr>
        <p:txBody>
          <a:bodyPr wrap="square">
            <a:spAutoFit/>
          </a:bodyPr>
          <a:lstStyle/>
          <a:p>
            <a:r>
              <a:rPr lang="en-US" altLang="lt-LT" sz="3500" b="1" dirty="0">
                <a:solidFill>
                  <a:srgbClr val="993366"/>
                </a:solidFill>
                <a:latin typeface="Times New Roman" pitchFamily="18" charset="0"/>
                <a:cs typeface="Times New Roman" pitchFamily="18" charset="0"/>
              </a:rPr>
              <a:t>V</a:t>
            </a:r>
            <a:r>
              <a:rPr lang="lt-LT" altLang="lt-LT" sz="3500" b="1" dirty="0">
                <a:solidFill>
                  <a:srgbClr val="993366"/>
                </a:solidFill>
                <a:latin typeface="Times New Roman" pitchFamily="18" charset="0"/>
                <a:cs typeface="Times New Roman" pitchFamily="18" charset="0"/>
              </a:rPr>
              <a:t>AIKAI</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TURINTYS SVEIKUS</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DANTIS (PAGAL AMŽIŲ)</a:t>
            </a:r>
            <a:r>
              <a:rPr lang="en-US" altLang="lt-LT" sz="3500" b="1" dirty="0">
                <a:solidFill>
                  <a:srgbClr val="993366"/>
                </a:solidFill>
                <a:latin typeface="Times New Roman" pitchFamily="18" charset="0"/>
                <a:cs typeface="Times New Roman" pitchFamily="18" charset="0"/>
              </a:rPr>
              <a:t>, 202</a:t>
            </a:r>
            <a:r>
              <a:rPr lang="lt-LT" altLang="lt-LT" sz="3500" b="1" dirty="0">
                <a:solidFill>
                  <a:srgbClr val="993366"/>
                </a:solidFill>
                <a:latin typeface="Times New Roman" pitchFamily="18" charset="0"/>
                <a:cs typeface="Times New Roman" pitchFamily="18" charset="0"/>
              </a:rPr>
              <a:t>3-</a:t>
            </a:r>
            <a:r>
              <a:rPr lang="en-US" altLang="lt-LT" sz="3500" b="1" dirty="0">
                <a:solidFill>
                  <a:srgbClr val="993366"/>
                </a:solidFill>
                <a:latin typeface="Times New Roman" pitchFamily="18" charset="0"/>
                <a:cs typeface="Times New Roman" pitchFamily="18" charset="0"/>
              </a:rPr>
              <a:t>202</a:t>
            </a:r>
            <a:r>
              <a:rPr lang="lt-LT" altLang="lt-LT" sz="3500" b="1" dirty="0">
                <a:solidFill>
                  <a:srgbClr val="993366"/>
                </a:solidFill>
                <a:latin typeface="Times New Roman" pitchFamily="18" charset="0"/>
                <a:cs typeface="Times New Roman" pitchFamily="18" charset="0"/>
              </a:rPr>
              <a:t>4</a:t>
            </a:r>
            <a:r>
              <a:rPr lang="en-US" altLang="lt-LT" sz="3500" b="1" dirty="0">
                <a:solidFill>
                  <a:srgbClr val="993366"/>
                </a:solidFill>
                <a:latin typeface="Times New Roman" pitchFamily="18" charset="0"/>
                <a:cs typeface="Times New Roman" pitchFamily="18" charset="0"/>
              </a:rPr>
              <a:t> </a:t>
            </a:r>
            <a:r>
              <a:rPr lang="lt-LT" altLang="lt-LT" sz="3500" b="1" dirty="0">
                <a:solidFill>
                  <a:srgbClr val="993366"/>
                </a:solidFill>
                <a:latin typeface="Times New Roman" pitchFamily="18" charset="0"/>
                <a:cs typeface="Times New Roman" pitchFamily="18" charset="0"/>
              </a:rPr>
              <a:t>M.M. (proc.)</a:t>
            </a:r>
            <a:endParaRPr lang="en-US" sz="3500" dirty="0">
              <a:solidFill>
                <a:srgbClr val="993366"/>
              </a:solidFill>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63252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kaidrės numerio vietos rezervavimo ženklas 5">
            <a:extLst>
              <a:ext uri="{FF2B5EF4-FFF2-40B4-BE49-F238E27FC236}">
                <a16:creationId xmlns:a16="http://schemas.microsoft.com/office/drawing/2014/main" id="{A6B387A0-2E84-493A-A848-D317B52A7D87}"/>
              </a:ext>
            </a:extLst>
          </p:cNvPr>
          <p:cNvSpPr>
            <a:spLocks noGrp="1"/>
          </p:cNvSpPr>
          <p:nvPr>
            <p:ph type="sldNum" sz="quarter" idx="12"/>
          </p:nvPr>
        </p:nvSpPr>
        <p:spPr/>
        <p:txBody>
          <a:bodyPr/>
          <a:lstStyle/>
          <a:p>
            <a:fld id="{53969381-6070-C14C-AC19-9F0CCB6EE0F1}" type="slidenum">
              <a:rPr lang="en-US" smtClean="0"/>
              <a:pPr/>
              <a:t>15</a:t>
            </a:fld>
            <a:endParaRPr lang="en-US"/>
          </a:p>
        </p:txBody>
      </p:sp>
      <p:graphicFrame>
        <p:nvGraphicFramePr>
          <p:cNvPr id="7" name="Content Placeholder 5">
            <a:extLst>
              <a:ext uri="{FF2B5EF4-FFF2-40B4-BE49-F238E27FC236}">
                <a16:creationId xmlns:a16="http://schemas.microsoft.com/office/drawing/2014/main" id="{03D81BD1-7B8D-4FB7-86B3-EF991D4B5AE2}"/>
              </a:ext>
            </a:extLst>
          </p:cNvPr>
          <p:cNvGraphicFramePr>
            <a:graphicFrameLocks/>
          </p:cNvGraphicFramePr>
          <p:nvPr>
            <p:extLst>
              <p:ext uri="{D42A27DB-BD31-4B8C-83A1-F6EECF244321}">
                <p14:modId xmlns:p14="http://schemas.microsoft.com/office/powerpoint/2010/main" val="49231821"/>
              </p:ext>
            </p:extLst>
          </p:nvPr>
        </p:nvGraphicFramePr>
        <p:xfrm>
          <a:off x="463138" y="1291344"/>
          <a:ext cx="11305309" cy="492083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40D2A28A-2F28-4524-AF0B-2EE34B7D8E3C}"/>
              </a:ext>
            </a:extLst>
          </p:cNvPr>
          <p:cNvSpPr txBox="1"/>
          <p:nvPr/>
        </p:nvSpPr>
        <p:spPr>
          <a:xfrm>
            <a:off x="0" y="121794"/>
            <a:ext cx="12192000" cy="1077218"/>
          </a:xfrm>
          <a:prstGeom prst="rect">
            <a:avLst/>
          </a:prstGeom>
          <a:noFill/>
        </p:spPr>
        <p:txBody>
          <a:bodyPr wrap="square">
            <a:spAutoFit/>
          </a:bodyPr>
          <a:lstStyle/>
          <a:p>
            <a:pPr algn="ctr"/>
            <a:r>
              <a:rPr lang="en-US" altLang="lt-LT" sz="3200" b="1" dirty="0">
                <a:solidFill>
                  <a:srgbClr val="993366"/>
                </a:solidFill>
                <a:latin typeface="Times New Roman" pitchFamily="18" charset="0"/>
                <a:cs typeface="Times New Roman" pitchFamily="18" charset="0"/>
              </a:rPr>
              <a:t>V</a:t>
            </a:r>
            <a:r>
              <a:rPr lang="lt-LT" altLang="lt-LT" sz="3200" b="1" dirty="0">
                <a:solidFill>
                  <a:srgbClr val="993366"/>
                </a:solidFill>
                <a:latin typeface="Times New Roman" pitchFamily="18" charset="0"/>
                <a:cs typeface="Times New Roman" pitchFamily="18" charset="0"/>
              </a:rPr>
              <a:t>AIKAI</a:t>
            </a:r>
            <a:r>
              <a:rPr lang="en-US" altLang="lt-LT" sz="3200" b="1" dirty="0">
                <a:solidFill>
                  <a:srgbClr val="993366"/>
                </a:solidFill>
                <a:latin typeface="Times New Roman" pitchFamily="18" charset="0"/>
                <a:cs typeface="Times New Roman" pitchFamily="18" charset="0"/>
              </a:rPr>
              <a:t>, </a:t>
            </a:r>
            <a:r>
              <a:rPr lang="lt-LT" altLang="lt-LT" sz="3200" b="1" dirty="0">
                <a:solidFill>
                  <a:srgbClr val="993366"/>
                </a:solidFill>
                <a:latin typeface="Times New Roman" pitchFamily="18" charset="0"/>
                <a:cs typeface="Times New Roman" pitchFamily="18" charset="0"/>
              </a:rPr>
              <a:t>TURINTYS SVEIKUS</a:t>
            </a:r>
            <a:r>
              <a:rPr lang="en-US" altLang="lt-LT" sz="3200" b="1" dirty="0">
                <a:solidFill>
                  <a:srgbClr val="993366"/>
                </a:solidFill>
                <a:latin typeface="Times New Roman" pitchFamily="18" charset="0"/>
                <a:cs typeface="Times New Roman" pitchFamily="18" charset="0"/>
              </a:rPr>
              <a:t> </a:t>
            </a:r>
            <a:r>
              <a:rPr lang="lt-LT" altLang="lt-LT" sz="3200" b="1" dirty="0">
                <a:solidFill>
                  <a:srgbClr val="993366"/>
                </a:solidFill>
                <a:latin typeface="Times New Roman" pitchFamily="18" charset="0"/>
                <a:cs typeface="Times New Roman" pitchFamily="18" charset="0"/>
              </a:rPr>
              <a:t>DANTIS (BENDRI DUOMENYS)</a:t>
            </a:r>
            <a:r>
              <a:rPr lang="en-US" altLang="lt-LT" sz="3200" b="1" dirty="0">
                <a:solidFill>
                  <a:srgbClr val="993366"/>
                </a:solidFill>
                <a:latin typeface="Times New Roman" pitchFamily="18" charset="0"/>
                <a:cs typeface="Times New Roman" pitchFamily="18" charset="0"/>
              </a:rPr>
              <a:t>, 202</a:t>
            </a:r>
            <a:r>
              <a:rPr lang="lt-LT" altLang="lt-LT" sz="3200" b="1" dirty="0">
                <a:solidFill>
                  <a:srgbClr val="993366"/>
                </a:solidFill>
                <a:latin typeface="Times New Roman" pitchFamily="18" charset="0"/>
                <a:cs typeface="Times New Roman" pitchFamily="18" charset="0"/>
              </a:rPr>
              <a:t>1-</a:t>
            </a:r>
            <a:r>
              <a:rPr lang="en-US" altLang="lt-LT" sz="3200" b="1" dirty="0">
                <a:solidFill>
                  <a:srgbClr val="993366"/>
                </a:solidFill>
                <a:latin typeface="Times New Roman" pitchFamily="18" charset="0"/>
                <a:cs typeface="Times New Roman" pitchFamily="18" charset="0"/>
              </a:rPr>
              <a:t>202</a:t>
            </a:r>
            <a:r>
              <a:rPr lang="lt-LT" altLang="lt-LT" sz="3200" b="1" dirty="0">
                <a:solidFill>
                  <a:srgbClr val="993366"/>
                </a:solidFill>
                <a:latin typeface="Times New Roman" pitchFamily="18" charset="0"/>
                <a:cs typeface="Times New Roman" pitchFamily="18" charset="0"/>
              </a:rPr>
              <a:t>2, 2022-2023, 2023-2024</a:t>
            </a:r>
            <a:r>
              <a:rPr lang="en-US" altLang="lt-LT" sz="3200" b="1" dirty="0">
                <a:solidFill>
                  <a:srgbClr val="993366"/>
                </a:solidFill>
                <a:latin typeface="Times New Roman" pitchFamily="18" charset="0"/>
                <a:cs typeface="Times New Roman" pitchFamily="18" charset="0"/>
              </a:rPr>
              <a:t> </a:t>
            </a:r>
            <a:r>
              <a:rPr lang="lt-LT" altLang="lt-LT" sz="3200" b="1" dirty="0">
                <a:solidFill>
                  <a:srgbClr val="993366"/>
                </a:solidFill>
                <a:latin typeface="Times New Roman" pitchFamily="18" charset="0"/>
                <a:cs typeface="Times New Roman" pitchFamily="18" charset="0"/>
              </a:rPr>
              <a:t>M.M. (proc.)</a:t>
            </a:r>
            <a:endParaRPr lang="en-US" sz="3200" dirty="0">
              <a:solidFill>
                <a:srgbClr val="993366"/>
              </a:solidFill>
            </a:endParaRPr>
          </a:p>
        </p:txBody>
      </p:sp>
      <p:sp>
        <p:nvSpPr>
          <p:cNvPr id="11" name="TextBox 10">
            <a:extLst>
              <a:ext uri="{FF2B5EF4-FFF2-40B4-BE49-F238E27FC236}">
                <a16:creationId xmlns:a16="http://schemas.microsoft.com/office/drawing/2014/main" id="{A680B7AD-6E18-4D83-8BE4-D83D9AAD637B}"/>
              </a:ext>
            </a:extLst>
          </p:cNvPr>
          <p:cNvSpPr txBox="1"/>
          <p:nvPr/>
        </p:nvSpPr>
        <p:spPr>
          <a:xfrm>
            <a:off x="0" y="6394744"/>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0696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3-2024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0"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8665045" y="982445"/>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7" name="Diagrama 6">
            <a:extLst>
              <a:ext uri="{FF2B5EF4-FFF2-40B4-BE49-F238E27FC236}">
                <a16:creationId xmlns:a16="http://schemas.microsoft.com/office/drawing/2014/main" id="{8BA50A40-2265-4F4A-B520-9576C211368E}"/>
              </a:ext>
            </a:extLst>
          </p:cNvPr>
          <p:cNvGraphicFramePr/>
          <p:nvPr>
            <p:extLst>
              <p:ext uri="{D42A27DB-BD31-4B8C-83A1-F6EECF244321}">
                <p14:modId xmlns:p14="http://schemas.microsoft.com/office/powerpoint/2010/main" val="2919131696"/>
              </p:ext>
            </p:extLst>
          </p:nvPr>
        </p:nvGraphicFramePr>
        <p:xfrm>
          <a:off x="7528957" y="2531440"/>
          <a:ext cx="4474958" cy="39406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a 8">
            <a:extLst>
              <a:ext uri="{FF2B5EF4-FFF2-40B4-BE49-F238E27FC236}">
                <a16:creationId xmlns:a16="http://schemas.microsoft.com/office/drawing/2014/main" id="{F10B57BF-6EA5-785A-741A-3299D7CF7323}"/>
              </a:ext>
            </a:extLst>
          </p:cNvPr>
          <p:cNvGraphicFramePr/>
          <p:nvPr>
            <p:extLst>
              <p:ext uri="{D42A27DB-BD31-4B8C-83A1-F6EECF244321}">
                <p14:modId xmlns:p14="http://schemas.microsoft.com/office/powerpoint/2010/main" val="3844845795"/>
              </p:ext>
            </p:extLst>
          </p:nvPr>
        </p:nvGraphicFramePr>
        <p:xfrm>
          <a:off x="188086" y="1110167"/>
          <a:ext cx="7257743" cy="53618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2943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17</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439386" y="1376142"/>
            <a:ext cx="11340935" cy="4862870"/>
          </a:xfrm>
          <a:prstGeom prst="rect">
            <a:avLst/>
          </a:prstGeom>
          <a:noFill/>
        </p:spPr>
        <p:txBody>
          <a:bodyPr wrap="square">
            <a:spAutoFit/>
          </a:bodyPr>
          <a:lstStyle/>
          <a:p>
            <a:pPr lvl="0" algn="just"/>
            <a:r>
              <a:rPr lang="lt-LT" sz="3100" dirty="0">
                <a:latin typeface="Times New Roman" pitchFamily="18" charset="0"/>
                <a:cs typeface="Times New Roman" pitchFamily="18" charset="0"/>
              </a:rPr>
              <a:t>• 20</a:t>
            </a:r>
            <a:r>
              <a:rPr lang="en-US" sz="3100" dirty="0">
                <a:latin typeface="Times New Roman" pitchFamily="18" charset="0"/>
                <a:cs typeface="Times New Roman" pitchFamily="18" charset="0"/>
              </a:rPr>
              <a:t>2</a:t>
            </a:r>
            <a:r>
              <a:rPr lang="lt-LT" sz="3100" dirty="0">
                <a:latin typeface="Times New Roman" pitchFamily="18" charset="0"/>
                <a:cs typeface="Times New Roman" pitchFamily="18" charset="0"/>
              </a:rPr>
              <a:t>3 m. profilaktiškai sveikatą pasitikrino 100 proc. vaikų. Dantų ir žandikaulių įvertinimą atliko 98,8 proc. vaikų. </a:t>
            </a:r>
          </a:p>
          <a:p>
            <a:pPr lvl="0" algn="just"/>
            <a:r>
              <a:rPr lang="lt-LT" sz="3100" dirty="0">
                <a:latin typeface="Times New Roman" pitchFamily="18" charset="0"/>
                <a:cs typeface="Times New Roman" pitchFamily="18" charset="0"/>
              </a:rPr>
              <a:t>• Įsigaliojus naujai Mokinio sveikatos pažymėjimo formai, nebenurodomi vaikų organų sistemų sutrikimai, bet šeimos gydytojas pateikia bendras arba specialiąsias rekomendacijas, kurių turi būti laikomasi vaikams dalyvaujant ugdymo veikloje. 9,9 proc. vaikų buvo nurodytos bendros, o 4,7 proc. vaikų – specialiosios rekomendacijos. Pritaikytas maitinimas buvo paskirstas 0,6</a:t>
            </a:r>
            <a:r>
              <a:rPr lang="en-US" sz="3100" dirty="0">
                <a:latin typeface="Times New Roman" pitchFamily="18" charset="0"/>
                <a:cs typeface="Times New Roman" pitchFamily="18" charset="0"/>
              </a:rPr>
              <a:t> proc. </a:t>
            </a:r>
            <a:r>
              <a:rPr lang="lt-LT" sz="3100" dirty="0">
                <a:latin typeface="Times New Roman" pitchFamily="18" charset="0"/>
                <a:cs typeface="Times New Roman" pitchFamily="18" charset="0"/>
              </a:rPr>
              <a:t>vaikų. Lyginant 2023 m. su 2021 ir 2022 m., galima teigti, kad vaikų, galinčių dalyvauti ugdymo veikloje be jokių apribojimų, dalis sumažėjo (žr. 7 skaidrę).</a:t>
            </a:r>
          </a:p>
        </p:txBody>
      </p:sp>
    </p:spTree>
    <p:extLst>
      <p:ext uri="{BB962C8B-B14F-4D97-AF65-F5344CB8AC3E}">
        <p14:creationId xmlns:p14="http://schemas.microsoft.com/office/powerpoint/2010/main" val="182293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940882" y="410672"/>
            <a:ext cx="10337944" cy="1262507"/>
          </a:xfrm>
        </p:spPr>
        <p:txBody>
          <a:bodyPr/>
          <a:lstStyle/>
          <a:p>
            <a:pPr algn="ctr"/>
            <a:r>
              <a:rPr lang="lt-LT" altLang="lt-LT" sz="4500" b="1" dirty="0">
                <a:solidFill>
                  <a:srgbClr val="993366"/>
                </a:solidFill>
                <a:latin typeface="Times New Roman" pitchFamily="18" charset="0"/>
                <a:cs typeface="Times New Roman" pitchFamily="18" charset="0"/>
              </a:rPr>
              <a:t>Apibendrinimas (ii)</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18</a:t>
            </a:fld>
            <a:endParaRPr lang="en-US"/>
          </a:p>
        </p:txBody>
      </p:sp>
      <p:sp>
        <p:nvSpPr>
          <p:cNvPr id="4" name="TextBox 3">
            <a:extLst>
              <a:ext uri="{FF2B5EF4-FFF2-40B4-BE49-F238E27FC236}">
                <a16:creationId xmlns:a16="http://schemas.microsoft.com/office/drawing/2014/main" id="{8EFAD238-7455-A5EE-98F3-0E6F5027D69A}"/>
              </a:ext>
            </a:extLst>
          </p:cNvPr>
          <p:cNvSpPr txBox="1"/>
          <p:nvPr/>
        </p:nvSpPr>
        <p:spPr>
          <a:xfrm>
            <a:off x="368135" y="1126525"/>
            <a:ext cx="11483438" cy="5632311"/>
          </a:xfrm>
          <a:prstGeom prst="rect">
            <a:avLst/>
          </a:prstGeom>
          <a:noFill/>
        </p:spPr>
        <p:txBody>
          <a:bodyPr wrap="square">
            <a:spAutoFit/>
          </a:bodyPr>
          <a:lstStyle/>
          <a:p>
            <a:pPr lvl="0" algn="just"/>
            <a:r>
              <a:rPr lang="lt-LT" sz="3000" dirty="0">
                <a:solidFill>
                  <a:prstClr val="black"/>
                </a:solidFill>
                <a:latin typeface="Times New Roman" pitchFamily="18" charset="0"/>
                <a:cs typeface="Times New Roman" pitchFamily="18" charset="0"/>
              </a:rPr>
              <a:t>• 20</a:t>
            </a:r>
            <a:r>
              <a:rPr lang="en-US" sz="3000" dirty="0">
                <a:solidFill>
                  <a:prstClr val="black"/>
                </a:solidFill>
                <a:latin typeface="Times New Roman" pitchFamily="18" charset="0"/>
                <a:cs typeface="Times New Roman" pitchFamily="18" charset="0"/>
              </a:rPr>
              <a:t>2</a:t>
            </a:r>
            <a:r>
              <a:rPr lang="lt-LT" sz="3000" dirty="0">
                <a:solidFill>
                  <a:prstClr val="black"/>
                </a:solidFill>
                <a:latin typeface="Times New Roman" pitchFamily="18" charset="0"/>
                <a:cs typeface="Times New Roman" pitchFamily="18" charset="0"/>
              </a:rPr>
              <a:t>3 m. </a:t>
            </a:r>
            <a:r>
              <a:rPr lang="en-US" sz="3000" dirty="0">
                <a:solidFill>
                  <a:prstClr val="black"/>
                </a:solidFill>
                <a:latin typeface="Times New Roman" pitchFamily="18" charset="0"/>
                <a:cs typeface="Times New Roman" pitchFamily="18" charset="0"/>
              </a:rPr>
              <a:t> </a:t>
            </a:r>
            <a:r>
              <a:rPr lang="lt-LT" sz="3000" dirty="0">
                <a:solidFill>
                  <a:prstClr val="black"/>
                </a:solidFill>
                <a:latin typeface="Times New Roman" pitchFamily="18" charset="0"/>
                <a:cs typeface="Times New Roman" pitchFamily="18" charset="0"/>
              </a:rPr>
              <a:t>3,5 </a:t>
            </a:r>
            <a:r>
              <a:rPr lang="en-US" sz="3000" dirty="0">
                <a:solidFill>
                  <a:prstClr val="black"/>
                </a:solidFill>
                <a:latin typeface="Times New Roman" pitchFamily="18" charset="0"/>
                <a:cs typeface="Times New Roman" pitchFamily="18" charset="0"/>
              </a:rPr>
              <a:t>proc.</a:t>
            </a:r>
            <a:r>
              <a:rPr lang="lt-LT" sz="3000" dirty="0">
                <a:solidFill>
                  <a:prstClr val="black"/>
                </a:solidFill>
                <a:latin typeface="Times New Roman" pitchFamily="18" charset="0"/>
                <a:cs typeface="Times New Roman" pitchFamily="18" charset="0"/>
              </a:rPr>
              <a:t> vaikų turėjo per didelį, o 26,9 </a:t>
            </a:r>
            <a:r>
              <a:rPr lang="en-US" sz="3000" dirty="0">
                <a:solidFill>
                  <a:prstClr val="black"/>
                </a:solidFill>
                <a:latin typeface="Times New Roman" pitchFamily="18" charset="0"/>
                <a:cs typeface="Times New Roman" pitchFamily="18" charset="0"/>
              </a:rPr>
              <a:t>proc. </a:t>
            </a:r>
            <a:r>
              <a:rPr lang="en-US" sz="3000" dirty="0" err="1">
                <a:solidFill>
                  <a:prstClr val="black"/>
                </a:solidFill>
                <a:latin typeface="Times New Roman" pitchFamily="18" charset="0"/>
                <a:cs typeface="Times New Roman" pitchFamily="18" charset="0"/>
              </a:rPr>
              <a:t>vaik</a:t>
            </a:r>
            <a:r>
              <a:rPr lang="lt-LT" sz="3000" dirty="0">
                <a:solidFill>
                  <a:prstClr val="black"/>
                </a:solidFill>
                <a:latin typeface="Times New Roman" pitchFamily="18" charset="0"/>
                <a:cs typeface="Times New Roman" pitchFamily="18" charset="0"/>
              </a:rPr>
              <a:t>ų – per mažą svorį. Lyginant su 2020 - 2023 metais, per didelį svorį turinčių vaikų dalis sumažėjo (žr. 9 skaidrę).</a:t>
            </a:r>
          </a:p>
          <a:p>
            <a:pPr lvl="0" algn="just"/>
            <a:r>
              <a:rPr lang="lt-LT" sz="3000" dirty="0">
                <a:solidFill>
                  <a:prstClr val="black"/>
                </a:solidFill>
                <a:latin typeface="Times New Roman" pitchFamily="18" charset="0"/>
                <a:cs typeface="Times New Roman" pitchFamily="18" charset="0"/>
              </a:rPr>
              <a:t>• 20</a:t>
            </a:r>
            <a:r>
              <a:rPr lang="en-US" sz="3000" dirty="0">
                <a:solidFill>
                  <a:prstClr val="black"/>
                </a:solidFill>
                <a:latin typeface="Times New Roman" pitchFamily="18" charset="0"/>
                <a:cs typeface="Times New Roman" pitchFamily="18" charset="0"/>
              </a:rPr>
              <a:t>2</a:t>
            </a:r>
            <a:r>
              <a:rPr lang="lt-LT" sz="3000" dirty="0">
                <a:solidFill>
                  <a:prstClr val="black"/>
                </a:solidFill>
                <a:latin typeface="Times New Roman" pitchFamily="18" charset="0"/>
                <a:cs typeface="Times New Roman" pitchFamily="18" charset="0"/>
              </a:rPr>
              <a:t>3 m. 100 </a:t>
            </a:r>
            <a:r>
              <a:rPr lang="lt-LT" sz="3000" dirty="0" err="1">
                <a:solidFill>
                  <a:prstClr val="black"/>
                </a:solidFill>
                <a:latin typeface="Times New Roman" pitchFamily="18" charset="0"/>
                <a:cs typeface="Times New Roman" pitchFamily="18" charset="0"/>
              </a:rPr>
              <a:t>proc</a:t>
            </a:r>
            <a:r>
              <a:rPr lang="lt-LT" sz="3000" dirty="0">
                <a:solidFill>
                  <a:prstClr val="black"/>
                </a:solidFill>
                <a:latin typeface="Times New Roman" pitchFamily="18" charset="0"/>
                <a:cs typeface="Times New Roman" pitchFamily="18" charset="0"/>
              </a:rPr>
              <a:t> vaikų, priskirti pagrindinei fizinio ugdymo grupei. </a:t>
            </a:r>
            <a:r>
              <a:rPr lang="lt-LT" sz="3000" dirty="0">
                <a:latin typeface="Times New Roman" panose="02020603050405020304" pitchFamily="18" charset="0"/>
                <a:cs typeface="Times New Roman" panose="02020603050405020304" pitchFamily="18" charset="0"/>
              </a:rPr>
              <a:t>Nuo 2020 iki 2023 metų vaikų, priskiriamų šiai fizinio ugdymo grupei, dalis nepakito (žr. 11 skaidrę).</a:t>
            </a:r>
            <a:endParaRPr lang="lt-LT" sz="3000" dirty="0">
              <a:solidFill>
                <a:prstClr val="black"/>
              </a:solidFill>
              <a:latin typeface="Times New Roman" panose="02020603050405020304" pitchFamily="18" charset="0"/>
              <a:cs typeface="Times New Roman" pitchFamily="18" charset="0"/>
            </a:endParaRPr>
          </a:p>
          <a:p>
            <a:pPr lvl="0" algn="just"/>
            <a:r>
              <a:rPr lang="en-US" sz="3000" dirty="0">
                <a:solidFill>
                  <a:prstClr val="black"/>
                </a:solidFill>
                <a:latin typeface="Times New Roman" pitchFamily="18" charset="0"/>
                <a:cs typeface="Times New Roman" pitchFamily="18" charset="0"/>
              </a:rPr>
              <a:t>•</a:t>
            </a:r>
            <a:r>
              <a:rPr lang="lt-LT" sz="3000" dirty="0">
                <a:solidFill>
                  <a:prstClr val="black"/>
                </a:solidFill>
                <a:latin typeface="Times New Roman" pitchFamily="18" charset="0"/>
                <a:cs typeface="Times New Roman" pitchFamily="18" charset="0"/>
              </a:rPr>
              <a:t> </a:t>
            </a:r>
            <a:r>
              <a:rPr lang="en-US" sz="3000" dirty="0">
                <a:solidFill>
                  <a:prstClr val="black"/>
                </a:solidFill>
                <a:latin typeface="Times New Roman" pitchFamily="18" charset="0"/>
                <a:cs typeface="Times New Roman" pitchFamily="18" charset="0"/>
              </a:rPr>
              <a:t>202</a:t>
            </a:r>
            <a:r>
              <a:rPr lang="lt-LT" sz="3000" dirty="0">
                <a:solidFill>
                  <a:prstClr val="black"/>
                </a:solidFill>
                <a:latin typeface="Times New Roman" pitchFamily="18" charset="0"/>
                <a:cs typeface="Times New Roman" pitchFamily="18" charset="0"/>
              </a:rPr>
              <a:t>3</a:t>
            </a:r>
            <a:r>
              <a:rPr lang="en-US" sz="3000" dirty="0">
                <a:solidFill>
                  <a:prstClr val="black"/>
                </a:solidFill>
                <a:latin typeface="Times New Roman" pitchFamily="18" charset="0"/>
                <a:cs typeface="Times New Roman" pitchFamily="18" charset="0"/>
              </a:rPr>
              <a:t> m. </a:t>
            </a:r>
            <a:r>
              <a:rPr lang="lt-LT" sz="3000" dirty="0">
                <a:solidFill>
                  <a:prstClr val="black"/>
                </a:solidFill>
                <a:latin typeface="Times New Roman" pitchFamily="18" charset="0"/>
                <a:cs typeface="Times New Roman" pitchFamily="18" charset="0"/>
              </a:rPr>
              <a:t>19,5</a:t>
            </a:r>
            <a:r>
              <a:rPr lang="en-US" sz="3000" dirty="0">
                <a:solidFill>
                  <a:prstClr val="black"/>
                </a:solidFill>
                <a:latin typeface="Times New Roman" pitchFamily="18" charset="0"/>
                <a:cs typeface="Times New Roman" pitchFamily="18" charset="0"/>
              </a:rPr>
              <a:t> proc. v</a:t>
            </a:r>
            <a:r>
              <a:rPr lang="lt-LT" sz="3000" dirty="0" err="1">
                <a:solidFill>
                  <a:prstClr val="black"/>
                </a:solidFill>
                <a:latin typeface="Times New Roman" pitchFamily="18" charset="0"/>
                <a:cs typeface="Times New Roman" pitchFamily="18" charset="0"/>
              </a:rPr>
              <a:t>aikų</a:t>
            </a:r>
            <a:r>
              <a:rPr lang="lt-LT" sz="3000" dirty="0">
                <a:solidFill>
                  <a:prstClr val="black"/>
                </a:solidFill>
                <a:latin typeface="Times New Roman" pitchFamily="18" charset="0"/>
                <a:cs typeface="Times New Roman" pitchFamily="18" charset="0"/>
              </a:rPr>
              <a:t> neturėjo ėduonies pažeistų dantų.  82,25 proc. vaikų neturėjo </a:t>
            </a:r>
            <a:r>
              <a:rPr lang="lt-LT" sz="3000" dirty="0" err="1">
                <a:solidFill>
                  <a:prstClr val="black"/>
                </a:solidFill>
                <a:latin typeface="Times New Roman" pitchFamily="18" charset="0"/>
                <a:cs typeface="Times New Roman" pitchFamily="18" charset="0"/>
              </a:rPr>
              <a:t>sąkandžio</a:t>
            </a:r>
            <a:r>
              <a:rPr lang="lt-LT" sz="3000" dirty="0">
                <a:solidFill>
                  <a:prstClr val="black"/>
                </a:solidFill>
                <a:latin typeface="Times New Roman" pitchFamily="18" charset="0"/>
                <a:cs typeface="Times New Roman" pitchFamily="18" charset="0"/>
              </a:rPr>
              <a:t> patologijos. Ikimokyklinukų dantų ėduonies (</a:t>
            </a:r>
            <a:r>
              <a:rPr lang="lt-LT" sz="3000" dirty="0" err="1">
                <a:solidFill>
                  <a:prstClr val="black"/>
                </a:solidFill>
                <a:latin typeface="Times New Roman" pitchFamily="18" charset="0"/>
                <a:cs typeface="Times New Roman" pitchFamily="18" charset="0"/>
              </a:rPr>
              <a:t>kpi+KPI</a:t>
            </a:r>
            <a:r>
              <a:rPr lang="lt-LT" sz="3000" dirty="0">
                <a:solidFill>
                  <a:prstClr val="black"/>
                </a:solidFill>
                <a:latin typeface="Times New Roman" pitchFamily="18" charset="0"/>
                <a:cs typeface="Times New Roman" pitchFamily="18" charset="0"/>
              </a:rPr>
              <a:t>) indeksas yra labai žemas,  o </a:t>
            </a:r>
            <a:r>
              <a:rPr lang="lt-LT" sz="3000" dirty="0" err="1">
                <a:solidFill>
                  <a:prstClr val="black"/>
                </a:solidFill>
                <a:latin typeface="Times New Roman" pitchFamily="18" charset="0"/>
                <a:cs typeface="Times New Roman" pitchFamily="18" charset="0"/>
              </a:rPr>
              <a:t>priešmokyklinukų</a:t>
            </a:r>
            <a:r>
              <a:rPr lang="lt-LT" sz="3000" dirty="0">
                <a:solidFill>
                  <a:prstClr val="black"/>
                </a:solidFill>
                <a:latin typeface="Times New Roman" pitchFamily="18" charset="0"/>
                <a:cs typeface="Times New Roman" pitchFamily="18" charset="0"/>
              </a:rPr>
              <a:t> - vidutinis. Lyginant 2023 m. su 2022 ir 2021 m. vaikų, neturinčių ėduonies pažeistų dantų, dalis sumažėjo. Lyginant 2023 m. su 2022 m. vaikų, neturinčių </a:t>
            </a:r>
            <a:r>
              <a:rPr lang="lt-LT" sz="3000" dirty="0" err="1">
                <a:solidFill>
                  <a:prstClr val="black"/>
                </a:solidFill>
                <a:latin typeface="Times New Roman" pitchFamily="18" charset="0"/>
                <a:cs typeface="Times New Roman" pitchFamily="18" charset="0"/>
              </a:rPr>
              <a:t>sąskandžio</a:t>
            </a:r>
            <a:r>
              <a:rPr lang="lt-LT" sz="3000" dirty="0">
                <a:solidFill>
                  <a:prstClr val="black"/>
                </a:solidFill>
                <a:latin typeface="Times New Roman" pitchFamily="18" charset="0"/>
                <a:cs typeface="Times New Roman" pitchFamily="18" charset="0"/>
              </a:rPr>
              <a:t> patologijos, dalis padidėjo (žr. 15 skaidrę).</a:t>
            </a:r>
          </a:p>
        </p:txBody>
      </p:sp>
    </p:spTree>
    <p:extLst>
      <p:ext uri="{BB962C8B-B14F-4D97-AF65-F5344CB8AC3E}">
        <p14:creationId xmlns:p14="http://schemas.microsoft.com/office/powerpoint/2010/main" val="1582526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93FDDB-5B18-48E7-ABF8-BFB4AE934AC4}"/>
              </a:ext>
            </a:extLst>
          </p:cNvPr>
          <p:cNvSpPr>
            <a:spLocks noGrp="1"/>
          </p:cNvSpPr>
          <p:nvPr>
            <p:ph type="title"/>
          </p:nvPr>
        </p:nvSpPr>
        <p:spPr>
          <a:xfrm>
            <a:off x="836024" y="417546"/>
            <a:ext cx="10337944" cy="838350"/>
          </a:xfrm>
        </p:spPr>
        <p:txBody>
          <a:bodyPr/>
          <a:lstStyle/>
          <a:p>
            <a:pPr algn="ctr"/>
            <a:r>
              <a:rPr lang="lt-LT" altLang="lt-LT" sz="4200" b="1" dirty="0">
                <a:solidFill>
                  <a:srgbClr val="993366"/>
                </a:solidFill>
                <a:latin typeface="Times New Roman" pitchFamily="18" charset="0"/>
                <a:cs typeface="Times New Roman" pitchFamily="18" charset="0"/>
              </a:rPr>
              <a:t>Rekomendacijos</a:t>
            </a:r>
            <a:br>
              <a:rPr lang="lt-LT" altLang="lt-LT" b="1" dirty="0">
                <a:latin typeface="Times New Roman" pitchFamily="18" charset="0"/>
                <a:cs typeface="Times New Roman" pitchFamily="18" charset="0"/>
              </a:rPr>
            </a:br>
            <a:endParaRPr lang="en-US" dirty="0"/>
          </a:p>
        </p:txBody>
      </p:sp>
      <p:sp>
        <p:nvSpPr>
          <p:cNvPr id="5" name="Skaidrės numerio vietos rezervavimo ženklas 4">
            <a:extLst>
              <a:ext uri="{FF2B5EF4-FFF2-40B4-BE49-F238E27FC236}">
                <a16:creationId xmlns:a16="http://schemas.microsoft.com/office/drawing/2014/main" id="{49D0577C-FFA1-4B8D-BC2B-C3812C52CAAE}"/>
              </a:ext>
            </a:extLst>
          </p:cNvPr>
          <p:cNvSpPr>
            <a:spLocks noGrp="1"/>
          </p:cNvSpPr>
          <p:nvPr>
            <p:ph type="sldNum" sz="quarter" idx="12"/>
          </p:nvPr>
        </p:nvSpPr>
        <p:spPr/>
        <p:txBody>
          <a:bodyPr/>
          <a:lstStyle/>
          <a:p>
            <a:fld id="{53969381-6070-C14C-AC19-9F0CCB6EE0F1}" type="slidenum">
              <a:rPr lang="en-US" smtClean="0"/>
              <a:pPr/>
              <a:t>19</a:t>
            </a:fld>
            <a:endParaRPr lang="en-US"/>
          </a:p>
        </p:txBody>
      </p:sp>
      <p:sp>
        <p:nvSpPr>
          <p:cNvPr id="7" name="TextBox 6">
            <a:extLst>
              <a:ext uri="{FF2B5EF4-FFF2-40B4-BE49-F238E27FC236}">
                <a16:creationId xmlns:a16="http://schemas.microsoft.com/office/drawing/2014/main" id="{7D8425FD-4FD4-40E5-AADC-73FF805CB3D4}"/>
              </a:ext>
            </a:extLst>
          </p:cNvPr>
          <p:cNvSpPr txBox="1"/>
          <p:nvPr/>
        </p:nvSpPr>
        <p:spPr>
          <a:xfrm>
            <a:off x="542544" y="1339716"/>
            <a:ext cx="11103191" cy="4524315"/>
          </a:xfrm>
          <a:prstGeom prst="rect">
            <a:avLst/>
          </a:prstGeom>
          <a:noFill/>
        </p:spPr>
        <p:txBody>
          <a:bodyPr wrap="square">
            <a:spAutoFit/>
          </a:bodyPr>
          <a:lstStyle/>
          <a:p>
            <a:pPr lvl="0" algn="just"/>
            <a:r>
              <a:rPr lang="lt-LT" sz="3200" dirty="0">
                <a:latin typeface="Times New Roman" pitchFamily="18" charset="0"/>
                <a:cs typeface="Times New Roman" pitchFamily="18" charset="0"/>
              </a:rPr>
              <a:t>• Tikslinga vaikų tėvus įtraukti į sveikatos stiprinimo veiklas – organizuoti ir vykdyti mokymus, apimančius aiškią, išsamią ir patikimą informaciją </a:t>
            </a:r>
            <a:r>
              <a:rPr lang="lt-LT" sz="3000" dirty="0">
                <a:latin typeface="Times New Roman" pitchFamily="18" charset="0"/>
                <a:cs typeface="Times New Roman" pitchFamily="18" charset="0"/>
              </a:rPr>
              <a:t>apie</a:t>
            </a:r>
            <a:r>
              <a:rPr lang="lt-LT" sz="3200" dirty="0">
                <a:latin typeface="Times New Roman" pitchFamily="18" charset="0"/>
                <a:cs typeface="Times New Roman" pitchFamily="18" charset="0"/>
              </a:rPr>
              <a:t> mitybą, fizinį aktyvumą.</a:t>
            </a:r>
          </a:p>
          <a:p>
            <a:pPr lvl="0" algn="just"/>
            <a:r>
              <a:rPr lang="lt-LT" sz="3200" dirty="0">
                <a:latin typeface="Times New Roman" pitchFamily="18" charset="0"/>
                <a:cs typeface="Times New Roman" pitchFamily="18" charset="0"/>
              </a:rPr>
              <a:t>• Būtina atkreipti dėmesį į šeimos gydytojo pažymėjime pateikiamas bendras ir specialiąsias rekomendacijas, kurių turi būti laikomasi mokiniams dalyvaujant ugdymo veikloje, siekiant geriau valdyti lėtines ligas ir sutrikimus.</a:t>
            </a:r>
          </a:p>
          <a:p>
            <a:pPr lvl="0" algn="just"/>
            <a:r>
              <a:rPr lang="lt-LT" sz="3200" dirty="0">
                <a:latin typeface="Times New Roman" pitchFamily="18" charset="0"/>
                <a:cs typeface="Times New Roman" pitchFamily="18" charset="0"/>
              </a:rPr>
              <a:t>•</a:t>
            </a:r>
            <a:r>
              <a:rPr lang="en-US" sz="3200" dirty="0"/>
              <a:t>  </a:t>
            </a:r>
            <a:r>
              <a:rPr lang="en-US" sz="3200" dirty="0" err="1">
                <a:latin typeface="Times New Roman" panose="02020603050405020304" pitchFamily="18" charset="0"/>
                <a:cs typeface="Times New Roman" panose="02020603050405020304" pitchFamily="18" charset="0"/>
              </a:rPr>
              <a:t>Būtina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nuolatos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organizuoti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vykdyti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įvairius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mokymus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sveikos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mitybos</a:t>
            </a:r>
            <a:r>
              <a:rPr lang="en-US" sz="3200" dirty="0">
                <a:latin typeface="Times New Roman" panose="02020603050405020304" pitchFamily="18" charset="0"/>
                <a:cs typeface="Times New Roman" panose="02020603050405020304" pitchFamily="18" charset="0"/>
              </a:rPr>
              <a:t>, </a:t>
            </a:r>
            <a:r>
              <a:rPr lang="lt-LT" sz="3200" dirty="0">
                <a:latin typeface="Times New Roman" panose="02020603050405020304" pitchFamily="18" charset="0"/>
                <a:cs typeface="Times New Roman" panose="02020603050405020304" pitchFamily="18" charset="0"/>
              </a:rPr>
              <a:t>burnos higienos ir </a:t>
            </a:r>
            <a:r>
              <a:rPr lang="en-US" sz="3200" dirty="0" err="1">
                <a:latin typeface="Times New Roman" panose="02020603050405020304" pitchFamily="18" charset="0"/>
                <a:cs typeface="Times New Roman" panose="02020603050405020304" pitchFamily="18" charset="0"/>
              </a:rPr>
              <a:t>fizinio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aktyvum</a:t>
            </a:r>
            <a:r>
              <a:rPr lang="lt-LT" sz="3200" dirty="0">
                <a:latin typeface="Times New Roman" panose="02020603050405020304" pitchFamily="18" charset="0"/>
                <a:cs typeface="Times New Roman" panose="02020603050405020304" pitchFamily="18" charset="0"/>
              </a:rPr>
              <a:t>o.</a:t>
            </a:r>
          </a:p>
        </p:txBody>
      </p:sp>
    </p:spTree>
    <p:extLst>
      <p:ext uri="{BB962C8B-B14F-4D97-AF65-F5344CB8AC3E}">
        <p14:creationId xmlns:p14="http://schemas.microsoft.com/office/powerpoint/2010/main" val="228092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6" y="269385"/>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22632"/>
            <a:ext cx="11067802" cy="677108"/>
          </a:xfrm>
          <a:prstGeom prst="rect">
            <a:avLst/>
          </a:prstGeom>
          <a:noFill/>
        </p:spPr>
        <p:txBody>
          <a:bodyPr wrap="square">
            <a:spAutoFit/>
          </a:bodyPr>
          <a:lstStyle/>
          <a:p>
            <a:r>
              <a:rPr lang="lt-LT" altLang="lt-LT" sz="3800" b="1" dirty="0">
                <a:solidFill>
                  <a:srgbClr val="993366"/>
                </a:solidFill>
                <a:latin typeface="Times New Roman" pitchFamily="18" charset="0"/>
                <a:ea typeface="+mj-ea"/>
                <a:cs typeface="Times New Roman" pitchFamily="18" charset="0"/>
              </a:rPr>
              <a:t>VAIKŲ SVEIKATOS ANALIZĖS APRAŠYMAS </a:t>
            </a:r>
            <a:r>
              <a:rPr kumimoji="0" lang="lt-LT"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3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3800" dirty="0">
              <a:solidFill>
                <a:srgbClr val="993366"/>
              </a:solidFill>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518810"/>
            <a:ext cx="11281559" cy="4336059"/>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518766"/>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171939"/>
            <a:ext cx="12445339"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50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AČIŪ UŽ DĖMESĮ!</a:t>
            </a:r>
            <a:endParaRPr kumimoji="0" lang="en-US" sz="50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51764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13509" y="3302463"/>
            <a:ext cx="10964979" cy="3743863"/>
          </a:xfrm>
        </p:spPr>
        <p:txBody>
          <a:bodyPr>
            <a:normAutofit/>
          </a:bodyPr>
          <a:lstStyle/>
          <a:p>
            <a:pPr algn="ctr"/>
            <a:r>
              <a:rPr lang="lt-LT" sz="3000" dirty="0">
                <a:latin typeface="Montserrat SemiBold" pitchFamily="2" charset="0"/>
              </a:rPr>
              <a:t>MUS RASITE:</a:t>
            </a:r>
          </a:p>
          <a:p>
            <a:pPr algn="ctr"/>
            <a:r>
              <a:rPr lang="es-ES" sz="2200" dirty="0" err="1">
                <a:latin typeface="Montserrat Light" pitchFamily="2" charset="0"/>
              </a:rPr>
              <a:t>Taikos</a:t>
            </a:r>
            <a:r>
              <a:rPr lang="es-ES" sz="2200" dirty="0">
                <a:latin typeface="Montserrat Light" pitchFamily="2" charset="0"/>
              </a:rPr>
              <a:t> </a:t>
            </a:r>
            <a:r>
              <a:rPr lang="es-ES" sz="2200" dirty="0" err="1">
                <a:latin typeface="Montserrat Light" pitchFamily="2" charset="0"/>
              </a:rPr>
              <a:t>pr</a:t>
            </a:r>
            <a:r>
              <a:rPr lang="es-ES" sz="2200" dirty="0">
                <a:latin typeface="Montserrat Light" pitchFamily="2" charset="0"/>
              </a:rPr>
              <a:t>. 76, </a:t>
            </a:r>
            <a:r>
              <a:rPr lang="es-ES" sz="2200" dirty="0" err="1">
                <a:latin typeface="Montserrat Light" pitchFamily="2" charset="0"/>
              </a:rPr>
              <a:t>Klaipėda</a:t>
            </a:r>
            <a:endParaRPr lang="es-ES" sz="2200" dirty="0">
              <a:latin typeface="Montserrat Light" pitchFamily="2" charset="0"/>
            </a:endParaRPr>
          </a:p>
          <a:p>
            <a:pPr algn="ctr"/>
            <a:r>
              <a:rPr lang="es-ES" sz="2200" dirty="0">
                <a:latin typeface="Montserrat Light" pitchFamily="2" charset="0"/>
              </a:rPr>
              <a:t>Tel. (8 46) 234796</a:t>
            </a:r>
          </a:p>
          <a:p>
            <a:pPr algn="ctr"/>
            <a:r>
              <a:rPr lang="es-ES" sz="2200" dirty="0">
                <a:latin typeface="Montserrat Light" pitchFamily="2" charset="0"/>
              </a:rPr>
              <a:t>El. p. </a:t>
            </a:r>
            <a:r>
              <a:rPr lang="es-ES" sz="2200" dirty="0" err="1">
                <a:latin typeface="Montserrat Light" pitchFamily="2" charset="0"/>
              </a:rPr>
              <a:t>info@sveikatosbiuras.lt</a:t>
            </a:r>
            <a:endParaRPr lang="es-ES" sz="2200" dirty="0">
              <a:latin typeface="Montserrat Light" pitchFamily="2" charset="0"/>
            </a:endParaRPr>
          </a:p>
          <a:p>
            <a:pPr algn="ctr"/>
            <a:r>
              <a:rPr lang="es-ES" sz="2200" dirty="0">
                <a:latin typeface="Montserrat Light" pitchFamily="2" charset="0"/>
              </a:rPr>
              <a:t>www.sveikatosbiuras.lt</a:t>
            </a:r>
          </a:p>
          <a:p>
            <a:pPr algn="ctr"/>
            <a:r>
              <a:rPr lang="es-ES" sz="2200" dirty="0">
                <a:latin typeface="Montserrat Light" pitchFamily="2" charset="0"/>
              </a:rPr>
              <a:t>www.facebook.com/biuras</a:t>
            </a:r>
            <a:endParaRPr lang="en-US" sz="22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57" y="400013"/>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229592"/>
            <a:ext cx="11067802"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3800" b="1" dirty="0">
                <a:solidFill>
                  <a:srgbClr val="993366"/>
                </a:solidFill>
                <a:latin typeface="Times New Roman" pitchFamily="18" charset="0"/>
                <a:cs typeface="Times New Roman" pitchFamily="18" charset="0"/>
              </a:rPr>
              <a:t>2</a:t>
            </a: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3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7" y="1930451"/>
            <a:ext cx="11507190" cy="2400657"/>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30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331108"/>
            <a:ext cx="11376562" cy="2400657"/>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3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825" y="269385"/>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225630" y="1569175"/>
            <a:ext cx="12445339"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3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3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3125692"/>
            <a:ext cx="10687792" cy="286232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400013"/>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3500" b="1" dirty="0">
                <a:solidFill>
                  <a:srgbClr val="993366"/>
                </a:solidFill>
                <a:latin typeface="Times New Roman" pitchFamily="18" charset="0"/>
                <a:cs typeface="Times New Roman" pitchFamily="18" charset="0"/>
              </a:rPr>
              <a:t>Pasitikrinę ir nepasitikrinę sveikatą vaikai 2023-2024 </a:t>
            </a:r>
            <a:r>
              <a:rPr lang="lt-LT" altLang="lt-LT" sz="3500" b="1" dirty="0" err="1">
                <a:solidFill>
                  <a:srgbClr val="993366"/>
                </a:solidFill>
                <a:latin typeface="Times New Roman" pitchFamily="18" charset="0"/>
                <a:cs typeface="Times New Roman" pitchFamily="18" charset="0"/>
              </a:rPr>
              <a:t>m.m</a:t>
            </a:r>
            <a:r>
              <a:rPr lang="lt-LT" altLang="lt-LT" sz="3500" b="1" dirty="0">
                <a:solidFill>
                  <a:srgbClr val="993366"/>
                </a:solidFill>
                <a:latin typeface="Times New Roman" pitchFamily="18" charset="0"/>
                <a:cs typeface="Times New Roman" pitchFamily="18" charset="0"/>
              </a:rPr>
              <a:t>. (proc.)</a:t>
            </a:r>
            <a:endParaRPr lang="en-US" sz="35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9" name="Diagrama 8">
            <a:extLst>
              <a:ext uri="{FF2B5EF4-FFF2-40B4-BE49-F238E27FC236}">
                <a16:creationId xmlns:a16="http://schemas.microsoft.com/office/drawing/2014/main" id="{32C1B8E9-74A4-4B1F-8D72-659652EB954C}"/>
              </a:ext>
            </a:extLst>
          </p:cNvPr>
          <p:cNvGraphicFramePr/>
          <p:nvPr>
            <p:extLst>
              <p:ext uri="{D42A27DB-BD31-4B8C-83A1-F6EECF244321}">
                <p14:modId xmlns:p14="http://schemas.microsoft.com/office/powerpoint/2010/main" val="2392669237"/>
              </p:ext>
            </p:extLst>
          </p:nvPr>
        </p:nvGraphicFramePr>
        <p:xfrm>
          <a:off x="657220" y="1319059"/>
          <a:ext cx="1087756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96982" y="100355"/>
            <a:ext cx="12385963" cy="1262507"/>
          </a:xfrm>
        </p:spPr>
        <p:txBody>
          <a:bodyPr/>
          <a:lstStyle/>
          <a:p>
            <a:pPr algn="ctr"/>
            <a:r>
              <a:rPr lang="en-US" altLang="lt-LT" sz="3200" b="1" dirty="0" err="1">
                <a:solidFill>
                  <a:srgbClr val="993366"/>
                </a:solidFill>
                <a:latin typeface="Times New Roman" pitchFamily="18" charset="0"/>
                <a:ea typeface="Segoe UI Symbol" pitchFamily="34" charset="0"/>
                <a:cs typeface="Times New Roman" pitchFamily="18" charset="0"/>
              </a:rPr>
              <a:t>Bendrosios</a:t>
            </a:r>
            <a:r>
              <a:rPr lang="lt-LT"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specialiosios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rekomendacijos</a:t>
            </a:r>
            <a:r>
              <a:rPr lang="lt-LT" altLang="lt-LT" sz="3200" b="1" dirty="0">
                <a:solidFill>
                  <a:srgbClr val="993366"/>
                </a:solidFill>
                <a:latin typeface="Times New Roman" pitchFamily="18" charset="0"/>
                <a:ea typeface="Segoe UI Symbol" pitchFamily="34" charset="0"/>
                <a:cs typeface="Times New Roman" pitchFamily="18" charset="0"/>
              </a:rPr>
              <a:t> ir </a:t>
            </a:r>
            <a:r>
              <a:rPr lang="en-US" altLang="lt-LT" sz="3200" b="1" dirty="0" err="1">
                <a:solidFill>
                  <a:srgbClr val="993366"/>
                </a:solidFill>
                <a:latin typeface="Times New Roman" pitchFamily="18" charset="0"/>
                <a:ea typeface="Segoe UI Symbol" pitchFamily="34" charset="0"/>
                <a:cs typeface="Times New Roman" pitchFamily="18" charset="0"/>
              </a:rPr>
              <a:t>pritaikytas</a:t>
            </a:r>
            <a:r>
              <a:rPr lang="en-US" altLang="lt-LT" sz="3200" b="1" dirty="0">
                <a:solidFill>
                  <a:srgbClr val="993366"/>
                </a:solidFill>
                <a:latin typeface="Times New Roman" pitchFamily="18" charset="0"/>
                <a:ea typeface="Segoe UI Symbol" pitchFamily="34" charset="0"/>
                <a:cs typeface="Times New Roman" pitchFamily="18" charset="0"/>
              </a:rPr>
              <a:t> </a:t>
            </a:r>
            <a:r>
              <a:rPr lang="en-US" altLang="lt-LT" sz="3200" b="1" dirty="0" err="1">
                <a:solidFill>
                  <a:srgbClr val="993366"/>
                </a:solidFill>
                <a:latin typeface="Times New Roman" pitchFamily="18" charset="0"/>
                <a:ea typeface="Segoe UI Symbol" pitchFamily="34" charset="0"/>
                <a:cs typeface="Times New Roman" pitchFamily="18" charset="0"/>
              </a:rPr>
              <a:t>maitinimas</a:t>
            </a:r>
            <a:br>
              <a:rPr lang="lt-LT" altLang="lt-LT" sz="3200" b="1" dirty="0">
                <a:solidFill>
                  <a:srgbClr val="993366"/>
                </a:solidFill>
                <a:latin typeface="Times New Roman" pitchFamily="18" charset="0"/>
                <a:ea typeface="Segoe UI Symbol" pitchFamily="34" charset="0"/>
                <a:cs typeface="Times New Roman" pitchFamily="18" charset="0"/>
              </a:rPr>
            </a:br>
            <a:r>
              <a:rPr lang="lt-LT" altLang="lt-LT" sz="3200" b="1" dirty="0">
                <a:solidFill>
                  <a:srgbClr val="993366"/>
                </a:solidFill>
                <a:latin typeface="Times New Roman" pitchFamily="18" charset="0"/>
                <a:ea typeface="Segoe UI Symbol" pitchFamily="34" charset="0"/>
                <a:cs typeface="Times New Roman" pitchFamily="18" charset="0"/>
              </a:rPr>
              <a:t>2021-2024 </a:t>
            </a:r>
            <a:r>
              <a:rPr lang="lt-LT" altLang="lt-LT" sz="3200" b="1" dirty="0" err="1">
                <a:solidFill>
                  <a:srgbClr val="993366"/>
                </a:solidFill>
                <a:latin typeface="Times New Roman" pitchFamily="18" charset="0"/>
                <a:ea typeface="Segoe UI Symbol" pitchFamily="34" charset="0"/>
                <a:cs typeface="Times New Roman" pitchFamily="18" charset="0"/>
              </a:rPr>
              <a:t>m.m</a:t>
            </a:r>
            <a:r>
              <a:rPr lang="lt-LT" altLang="lt-LT" sz="3200" b="1" dirty="0">
                <a:solidFill>
                  <a:srgbClr val="993366"/>
                </a:solidFill>
                <a:latin typeface="Times New Roman" pitchFamily="18" charset="0"/>
                <a:ea typeface="Segoe UI Symbol" pitchFamily="34" charset="0"/>
                <a:cs typeface="Times New Roman" pitchFamily="18" charset="0"/>
              </a:rPr>
              <a:t>. (proc.)</a:t>
            </a:r>
            <a:endParaRPr lang="en-US" sz="32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8" name="Diagrama 7">
            <a:extLst>
              <a:ext uri="{FF2B5EF4-FFF2-40B4-BE49-F238E27FC236}">
                <a16:creationId xmlns:a16="http://schemas.microsoft.com/office/drawing/2014/main" id="{74767C4A-CE46-83F5-F280-83EFC1EEDA84}"/>
              </a:ext>
            </a:extLst>
          </p:cNvPr>
          <p:cNvGraphicFramePr/>
          <p:nvPr>
            <p:extLst>
              <p:ext uri="{D42A27DB-BD31-4B8C-83A1-F6EECF244321}">
                <p14:modId xmlns:p14="http://schemas.microsoft.com/office/powerpoint/2010/main" val="3076832699"/>
              </p:ext>
            </p:extLst>
          </p:nvPr>
        </p:nvGraphicFramePr>
        <p:xfrm>
          <a:off x="902525" y="1648563"/>
          <a:ext cx="10746931" cy="4736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44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44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Antraštė 9"/>
          <p:cNvSpPr>
            <a:spLocks noGrp="1"/>
          </p:cNvSpPr>
          <p:nvPr>
            <p:ph type="title"/>
          </p:nvPr>
        </p:nvSpPr>
        <p:spPr>
          <a:xfrm>
            <a:off x="1003462" y="125958"/>
            <a:ext cx="10426535" cy="1143000"/>
          </a:xfrm>
        </p:spPr>
        <p:txBody>
          <a:bodyPr/>
          <a:lstStyle/>
          <a:p>
            <a:pPr eaLnBrk="1" hangingPunct="1"/>
            <a:r>
              <a:rPr lang="lt-LT" altLang="lt-LT" sz="3500" b="1" dirty="0">
                <a:solidFill>
                  <a:srgbClr val="993366"/>
                </a:solidFill>
                <a:latin typeface="Times New Roman" pitchFamily="18" charset="0"/>
                <a:cs typeface="Times New Roman" pitchFamily="18" charset="0"/>
              </a:rPr>
              <a:t>VAIKŲ PASISKIRSTYMAS PAGAL KMI,</a:t>
            </a:r>
            <a:br>
              <a:rPr lang="lt-LT" altLang="lt-LT" sz="3500" b="1" dirty="0">
                <a:solidFill>
                  <a:srgbClr val="993366"/>
                </a:solidFill>
                <a:latin typeface="Times New Roman" pitchFamily="18" charset="0"/>
                <a:cs typeface="Times New Roman" pitchFamily="18" charset="0"/>
              </a:rPr>
            </a:br>
            <a:r>
              <a:rPr lang="lt-LT" altLang="lt-LT" sz="3500" b="1" dirty="0">
                <a:solidFill>
                  <a:srgbClr val="993366"/>
                </a:solidFill>
                <a:latin typeface="Times New Roman" pitchFamily="18" charset="0"/>
                <a:cs typeface="Times New Roman" pitchFamily="18" charset="0"/>
              </a:rPr>
              <a:t>2020-2024 M.M. (proc.)</a:t>
            </a:r>
            <a:endParaRPr lang="en-US" altLang="lt-LT" sz="3500" dirty="0">
              <a:solidFill>
                <a:srgbClr val="993366"/>
              </a:solidFill>
            </a:endParaRPr>
          </a:p>
        </p:txBody>
      </p:sp>
      <p:graphicFrame>
        <p:nvGraphicFramePr>
          <p:cNvPr id="11" name="Turinio vietos rezervavimo ženklas 3">
            <a:extLst>
              <a:ext uri="{FF2B5EF4-FFF2-40B4-BE49-F238E27FC236}">
                <a16:creationId xmlns:a16="http://schemas.microsoft.com/office/drawing/2014/main" id="{E8E8C397-0C8D-4E80-9BAC-4AE5D4955A62}"/>
              </a:ext>
            </a:extLst>
          </p:cNvPr>
          <p:cNvGraphicFramePr>
            <a:graphicFrameLocks noGrp="1"/>
          </p:cNvGraphicFramePr>
          <p:nvPr>
            <p:ph idx="1"/>
            <p:extLst>
              <p:ext uri="{D42A27DB-BD31-4B8C-83A1-F6EECF244321}">
                <p14:modId xmlns:p14="http://schemas.microsoft.com/office/powerpoint/2010/main" val="859750990"/>
              </p:ext>
            </p:extLst>
          </p:nvPr>
        </p:nvGraphicFramePr>
        <p:xfrm>
          <a:off x="581474" y="1093906"/>
          <a:ext cx="11270512" cy="535152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436621EB-751D-428A-BC94-1BA8A811B4A6}"/>
              </a:ext>
            </a:extLst>
          </p:cNvPr>
          <p:cNvSpPr txBox="1"/>
          <p:nvPr/>
        </p:nvSpPr>
        <p:spPr>
          <a:xfrm>
            <a:off x="0" y="6375748"/>
            <a:ext cx="60979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rPr>
              <a:t>Šaltinis: VSS IS</a:t>
            </a:r>
            <a:endParaRPr kumimoji="0" lang="en-US" sz="2400" b="0" i="1" u="none" strike="noStrike" kern="1200" cap="none" spc="0" normalizeH="0" baseline="0" noProof="0" dirty="0">
              <a:ln>
                <a:noFill/>
              </a:ln>
              <a:solidFill>
                <a:srgbClr val="993366"/>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892</Words>
  <Application>Microsoft Office PowerPoint</Application>
  <PresentationFormat>Plačiaekranė</PresentationFormat>
  <Paragraphs>79</Paragraphs>
  <Slides>21</Slides>
  <Notes>9</Notes>
  <HiddenSlides>0</HiddenSlides>
  <MMClips>0</MMClips>
  <ScaleCrop>false</ScaleCrop>
  <HeadingPairs>
    <vt:vector size="6" baseType="variant">
      <vt:variant>
        <vt:lpstr>Naudojami šriftai</vt:lpstr>
      </vt:variant>
      <vt:variant>
        <vt:i4>10</vt:i4>
      </vt:variant>
      <vt:variant>
        <vt:lpstr>Tema</vt:lpstr>
      </vt:variant>
      <vt:variant>
        <vt:i4>2</vt:i4>
      </vt:variant>
      <vt:variant>
        <vt:lpstr>Skaidrių pavadinimai</vt:lpstr>
      </vt:variant>
      <vt:variant>
        <vt:i4>21</vt:i4>
      </vt:variant>
    </vt:vector>
  </HeadingPairs>
  <TitlesOfParts>
    <vt:vector size="33" baseType="lpstr">
      <vt:lpstr>Arial</vt:lpstr>
      <vt:lpstr>Calibri</vt:lpstr>
      <vt:lpstr>Montserrat Light</vt:lpstr>
      <vt:lpstr>Montserrat Medium</vt:lpstr>
      <vt:lpstr>Montserrat SemiBold</vt:lpstr>
      <vt:lpstr>Rando</vt:lpstr>
      <vt:lpstr>System Font Regular</vt:lpstr>
      <vt:lpstr>Space Grotesk</vt:lpstr>
      <vt:lpstr>Space Grotesk Medium</vt:lpstr>
      <vt:lpstr>Times New Roman</vt:lpstr>
      <vt:lpstr>Office Theme</vt:lpstr>
      <vt:lpstr>Office tema</vt:lpstr>
      <vt:lpstr>„PowerPoint“ pateiktis</vt:lpstr>
      <vt:lpstr>„PowerPoint“ pateiktis</vt:lpstr>
      <vt:lpstr>„PowerPoint“ pateiktis</vt:lpstr>
      <vt:lpstr>„PowerPoint“ pateiktis</vt:lpstr>
      <vt:lpstr>„PowerPoint“ pateiktis</vt:lpstr>
      <vt:lpstr>Pasitikrinę ir nepasitikrinę sveikatą vaikai 2023-2024 m.m. (proc.)</vt:lpstr>
      <vt:lpstr>Bendrosios, specialiosios rekomendacijos ir pritaikytas maitinimas 2021-2024 m.m. (proc.)</vt:lpstr>
      <vt:lpstr>„PowerPoint“ pateiktis</vt:lpstr>
      <vt:lpstr>VAIKŲ PASISKIRSTYMAS PAGAL KMI, 2020-2024 M.M. (proc.)</vt:lpstr>
      <vt:lpstr>„PowerPoint“ pateiktis</vt:lpstr>
      <vt:lpstr>Vaikų pasiskirstymas pagal fizinio  ugdymo grupes, 2020-2024 m.M. (proc.)</vt:lpstr>
      <vt:lpstr>„PowerPoint“ pateiktis</vt:lpstr>
      <vt:lpstr>„PowerPoint“ pateiktis</vt:lpstr>
      <vt:lpstr>„PowerPoint“ pateiktis</vt:lpstr>
      <vt:lpstr>„PowerPoint“ pateiktis</vt:lpstr>
      <vt:lpstr>Dantų ėduonies intensyvumo (kpi+KPI) indeksas  2023-2024 m.m.</vt:lpstr>
      <vt:lpstr>Apibendrinimas (i) </vt:lpstr>
      <vt:lpstr>Apibendrinimas (ii) </vt:lpstr>
      <vt:lpstr>Rekomendacijos </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Sveikatos Biuras</cp:lastModifiedBy>
  <cp:revision>76</cp:revision>
  <cp:lastPrinted>2023-12-13T07:01:52Z</cp:lastPrinted>
  <dcterms:created xsi:type="dcterms:W3CDTF">2019-07-24T07:24:43Z</dcterms:created>
  <dcterms:modified xsi:type="dcterms:W3CDTF">2023-12-13T11:56:44Z</dcterms:modified>
</cp:coreProperties>
</file>