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7" r:id="rId2"/>
    <p:sldId id="291" r:id="rId3"/>
    <p:sldId id="290" r:id="rId4"/>
    <p:sldId id="283" r:id="rId5"/>
    <p:sldId id="294" r:id="rId6"/>
    <p:sldId id="297" r:id="rId7"/>
    <p:sldId id="333" r:id="rId8"/>
    <p:sldId id="299" r:id="rId9"/>
    <p:sldId id="280" r:id="rId10"/>
    <p:sldId id="300" r:id="rId11"/>
    <p:sldId id="326" r:id="rId12"/>
    <p:sldId id="334" r:id="rId13"/>
    <p:sldId id="335" r:id="rId14"/>
    <p:sldId id="336" r:id="rId15"/>
    <p:sldId id="284" r:id="rId16"/>
    <p:sldId id="332" r:id="rId17"/>
    <p:sldId id="270" r:id="rId18"/>
  </p:sldIdLst>
  <p:sldSz cx="9144000" cy="6858000" type="screen4x3"/>
  <p:notesSz cx="6797675" cy="9926638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>
      <p:cViewPr varScale="1">
        <p:scale>
          <a:sx n="83" d="100"/>
          <a:sy n="83" d="100"/>
        </p:scale>
        <p:origin x="148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Pasitikrinusių sveikatą vaikų dalis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294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05F-43B4-855A-0F2C34236697}"/>
                </c:ext>
              </c:extLst>
            </c:dLbl>
            <c:dLbl>
              <c:idx val="1"/>
              <c:layout>
                <c:manualLayout>
                  <c:x val="7.7160493827160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05F-43B4-855A-0F2C34236697}"/>
                </c:ext>
              </c:extLst>
            </c:dLbl>
            <c:dLbl>
              <c:idx val="2"/>
              <c:layout>
                <c:manualLayout>
                  <c:x val="1.851851851851851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5F-43B4-855A-0F2C34236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99.5</c:v>
                </c:pt>
                <c:pt idx="1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5F-43B4-855A-0F2C34236697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Nepasitikrinusių sveikatą vaikų dalis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05F-43B4-855A-0F2C34236697}"/>
                </c:ext>
              </c:extLst>
            </c:dLbl>
            <c:dLbl>
              <c:idx val="2"/>
              <c:layout>
                <c:manualLayout>
                  <c:x val="7.716049382716049E-3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F-43B4-855A-0F2C34236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5F-43B4-855A-0F2C34236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2048512"/>
        <c:axId val="82050048"/>
        <c:axId val="0"/>
      </c:bar3DChart>
      <c:catAx>
        <c:axId val="82048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2050048"/>
        <c:crosses val="autoZero"/>
        <c:auto val="1"/>
        <c:lblAlgn val="ctr"/>
        <c:lblOffset val="100"/>
        <c:noMultiLvlLbl val="0"/>
      </c:catAx>
      <c:valAx>
        <c:axId val="82050048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20485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9972816338055698"/>
          <c:y val="4.060913705583756E-2"/>
          <c:w val="0.46598856882473988"/>
          <c:h val="0.8864806746872376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Vaikų, galinčių dalyvauti ugdymo veikloje be jokių apribojimų, dalis (proc.)</c:v>
                </c:pt>
                <c:pt idx="1">
                  <c:v>Vaikų, kuriems nurodytos bendrosios rekomendacijos, dalis (proc.)</c:v>
                </c:pt>
                <c:pt idx="2">
                  <c:v>Vaikų, kuriems nurodytos specialiosios rekomendacijos, dalis (proc.)</c:v>
                </c:pt>
                <c:pt idx="3">
                  <c:v>Vaikų, kuriems pritaikytas maitinimas, dalis (proc.)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17B7-4A15-93DB-9D2595B188B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Vaikų, galinčių dalyvauti ugdymo veikloje be jokių apribojimų, dalis (proc.)</c:v>
                </c:pt>
                <c:pt idx="1">
                  <c:v>Vaikų, kuriems nurodytos bendrosios rekomendacijos, dalis (proc.)</c:v>
                </c:pt>
                <c:pt idx="2">
                  <c:v>Vaikų, kuriems nurodytos specialiosios rekomendacijos, dalis (proc.)</c:v>
                </c:pt>
                <c:pt idx="3">
                  <c:v>Vaikų, kuriems pritaikytas maitinimas, dalis (proc.)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7B7-4A15-93DB-9D2595B188B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Vaikų, galinčių dalyvauti ugdymo veikloje be jokių apribojimų, dalis (proc.)</c:v>
                </c:pt>
                <c:pt idx="1">
                  <c:v>Vaikų, kuriems nurodytos bendrosios rekomendacijos, dalis (proc.)</c:v>
                </c:pt>
                <c:pt idx="2">
                  <c:v>Vaikų, kuriems nurodytos specialiosios rekomendacijos, dalis (proc.)</c:v>
                </c:pt>
                <c:pt idx="3">
                  <c:v>Vaikų, kuriems pritaikytas maitinimas, dalis (proc.)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92.8</c:v>
                </c:pt>
                <c:pt idx="1">
                  <c:v>6.3</c:v>
                </c:pt>
                <c:pt idx="2">
                  <c:v>3.1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B7-4A15-93DB-9D2595B188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6378248"/>
        <c:axId val="456372672"/>
        <c:axId val="0"/>
      </c:bar3DChart>
      <c:catAx>
        <c:axId val="456378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6372672"/>
        <c:crosses val="autoZero"/>
        <c:auto val="1"/>
        <c:lblAlgn val="ctr"/>
        <c:lblOffset val="100"/>
        <c:noMultiLvlLbl val="0"/>
      </c:catAx>
      <c:valAx>
        <c:axId val="456372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6378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>
      <a:gsLst>
        <a:gs pos="0">
          <a:schemeClr val="accent5">
            <a:lumMod val="5000"/>
            <a:lumOff val="95000"/>
          </a:schemeClr>
        </a:gs>
        <a:gs pos="74000">
          <a:schemeClr val="accent5">
            <a:lumMod val="45000"/>
            <a:lumOff val="55000"/>
          </a:schemeClr>
        </a:gs>
        <a:gs pos="83000">
          <a:schemeClr val="accent5">
            <a:lumMod val="45000"/>
            <a:lumOff val="55000"/>
          </a:schemeClr>
        </a:gs>
        <a:gs pos="100000">
          <a:schemeClr val="accent5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2019/2020 m.m.</c:v>
                </c:pt>
              </c:strCache>
            </c:strRef>
          </c:tx>
          <c:invertIfNegative val="0"/>
          <c:cat>
            <c:strRef>
              <c:f>Lapas1!$A$2:$A$6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Lapas1!$B$2:$B$6</c:f>
              <c:numCache>
                <c:formatCode>0.0</c:formatCode>
                <c:ptCount val="5"/>
                <c:pt idx="0">
                  <c:v>35</c:v>
                </c:pt>
                <c:pt idx="1">
                  <c:v>43.7</c:v>
                </c:pt>
                <c:pt idx="2">
                  <c:v>0.5</c:v>
                </c:pt>
                <c:pt idx="3">
                  <c:v>0</c:v>
                </c:pt>
                <c:pt idx="4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2E-4894-8141-C5B45F4D6CC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2020/2021 m.m.</c:v>
                </c:pt>
              </c:strCache>
            </c:strRef>
          </c:tx>
          <c:invertIfNegative val="0"/>
          <c:cat>
            <c:strRef>
              <c:f>Lapas1!$A$2:$A$6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Lapas1!$C$2:$C$6</c:f>
              <c:numCache>
                <c:formatCode>0.0</c:formatCode>
                <c:ptCount val="5"/>
                <c:pt idx="0">
                  <c:v>24.9</c:v>
                </c:pt>
                <c:pt idx="1">
                  <c:v>59.1</c:v>
                </c:pt>
                <c:pt idx="2">
                  <c:v>8.3000000000000007</c:v>
                </c:pt>
                <c:pt idx="3">
                  <c:v>3.3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2E-4894-8141-C5B45F4D6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333440"/>
        <c:axId val="5047040"/>
        <c:axId val="0"/>
      </c:bar3DChart>
      <c:catAx>
        <c:axId val="38333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047040"/>
        <c:crosses val="autoZero"/>
        <c:auto val="1"/>
        <c:lblAlgn val="ctr"/>
        <c:lblOffset val="100"/>
        <c:noMultiLvlLbl val="0"/>
      </c:catAx>
      <c:valAx>
        <c:axId val="50470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83334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2019/2020 m.m.</c:v>
                </c:pt>
              </c:strCache>
            </c:strRef>
          </c:tx>
          <c:invertIfNegative val="0"/>
          <c:cat>
            <c:strRef>
              <c:f>Lapas1!$A$2:$A$6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96.2</c:v>
                </c:pt>
                <c:pt idx="1">
                  <c:v>2.7</c:v>
                </c:pt>
                <c:pt idx="2">
                  <c:v>0</c:v>
                </c:pt>
                <c:pt idx="3">
                  <c:v>0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C5-4DB8-804E-28A79840E33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2020/2021 m.m.</c:v>
                </c:pt>
              </c:strCache>
            </c:strRef>
          </c:tx>
          <c:invertIfNegative val="0"/>
          <c:cat>
            <c:strRef>
              <c:f>Lapas1!$A$2:$A$6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C5-4DB8-804E-28A79840E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79040"/>
        <c:axId val="5080576"/>
        <c:axId val="0"/>
      </c:bar3DChart>
      <c:catAx>
        <c:axId val="507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080576"/>
        <c:crosses val="autoZero"/>
        <c:auto val="1"/>
        <c:lblAlgn val="ctr"/>
        <c:lblOffset val="100"/>
        <c:noMultiLvlLbl val="0"/>
      </c:catAx>
      <c:valAx>
        <c:axId val="50805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0790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kpi+KPI indekso pasiskirstymas pagal </a:t>
            </a:r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vaikų amžių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m.</c:v>
                </c:pt>
                <c:pt idx="1">
                  <c:v>2 m.</c:v>
                </c:pt>
                <c:pt idx="2">
                  <c:v>3 m.</c:v>
                </c:pt>
                <c:pt idx="3">
                  <c:v>4 m.</c:v>
                </c:pt>
                <c:pt idx="4">
                  <c:v>5 m.</c:v>
                </c:pt>
                <c:pt idx="5">
                  <c:v>6 m.</c:v>
                </c:pt>
                <c:pt idx="6">
                  <c:v>7 m.</c:v>
                </c:pt>
                <c:pt idx="7">
                  <c:v>Bendras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0.28999999999999998</c:v>
                </c:pt>
                <c:pt idx="2">
                  <c:v>0.42</c:v>
                </c:pt>
                <c:pt idx="3">
                  <c:v>1.76</c:v>
                </c:pt>
                <c:pt idx="4">
                  <c:v>2.13</c:v>
                </c:pt>
                <c:pt idx="5">
                  <c:v>4.5</c:v>
                </c:pt>
                <c:pt idx="6">
                  <c:v>8</c:v>
                </c:pt>
                <c:pt idx="7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B-4494-ABA4-92D65AB80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37344248"/>
        <c:axId val="337338016"/>
      </c:barChart>
      <c:catAx>
        <c:axId val="33734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37338016"/>
        <c:crosses val="autoZero"/>
        <c:auto val="1"/>
        <c:lblAlgn val="ctr"/>
        <c:lblOffset val="100"/>
        <c:noMultiLvlLbl val="0"/>
      </c:catAx>
      <c:valAx>
        <c:axId val="33733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37344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Vaikų dalis</a:t>
            </a:r>
            <a:r>
              <a:rPr lang="lt-LT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(proc.)</a:t>
            </a:r>
            <a:r>
              <a:rPr lang="en-US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</a:t>
            </a:r>
            <a:r>
              <a:rPr lang="lt-LT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kpi</a:t>
            </a:r>
            <a:r>
              <a:rPr lang="en-US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+KPI </a:t>
            </a:r>
            <a:r>
              <a:rPr lang="lt-LT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indekso </a:t>
            </a:r>
            <a:r>
              <a:rPr lang="en-US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reik</a:t>
            </a:r>
            <a:r>
              <a:rPr lang="lt-LT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šmės pasiskirstymas </a:t>
            </a:r>
            <a:r>
              <a:rPr lang="en-US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PowerPoint]Sheet1'!$A$1</c:f>
              <c:strCache>
                <c:ptCount val="1"/>
                <c:pt idx="0">
                  <c:v>Labai žemas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'[Chart in Microsoft PowerPoint]Sheet1'!$A$2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15-44E9-9B64-1DD4AB24BFC7}"/>
            </c:ext>
          </c:extLst>
        </c:ser>
        <c:ser>
          <c:idx val="1"/>
          <c:order val="1"/>
          <c:tx>
            <c:strRef>
              <c:f>'[Chart in Microsoft PowerPoint]Sheet1'!$B$1</c:f>
              <c:strCache>
                <c:ptCount val="1"/>
                <c:pt idx="0">
                  <c:v>Žemas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'[Chart in Microsoft PowerPoint]Sheet1'!$B$2</c:f>
              <c:numCache>
                <c:formatCode>General</c:formatCode>
                <c:ptCount val="1"/>
                <c:pt idx="0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15-44E9-9B64-1DD4AB24BFC7}"/>
            </c:ext>
          </c:extLst>
        </c:ser>
        <c:ser>
          <c:idx val="2"/>
          <c:order val="2"/>
          <c:tx>
            <c:strRef>
              <c:f>'[Chart in Microsoft PowerPoint]Sheet1'!$C$1</c:f>
              <c:strCache>
                <c:ptCount val="1"/>
                <c:pt idx="0">
                  <c:v>Vidutinis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'[Chart in Microsoft PowerPoint]Sheet1'!$C$2</c:f>
              <c:numCache>
                <c:formatCode>General</c:formatCode>
                <c:ptCount val="1"/>
                <c:pt idx="0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15-44E9-9B64-1DD4AB24BFC7}"/>
            </c:ext>
          </c:extLst>
        </c:ser>
        <c:ser>
          <c:idx val="3"/>
          <c:order val="3"/>
          <c:tx>
            <c:strRef>
              <c:f>'[Chart in Microsoft PowerPoint]Sheet1'!$D$1</c:f>
              <c:strCache>
                <c:ptCount val="1"/>
                <c:pt idx="0">
                  <c:v>Aukštas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'[Chart in Microsoft PowerPoint]Sheet1'!$D$2</c:f>
              <c:numCache>
                <c:formatCode>General</c:formatCode>
                <c:ptCount val="1"/>
                <c:pt idx="0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15-44E9-9B64-1DD4AB24BFC7}"/>
            </c:ext>
          </c:extLst>
        </c:ser>
        <c:ser>
          <c:idx val="4"/>
          <c:order val="4"/>
          <c:tx>
            <c:strRef>
              <c:f>'[Chart in Microsoft PowerPoint]Sheet1'!$E$1</c:f>
              <c:strCache>
                <c:ptCount val="1"/>
                <c:pt idx="0">
                  <c:v>Labai aukštas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'[Chart in Microsoft PowerPoint]Sheet1'!$E$2</c:f>
              <c:numCache>
                <c:formatCode>General</c:formatCode>
                <c:ptCount val="1"/>
                <c:pt idx="0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15-44E9-9B64-1DD4AB24B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19793392"/>
        <c:axId val="314080352"/>
      </c:barChart>
      <c:catAx>
        <c:axId val="319793392"/>
        <c:scaling>
          <c:orientation val="minMax"/>
        </c:scaling>
        <c:delete val="1"/>
        <c:axPos val="b"/>
        <c:majorTickMark val="none"/>
        <c:minorTickMark val="none"/>
        <c:tickLblPos val="nextTo"/>
        <c:crossAx val="314080352"/>
        <c:crosses val="autoZero"/>
        <c:auto val="1"/>
        <c:lblAlgn val="ctr"/>
        <c:lblOffset val="100"/>
        <c:noMultiLvlLbl val="0"/>
      </c:catAx>
      <c:valAx>
        <c:axId val="31408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979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Vaikų, neturinčių ėduonies pažeistų, plombuotų ir išrautų dantų, dalis (proc.)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64.7</c:v>
                </c:pt>
                <c:pt idx="1">
                  <c:v>20</c:v>
                </c:pt>
                <c:pt idx="2">
                  <c:v>26.1</c:v>
                </c:pt>
                <c:pt idx="3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A9-4EE3-8325-500E973762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Vaikų, neturinčių sąkandžio patologijos, dalis (proc.)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Lopšelis</c:v>
                </c:pt>
                <c:pt idx="1">
                  <c:v>Darželis</c:v>
                </c:pt>
                <c:pt idx="2">
                  <c:v>Priešmokyklinė</c:v>
                </c:pt>
                <c:pt idx="3">
                  <c:v>Bendras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86.3</c:v>
                </c:pt>
                <c:pt idx="1">
                  <c:v>90</c:v>
                </c:pt>
                <c:pt idx="2">
                  <c:v>78.3</c:v>
                </c:pt>
                <c:pt idx="3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A9-4EE3-8325-500E97376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8911464"/>
        <c:axId val="438911792"/>
      </c:barChart>
      <c:catAx>
        <c:axId val="438911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38911792"/>
        <c:crosses val="autoZero"/>
        <c:auto val="1"/>
        <c:lblAlgn val="ctr"/>
        <c:lblOffset val="100"/>
        <c:noMultiLvlLbl val="0"/>
      </c:catAx>
      <c:valAx>
        <c:axId val="43891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38911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0AE74-86E7-4CEA-978C-73784404038E}" type="datetimeFigureOut">
              <a:rPr lang="lt-LT" smtClean="0"/>
              <a:t>2021-02-25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A8DC5-84A5-401C-85DA-E9E2F65151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65868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70941A-8DA6-4CCD-A5A3-B3823D96834B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t-L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t-L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A38CF9F-0530-4476-A818-9F687626E34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06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ruošinio paantraštės stiliui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07095-360F-4849-9161-5316CFA8129E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22927-70CF-44CB-A28C-DFB32782AFF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51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BCBD-B9D1-47F5-9B9F-93AAD712E2B7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B22BC-2099-4566-9C4D-A8896F13585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587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587B-9E24-4486-8912-AAA3C5532FDA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FDAB-90E3-4A8E-BB75-C12FF8CF986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847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8C70F-1828-4EFB-BD84-545AD72CA276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34B7D-B238-4882-A9D6-E6A50673053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891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B171A-42B0-4E0C-A3D8-6F68A4A62404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52612-D242-4CF5-A442-315FCF63225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2301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21569-46FF-499C-84EB-7BAC2FB01B06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47CCC-023C-4D0B-BA86-712110B0369D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0243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A1AC-2A0D-45B5-BE63-0E820E79FBE4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8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886C-1F9B-4ED3-B8C2-94A050F83DD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894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C5F0-F2D0-4E8C-AFF1-16DA7BAEE759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4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2F6D6-CA86-4C88-BC3A-4895BD9B8A1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689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2D73E-7AD5-4E9D-8DDF-F05FB7724B42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3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66C1-4F7F-4380-BE6D-41C7196F64A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651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11B23-AF82-4335-92DB-F21450F0507A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0A7D-F355-482B-B0E6-A5B78EEFB69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16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399F1-CB62-4D85-9293-EAAEAEB37D5A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B274-A59E-4A91-8D56-1C6465C6619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518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Spustelėkite, jei norite keisite ruoš. pav. stilių</a:t>
            </a:r>
          </a:p>
        </p:txBody>
      </p:sp>
      <p:sp>
        <p:nvSpPr>
          <p:cNvPr id="1027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Spustelėkite ruošinio teksto stiliams keisti</a:t>
            </a:r>
          </a:p>
          <a:p>
            <a:pPr lvl="1"/>
            <a:r>
              <a:rPr lang="lt-LT" altLang="lt-LT"/>
              <a:t>Antras lygmuo</a:t>
            </a:r>
          </a:p>
          <a:p>
            <a:pPr lvl="2"/>
            <a:r>
              <a:rPr lang="lt-LT" altLang="lt-LT"/>
              <a:t>Trečias lygmuo</a:t>
            </a:r>
          </a:p>
          <a:p>
            <a:pPr lvl="3"/>
            <a:r>
              <a:rPr lang="lt-LT" altLang="lt-LT"/>
              <a:t>Ketvirtas lygmuo</a:t>
            </a:r>
          </a:p>
          <a:p>
            <a:pPr lvl="4"/>
            <a:r>
              <a:rPr lang="lt-LT" alt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53D544-48B5-4AF0-AFC8-68AA7FAD84C4}" type="datetimeFigureOut">
              <a:rPr lang="lt-LT"/>
              <a:pPr>
                <a:defRPr/>
              </a:pPr>
              <a:t>2021-02-25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DA8E95-1E5D-4A00-A4F4-512F4B15168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-36512" y="257068"/>
            <a:ext cx="9180512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2052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1000"/>
            <a:ext cx="2133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Antraštė 9"/>
          <p:cNvSpPr>
            <a:spLocks noGrp="1"/>
          </p:cNvSpPr>
          <p:nvPr>
            <p:ph type="ctrTitle"/>
          </p:nvPr>
        </p:nvSpPr>
        <p:spPr>
          <a:xfrm>
            <a:off x="214313" y="1857374"/>
            <a:ext cx="8750300" cy="4091905"/>
          </a:xfrm>
        </p:spPr>
        <p:txBody>
          <a:bodyPr/>
          <a:lstStyle/>
          <a:p>
            <a:r>
              <a:rPr lang="lt-LT" sz="3200" b="1" dirty="0">
                <a:latin typeface="Times New Roman" pitchFamily="18" charset="0"/>
                <a:cs typeface="Times New Roman" pitchFamily="18" charset="0"/>
              </a:rPr>
              <a:t>KLAIPĖDOS MIESTO LOPŠELĮ-DARŽELĮ ,,EGLUTĖ” LANKANČIŲ VAIKŲ PROFILAKTINIŲ SVEIKATOS PATIKRINIMŲ 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200" b="1" dirty="0">
                <a:latin typeface="Times New Roman" pitchFamily="18" charset="0"/>
                <a:cs typeface="Times New Roman" pitchFamily="18" charset="0"/>
              </a:rPr>
              <a:t>M.M. DUOMENŲ ANALIZĖ</a:t>
            </a:r>
            <a:br>
              <a:rPr lang="lt-LT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Visuomenės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sveikatos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specialistė </a:t>
            </a: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Galina Klementjeva </a:t>
            </a:r>
            <a:br>
              <a:rPr lang="lt-LT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1600" b="1" dirty="0">
                <a:latin typeface="Times New Roman" pitchFamily="18" charset="0"/>
                <a:cs typeface="Times New Roman" pitchFamily="18" charset="0"/>
              </a:rPr>
            </a:br>
            <a:endParaRPr lang="lt-LT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28575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16388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itle 8"/>
          <p:cNvSpPr>
            <a:spLocks noGrp="1"/>
          </p:cNvSpPr>
          <p:nvPr>
            <p:ph type="ctrTitle"/>
          </p:nvPr>
        </p:nvSpPr>
        <p:spPr>
          <a:xfrm>
            <a:off x="357188" y="2357438"/>
            <a:ext cx="8572500" cy="1470025"/>
          </a:xfrm>
        </p:spPr>
        <p:txBody>
          <a:bodyPr/>
          <a:lstStyle/>
          <a:p>
            <a:r>
              <a:rPr lang="lt-LT" altLang="lt-LT" b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Fizinio lavinimo grupės</a:t>
            </a:r>
          </a:p>
        </p:txBody>
      </p:sp>
      <p:sp>
        <p:nvSpPr>
          <p:cNvPr id="8200" name="Content Placeholder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0" y="214313"/>
            <a:ext cx="9144000" cy="6500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lt-LT" sz="1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lt-LT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1200" i="1" dirty="0">
                <a:latin typeface="Times New Roman" pitchFamily="18" charset="0"/>
                <a:cs typeface="Times New Roman" pitchFamily="18" charset="0"/>
              </a:rPr>
              <a:t>Šaltinis: Klaipėdos miesto visuomenės sveikatos biuras</a:t>
            </a:r>
          </a:p>
        </p:txBody>
      </p:sp>
      <p:pic>
        <p:nvPicPr>
          <p:cNvPr id="1843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85750"/>
            <a:ext cx="1714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Antraštė 9"/>
          <p:cNvSpPr>
            <a:spLocks noGrp="1"/>
          </p:cNvSpPr>
          <p:nvPr>
            <p:ph type="title"/>
          </p:nvPr>
        </p:nvSpPr>
        <p:spPr>
          <a:xfrm>
            <a:off x="457200" y="498475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aikų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pasiskirstymas pagal fizinio 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ugdymo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grupes 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m. (</a:t>
            </a:r>
            <a:r>
              <a:rPr lang="lt-LT" altLang="lt-LT" sz="2400" b="1" dirty="0" err="1">
                <a:latin typeface="Times New Roman" pitchFamily="18" charset="0"/>
                <a:cs typeface="Times New Roman" pitchFamily="18" charset="0"/>
              </a:rPr>
              <a:t>proc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en-US" altLang="lt-L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9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15125"/>
            <a:ext cx="9144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2445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4966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28575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16388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itle 8"/>
          <p:cNvSpPr>
            <a:spLocks noGrp="1"/>
          </p:cNvSpPr>
          <p:nvPr>
            <p:ph type="ctrTitle"/>
          </p:nvPr>
        </p:nvSpPr>
        <p:spPr>
          <a:xfrm>
            <a:off x="357188" y="2357438"/>
            <a:ext cx="8572500" cy="1470025"/>
          </a:xfrm>
        </p:spPr>
        <p:txBody>
          <a:bodyPr/>
          <a:lstStyle/>
          <a:p>
            <a:r>
              <a:rPr lang="en-US" altLang="lt-LT" b="1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Dant</a:t>
            </a:r>
            <a:r>
              <a:rPr lang="lt-LT" altLang="lt-LT" b="1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ų būklė</a:t>
            </a:r>
            <a:endParaRPr lang="lt-LT" altLang="lt-LT" b="1" dirty="0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8200" name="Content Placeholder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215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236220"/>
            <a:ext cx="9144000" cy="6410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lt-LT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altLang="lt-LT" sz="1200" i="1" dirty="0">
                <a:latin typeface="Times New Roman" pitchFamily="18" charset="0"/>
                <a:cs typeface="Times New Roman" pitchFamily="18" charset="0"/>
              </a:rPr>
              <a:t>Šaltinis: Klaipėdos miesto visuomenės sveikatos </a:t>
            </a:r>
            <a:r>
              <a:rPr lang="lt-LT" altLang="lt-LT" sz="1200" i="1" dirty="0" smtClean="0">
                <a:latin typeface="Times New Roman" pitchFamily="18" charset="0"/>
                <a:cs typeface="Times New Roman" pitchFamily="18" charset="0"/>
              </a:rPr>
              <a:t>biuras</a:t>
            </a:r>
            <a:endParaRPr lang="en-US" altLang="lt-LT" sz="1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i="1" dirty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r>
              <a:rPr lang="es-ES_tradnl" sz="1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lt-LT" altLang="lt-LT" sz="1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357188"/>
            <a:ext cx="1714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Antraštė 9"/>
          <p:cNvSpPr>
            <a:spLocks noGrp="1"/>
          </p:cNvSpPr>
          <p:nvPr>
            <p:ph type="title"/>
          </p:nvPr>
        </p:nvSpPr>
        <p:spPr>
          <a:xfrm>
            <a:off x="457200" y="568325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Dantų ėduonies intensyvumo (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kpi+KPI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 indeksas 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20/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m.m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lt-LT" sz="2400" dirty="0"/>
          </a:p>
        </p:txBody>
      </p:sp>
      <p:pic>
        <p:nvPicPr>
          <p:cNvPr id="14343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0213"/>
            <a:ext cx="9144000" cy="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337161"/>
              </p:ext>
            </p:extLst>
          </p:nvPr>
        </p:nvGraphicFramePr>
        <p:xfrm>
          <a:off x="251520" y="2672676"/>
          <a:ext cx="3960440" cy="301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5390181" y="1684963"/>
            <a:ext cx="2592288" cy="14612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1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_tradnl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kpi+KPI </a:t>
            </a:r>
            <a:r>
              <a:rPr lang="es-ES_tradnl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indekso ribos: </a:t>
            </a:r>
          </a:p>
          <a:p>
            <a:r>
              <a:rPr lang="es-ES_tradnl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Labai </a:t>
            </a:r>
            <a:r>
              <a:rPr lang="es-ES_tradnl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žemas - mažiau nei 1,2.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Žemas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- 1,2-2,6.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Vidutinis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2,7-4,4.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Aukštas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4,5-6,5.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Labai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aukštas - daugiau nei 6,5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t-LT" altLang="lt-LT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09479"/>
              </p:ext>
            </p:extLst>
          </p:nvPr>
        </p:nvGraphicFramePr>
        <p:xfrm>
          <a:off x="4471825" y="3530023"/>
          <a:ext cx="4429000" cy="266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82173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410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lt-LT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altLang="lt-LT" sz="1200" i="1" dirty="0">
                <a:latin typeface="Times New Roman" pitchFamily="18" charset="0"/>
                <a:cs typeface="Times New Roman" pitchFamily="18" charset="0"/>
              </a:rPr>
              <a:t>Šaltinis: Klaipėdos miesto visuomenės sveikatos </a:t>
            </a:r>
            <a:r>
              <a:rPr lang="lt-LT" altLang="lt-LT" sz="1200" i="1" dirty="0" smtClean="0">
                <a:latin typeface="Times New Roman" pitchFamily="18" charset="0"/>
                <a:cs typeface="Times New Roman" pitchFamily="18" charset="0"/>
              </a:rPr>
              <a:t>biuras</a:t>
            </a:r>
            <a:endParaRPr lang="en-US" altLang="lt-LT" sz="1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i="1" dirty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r>
              <a:rPr lang="es-ES_tradnl" sz="1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lt-LT" altLang="lt-LT" sz="1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357188"/>
            <a:ext cx="1714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Antraštė 9"/>
          <p:cNvSpPr>
            <a:spLocks noGrp="1"/>
          </p:cNvSpPr>
          <p:nvPr>
            <p:ph type="title"/>
          </p:nvPr>
        </p:nvSpPr>
        <p:spPr>
          <a:xfrm>
            <a:off x="457200" y="5683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Vaikai, turintys sveikus dantis, 2020/2021 m.m.</a:t>
            </a:r>
            <a:endParaRPr lang="en-US" altLang="lt-LT" sz="2400" dirty="0"/>
          </a:p>
        </p:txBody>
      </p:sp>
      <p:pic>
        <p:nvPicPr>
          <p:cNvPr id="14343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0213"/>
            <a:ext cx="9144000" cy="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133627"/>
              </p:ext>
            </p:extLst>
          </p:nvPr>
        </p:nvGraphicFramePr>
        <p:xfrm>
          <a:off x="755576" y="1999297"/>
          <a:ext cx="7427168" cy="339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4920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/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/>
          </a:p>
        </p:txBody>
      </p:sp>
      <p:pic>
        <p:nvPicPr>
          <p:cNvPr id="31748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381000"/>
            <a:ext cx="2143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itle 7"/>
          <p:cNvSpPr>
            <a:spLocks noGrp="1"/>
          </p:cNvSpPr>
          <p:nvPr>
            <p:ph type="title"/>
          </p:nvPr>
        </p:nvSpPr>
        <p:spPr>
          <a:xfrm>
            <a:off x="357188" y="642938"/>
            <a:ext cx="8229600" cy="685800"/>
          </a:xfrm>
        </p:spPr>
        <p:txBody>
          <a:bodyPr/>
          <a:lstStyle/>
          <a:p>
            <a:r>
              <a:rPr lang="lt-LT" altLang="lt-LT" dirty="0"/>
              <a:t/>
            </a:r>
            <a:br>
              <a:rPr lang="lt-LT" altLang="lt-LT" dirty="0"/>
            </a:br>
            <a:r>
              <a:rPr lang="lt-LT" altLang="lt-LT" b="1" dirty="0" smtClean="0">
                <a:latin typeface="Times New Roman" pitchFamily="18" charset="0"/>
                <a:cs typeface="Times New Roman" pitchFamily="18" charset="0"/>
              </a:rPr>
              <a:t>Apibendrinimas</a:t>
            </a:r>
            <a:r>
              <a:rPr lang="lt-LT" altLang="lt-LT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altLang="lt-LT" b="1" dirty="0">
                <a:latin typeface="Times New Roman" pitchFamily="18" charset="0"/>
                <a:cs typeface="Times New Roman" pitchFamily="18" charset="0"/>
              </a:rPr>
            </a:br>
            <a:endParaRPr lang="lt-LT" altLang="lt-L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5" name="Content Placeholder 11"/>
          <p:cNvSpPr>
            <a:spLocks noGrp="1"/>
          </p:cNvSpPr>
          <p:nvPr>
            <p:ph idx="1"/>
          </p:nvPr>
        </p:nvSpPr>
        <p:spPr>
          <a:xfrm>
            <a:off x="152400" y="1772816"/>
            <a:ext cx="8839200" cy="4497139"/>
          </a:xfrm>
        </p:spPr>
        <p:txBody>
          <a:bodyPr/>
          <a:lstStyle/>
          <a:p>
            <a:pPr lvl="0"/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m. profilaktiškai sveikatą pasitikrino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99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proc. vaikų. </a:t>
            </a:r>
          </a:p>
          <a:p>
            <a:pPr lvl="0"/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Įsigaliojus naujai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Mokinio sveikatos pažymėjimo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formai, nebenurodomi vaikų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organų sistemų sutrikimai, bet šeimos gydytojas pateikia bendras arba specialiąsias rekomendacijas, kurių turi būti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laikomasi vaikams dalyvaujant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ugdymo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veikloje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6,3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proc.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vaikų buvo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nurodytos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bendros, o 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proc.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vaikų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– specialiosios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rekomendacijos. Pritaikytas maitinimas buvo paskirstas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proc. vaik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ų.</a:t>
            </a:r>
          </a:p>
          <a:p>
            <a:pPr lvl="0"/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11,6 proc.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vaikų </a:t>
            </a:r>
            <a:r>
              <a:rPr lang="lt-LT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turėjo 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 didelį, o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24,9 proc. vaik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ų – per </a:t>
            </a:r>
            <a:r>
              <a:rPr lang="lt-LT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mažą 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svorį.</a:t>
            </a:r>
            <a:endParaRPr lang="lt-LT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visi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vaikai 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priskirti pagrindinei fizinio ugdymo grupei.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2020 m. 41,2 proc. v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aikų neturėjo ėduonies pažeistų dantų.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29,2 proc. vaik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ų dantų ėduonies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kpi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+KPI) indeksas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buvo labai aukštas (tai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ir 7 m</a:t>
            </a:r>
            <a:r>
              <a:rPr lang="lt-LT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etų amžiaus vaikai).</a:t>
            </a:r>
          </a:p>
          <a:p>
            <a:pPr lvl="0"/>
            <a:endParaRPr lang="lt-LT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lt-LT" sz="2800" dirty="0"/>
          </a:p>
          <a:p>
            <a:pPr>
              <a:defRPr/>
            </a:pPr>
            <a:endParaRPr lang="lt-LT" sz="2800" dirty="0"/>
          </a:p>
          <a:p>
            <a:pPr>
              <a:defRPr/>
            </a:pPr>
            <a:endParaRPr lang="lt-LT" dirty="0"/>
          </a:p>
        </p:txBody>
      </p:sp>
      <p:pic>
        <p:nvPicPr>
          <p:cNvPr id="31752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/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/>
          </a:p>
        </p:txBody>
      </p:sp>
      <p:pic>
        <p:nvPicPr>
          <p:cNvPr id="32772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381000"/>
            <a:ext cx="2143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itle 7"/>
          <p:cNvSpPr>
            <a:spLocks noGrp="1"/>
          </p:cNvSpPr>
          <p:nvPr>
            <p:ph type="title"/>
          </p:nvPr>
        </p:nvSpPr>
        <p:spPr>
          <a:xfrm>
            <a:off x="357188" y="642938"/>
            <a:ext cx="8229600" cy="685800"/>
          </a:xfrm>
        </p:spPr>
        <p:txBody>
          <a:bodyPr/>
          <a:lstStyle/>
          <a:p>
            <a:r>
              <a:rPr lang="lt-LT" altLang="lt-LT" dirty="0"/>
              <a:t/>
            </a:r>
            <a:br>
              <a:rPr lang="lt-LT" altLang="lt-LT" dirty="0"/>
            </a:br>
            <a:r>
              <a:rPr lang="lt-LT" altLang="lt-LT" b="1" dirty="0">
                <a:latin typeface="Times New Roman" pitchFamily="18" charset="0"/>
                <a:cs typeface="Times New Roman" pitchFamily="18" charset="0"/>
              </a:rPr>
              <a:t>Rekomendacijos</a:t>
            </a:r>
            <a:br>
              <a:rPr lang="lt-LT" altLang="lt-LT" b="1" dirty="0">
                <a:latin typeface="Times New Roman" pitchFamily="18" charset="0"/>
                <a:cs typeface="Times New Roman" pitchFamily="18" charset="0"/>
              </a:rPr>
            </a:br>
            <a:endParaRPr lang="lt-LT" altLang="lt-L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5" name="Content Placeholder 11"/>
          <p:cNvSpPr>
            <a:spLocks noGrp="1"/>
          </p:cNvSpPr>
          <p:nvPr>
            <p:ph idx="1"/>
          </p:nvPr>
        </p:nvSpPr>
        <p:spPr>
          <a:xfrm>
            <a:off x="152400" y="1628775"/>
            <a:ext cx="8839200" cy="5000625"/>
          </a:xfrm>
        </p:spPr>
        <p:txBody>
          <a:bodyPr/>
          <a:lstStyle/>
          <a:p>
            <a:pPr lvl="0"/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Tikslinga vaikų tėvus įtraukti į sveikatos stiprinimo veiklas – organizuoti ir vykdyti mokymus, apimančius aiškią, išsamią ir patikimą informaciją apie mitybą, fizinį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aktyvumą.</a:t>
            </a:r>
            <a:endParaRPr lang="lt-LT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Būtina vaikų sveikatos priežiūrą vykdyti visomis kryptimis, ypatingą dėmesį skiriant regos sutrikimų profilaktikai: tinkamai aplinkai (žaidimų vieta, sėdėjimo poza, apšvietimas, laiko leidimas prie kompiuterio ir televizoriaus), poilsiui (akių mankštelės), pilnavertei mitybai bei profilaktiniam regėjimo tikrinimui. </a:t>
            </a:r>
          </a:p>
          <a:p>
            <a:pPr lvl="0"/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Mažinti gyvensenos rizikos veiksnius, kurie sąlygotų kvėpavimo sistemos ligas, didelį dėmesį skiriant profilaktikai (tinkama higiena, mityba, fizinis aktyvumas darbo – poilsio režimas).</a:t>
            </a:r>
          </a:p>
          <a:p>
            <a:pPr>
              <a:defRPr/>
            </a:pPr>
            <a:endParaRPr lang="lt-LT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lt-LT" sz="2800" dirty="0"/>
          </a:p>
          <a:p>
            <a:pPr>
              <a:defRPr/>
            </a:pPr>
            <a:endParaRPr lang="lt-LT" sz="2800" dirty="0"/>
          </a:p>
          <a:p>
            <a:pPr>
              <a:defRPr/>
            </a:pPr>
            <a:endParaRPr lang="lt-LT" dirty="0"/>
          </a:p>
        </p:txBody>
      </p:sp>
      <p:pic>
        <p:nvPicPr>
          <p:cNvPr id="32776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0821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35844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1000"/>
            <a:ext cx="2133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Antraštė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lt-LT" altLang="lt-LT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altLang="lt-LT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lt-LT" sz="3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lt-LT" altLang="lt-LT" sz="3600" b="1">
                <a:latin typeface="Times New Roman" pitchFamily="18" charset="0"/>
                <a:cs typeface="Times New Roman" pitchFamily="18" charset="0"/>
              </a:rPr>
              <a:t>ČIŪ UŽ DĖMESĮ</a:t>
            </a:r>
            <a:br>
              <a:rPr lang="lt-LT" altLang="lt-LT" sz="3600" b="1">
                <a:latin typeface="Times New Roman" pitchFamily="18" charset="0"/>
                <a:cs typeface="Times New Roman" pitchFamily="18" charset="0"/>
              </a:rPr>
            </a:br>
            <a:endParaRPr lang="en-US" altLang="lt-LT" sz="3600" dirty="0"/>
          </a:p>
        </p:txBody>
      </p:sp>
      <p:sp>
        <p:nvSpPr>
          <p:cNvPr id="34823" name="Turinio vietos rezervavimo ženklas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lt-LT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lt-LT" dirty="0"/>
          </a:p>
        </p:txBody>
      </p:sp>
      <p:pic>
        <p:nvPicPr>
          <p:cNvPr id="35848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sz="1200" i="1">
              <a:latin typeface="Times New Roman" pitchFamily="18" charset="0"/>
              <a:cs typeface="Times New Roman" pitchFamily="18" charset="0"/>
            </a:endParaRPr>
          </a:p>
          <a:p>
            <a:endParaRPr lang="en-US" altLang="lt-LT" sz="1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Antraštė 7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1249363"/>
          </a:xfrm>
        </p:spPr>
        <p:txBody>
          <a:bodyPr/>
          <a:lstStyle/>
          <a:p>
            <a:r>
              <a:rPr lang="lt-LT" altLang="lt-LT" sz="3600" b="1" i="1" dirty="0">
                <a:latin typeface="Times New Roman" pitchFamily="18" charset="0"/>
                <a:cs typeface="Times New Roman" pitchFamily="18" charset="0"/>
              </a:rPr>
              <a:t>Vaikų sveikatos analizės aprašymas </a:t>
            </a:r>
            <a:r>
              <a:rPr lang="lt-LT" altLang="lt-LT" sz="3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lt-LT" sz="36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lt-LT" altLang="lt-LT" sz="3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altLang="lt-LT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2000250"/>
            <a:ext cx="8715375" cy="4476750"/>
          </a:xfrm>
        </p:spPr>
        <p:txBody>
          <a:bodyPr/>
          <a:lstStyle/>
          <a:p>
            <a:pPr eaLnBrk="1" hangingPunct="1"/>
            <a:r>
              <a:rPr lang="lt-LT" altLang="lt-LT" dirty="0">
                <a:latin typeface="Times New Roman" pitchFamily="18" charset="0"/>
                <a:cs typeface="Times New Roman" pitchFamily="18" charset="0"/>
              </a:rPr>
              <a:t>Lietuvos Respublikos sveikatos apsaugos ministro 2016 m. sausio 26 d. įsakymu Nr. V-93 patvirtintos Lietuvos higienos normos HN 75:2016 „Ikimokyklinio ir priešmokyklinio ugdymo programų vykdymo bendrieji sveikatos saugos reikalavimai“ 79 punkte nurodyta, kad priimant vaiką į įstaigą ir vėliau kiekvienais metais turi būti pateiktas sveikatos pažymėjimas.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lt-LT" altLang="lt-LT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lt-LT" altLang="lt-LT" sz="2400" dirty="0"/>
              <a:t>	</a:t>
            </a:r>
          </a:p>
        </p:txBody>
      </p:sp>
      <p:pic>
        <p:nvPicPr>
          <p:cNvPr id="4104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>
              <a:latin typeface="Times New Roman" pitchFamily="18" charset="0"/>
              <a:cs typeface="Times New Roman" pitchFamily="18" charset="0"/>
            </a:endParaRPr>
          </a:p>
          <a:p>
            <a:endParaRPr lang="lt-LT" altLang="lt-LT" sz="1200" i="1">
              <a:latin typeface="Times New Roman" pitchFamily="18" charset="0"/>
              <a:cs typeface="Times New Roman" pitchFamily="18" charset="0"/>
            </a:endParaRPr>
          </a:p>
          <a:p>
            <a:endParaRPr lang="en-US" altLang="lt-LT" sz="1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ntraštė 8"/>
          <p:cNvSpPr>
            <a:spLocks noGrp="1"/>
          </p:cNvSpPr>
          <p:nvPr>
            <p:ph type="title"/>
          </p:nvPr>
        </p:nvSpPr>
        <p:spPr>
          <a:xfrm>
            <a:off x="214313" y="609600"/>
            <a:ext cx="8715375" cy="1143000"/>
          </a:xfrm>
        </p:spPr>
        <p:txBody>
          <a:bodyPr/>
          <a:lstStyle/>
          <a:p>
            <a:r>
              <a:rPr lang="lt-LT" altLang="lt-LT" sz="3600" b="1" i="1" dirty="0">
                <a:latin typeface="Times New Roman" pitchFamily="18" charset="0"/>
                <a:cs typeface="Times New Roman" pitchFamily="18" charset="0"/>
              </a:rPr>
              <a:t>Vaikų sveikatos analizės aprašymas </a:t>
            </a:r>
            <a:r>
              <a:rPr lang="lt-LT" altLang="lt-LT" sz="3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lt-LT" sz="36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lt-LT" altLang="lt-LT" sz="3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altLang="lt-LT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14500"/>
            <a:ext cx="8686800" cy="4610100"/>
          </a:xfrm>
        </p:spPr>
        <p:txBody>
          <a:bodyPr/>
          <a:lstStyle/>
          <a:p>
            <a:pPr eaLnBrk="1" hangingPunct="1"/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Duomenys </a:t>
            </a:r>
            <a:r>
              <a:rPr lang="lt-LT" altLang="lt-LT" sz="2600" dirty="0">
                <a:latin typeface="Times New Roman" pitchFamily="18" charset="0"/>
                <a:cs typeface="Times New Roman" pitchFamily="18" charset="0"/>
              </a:rPr>
              <a:t>apie vaikų sveikatos būklę gaunami iš statistinės apskaitos formos Nr. E027-1 „Mokinio sveikatos pažymėjimas</a:t>
            </a:r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“, </a:t>
            </a:r>
            <a:r>
              <a:rPr lang="lt-LT" altLang="lt-LT" sz="2600" dirty="0">
                <a:latin typeface="Times New Roman" pitchFamily="18" charset="0"/>
                <a:cs typeface="Times New Roman" pitchFamily="18" charset="0"/>
              </a:rPr>
              <a:t>patvirtintos Lietuvos Respublikos sveikatos apsaugos ministro 2019 m. gegužės 14 d. įsakymu Nr. V-565 „Dėl elektroninės statistinės apskaitos formos Nr. E027-1 „Mokinio sveikatos pažymėjimas“ patvirtinimo“. </a:t>
            </a:r>
            <a:endParaRPr lang="en-US" altLang="lt-LT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lt-LT" sz="2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uo </a:t>
            </a:r>
            <a:r>
              <a:rPr lang="lt-LT" altLang="lt-LT" sz="2600" dirty="0">
                <a:latin typeface="Times New Roman" pitchFamily="18" charset="0"/>
                <a:cs typeface="Times New Roman" pitchFamily="18" charset="0"/>
              </a:rPr>
              <a:t>2020 m. sausio 1 d. </a:t>
            </a:r>
            <a:r>
              <a:rPr lang="en-US" altLang="lt-LT" sz="2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ažymėjim</a:t>
            </a:r>
            <a:r>
              <a:rPr lang="en-US" altLang="lt-LT" sz="2600" dirty="0" smtClean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teik</a:t>
            </a:r>
            <a:r>
              <a:rPr lang="en-US" altLang="lt-LT" sz="2600" dirty="0" err="1" smtClean="0">
                <a:latin typeface="Times New Roman" pitchFamily="18" charset="0"/>
                <a:cs typeface="Times New Roman" pitchFamily="18" charset="0"/>
              </a:rPr>
              <a:t>iami</a:t>
            </a:r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2600" dirty="0">
                <a:latin typeface="Times New Roman" pitchFamily="18" charset="0"/>
                <a:cs typeface="Times New Roman" pitchFamily="18" charset="0"/>
              </a:rPr>
              <a:t>per Elektroninės sveikatos paslaugų ir bendradarbiavimo infrastruktūros informacinę sistemą (ESPBI IS). Elektroniniu būdu užpildyti ir pasirašyti </a:t>
            </a:r>
            <a:r>
              <a:rPr lang="en-US" altLang="lt-LT" sz="2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altLang="lt-LT" sz="2600" dirty="0" smtClean="0">
                <a:latin typeface="Times New Roman" pitchFamily="18" charset="0"/>
                <a:cs typeface="Times New Roman" pitchFamily="18" charset="0"/>
              </a:rPr>
              <a:t>ažymėjimai </a:t>
            </a:r>
            <a:r>
              <a:rPr lang="lt-LT" altLang="lt-LT" sz="2600" dirty="0">
                <a:latin typeface="Times New Roman" pitchFamily="18" charset="0"/>
                <a:cs typeface="Times New Roman" pitchFamily="18" charset="0"/>
              </a:rPr>
              <a:t>perduodami į Higienos instituto Vaikų sveikatos stebėsenos informacinę sistemą (VSS IS). </a:t>
            </a:r>
          </a:p>
          <a:p>
            <a:pPr eaLnBrk="1" hangingPunct="1">
              <a:buFontTx/>
              <a:buNone/>
            </a:pPr>
            <a:r>
              <a:rPr lang="lt-LT" altLang="lt-LT" sz="2800" dirty="0"/>
              <a:t>	</a:t>
            </a:r>
          </a:p>
        </p:txBody>
      </p:sp>
      <p:pic>
        <p:nvPicPr>
          <p:cNvPr id="308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28575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6148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Antraštė 1"/>
          <p:cNvSpPr>
            <a:spLocks noGrp="1"/>
          </p:cNvSpPr>
          <p:nvPr>
            <p:ph type="title"/>
          </p:nvPr>
        </p:nvSpPr>
        <p:spPr>
          <a:xfrm>
            <a:off x="107950" y="571500"/>
            <a:ext cx="8856663" cy="1143000"/>
          </a:xfrm>
        </p:spPr>
        <p:txBody>
          <a:bodyPr/>
          <a:lstStyle/>
          <a:p>
            <a:r>
              <a:rPr lang="lt-LT" altLang="lt-LT" sz="3600" b="1" dirty="0">
                <a:latin typeface="Times New Roman" pitchFamily="18" charset="0"/>
                <a:cs typeface="Times New Roman" pitchFamily="18" charset="0"/>
              </a:rPr>
              <a:t>Vaikų sveikatos analizės rezultatų svarba</a:t>
            </a:r>
            <a:endParaRPr lang="lt-LT" altLang="lt-LT" sz="3600" dirty="0"/>
          </a:p>
        </p:txBody>
      </p:sp>
      <p:sp>
        <p:nvSpPr>
          <p:cNvPr id="6152" name="Content Placeholder 11"/>
          <p:cNvSpPr>
            <a:spLocks noGrp="1"/>
          </p:cNvSpPr>
          <p:nvPr>
            <p:ph idx="1"/>
          </p:nvPr>
        </p:nvSpPr>
        <p:spPr>
          <a:xfrm>
            <a:off x="319088" y="2133600"/>
            <a:ext cx="8505825" cy="42084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lt-LT" altLang="lt-LT" sz="3600" dirty="0">
                <a:latin typeface="Times New Roman" pitchFamily="18" charset="0"/>
                <a:cs typeface="Times New Roman" pitchFamily="18" charset="0"/>
              </a:rPr>
              <a:t>   Kasmetinių</a:t>
            </a:r>
            <a:r>
              <a:rPr lang="en-US" altLang="lt-LT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3600" dirty="0">
                <a:latin typeface="Times New Roman" pitchFamily="18" charset="0"/>
                <a:cs typeface="Times New Roman" pitchFamily="18" charset="0"/>
              </a:rPr>
              <a:t>vaikų profilaktinių patikrinimų duomenys reikalingi kryptingai planuoti ir įgyvendinti sveikatos priežiūrą įstaigoje, organizuoti tikslesnes sveikatos stiprinimo priemones, susijusias su ligų ir traumų profilaktika.</a:t>
            </a:r>
            <a:r>
              <a:rPr lang="en-US" altLang="lt-LT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lt-LT" altLang="lt-LT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268913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7172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itle 8"/>
          <p:cNvSpPr>
            <a:spLocks noGrp="1"/>
          </p:cNvSpPr>
          <p:nvPr>
            <p:ph type="ctrTitle"/>
          </p:nvPr>
        </p:nvSpPr>
        <p:spPr>
          <a:xfrm>
            <a:off x="285750" y="2130425"/>
            <a:ext cx="8572500" cy="1470025"/>
          </a:xfrm>
        </p:spPr>
        <p:txBody>
          <a:bodyPr/>
          <a:lstStyle/>
          <a:p>
            <a:r>
              <a:rPr lang="lt-LT" altLang="lt-LT" b="1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Pasitikrinę sveikatą vaikai</a:t>
            </a:r>
          </a:p>
        </p:txBody>
      </p:sp>
      <p:sp>
        <p:nvSpPr>
          <p:cNvPr id="8200" name="Content Placeholder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285750"/>
            <a:ext cx="9144000" cy="6396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altLang="lt-LT" sz="1200" i="1" dirty="0">
                <a:latin typeface="Times New Roman" pitchFamily="18" charset="0"/>
                <a:cs typeface="Times New Roman" pitchFamily="18" charset="0"/>
              </a:rPr>
              <a:t>Šaltinis: Klaipėdos miesto visuomenės sveikatos biuras</a:t>
            </a:r>
          </a:p>
        </p:txBody>
      </p:sp>
      <p:pic>
        <p:nvPicPr>
          <p:cNvPr id="819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Antraštė 9"/>
          <p:cNvSpPr>
            <a:spLocks noGrp="1"/>
          </p:cNvSpPr>
          <p:nvPr>
            <p:ph type="title"/>
          </p:nvPr>
        </p:nvSpPr>
        <p:spPr>
          <a:xfrm>
            <a:off x="457200" y="560388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Pasitikrinusiųjų ir nepasitikrinusiųjų sveikatą vaikų pokyčiai 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-2020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m. (</a:t>
            </a:r>
            <a:r>
              <a:rPr lang="lt-LT" altLang="lt-LT" sz="2400" b="1" dirty="0" err="1">
                <a:latin typeface="Times New Roman" pitchFamily="18" charset="0"/>
                <a:cs typeface="Times New Roman" pitchFamily="18" charset="0"/>
              </a:rPr>
              <a:t>proc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en-US" altLang="lt-LT" sz="2400" dirty="0"/>
          </a:p>
        </p:txBody>
      </p:sp>
      <p:pic>
        <p:nvPicPr>
          <p:cNvPr id="8199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0213"/>
            <a:ext cx="9144000" cy="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874499"/>
              </p:ext>
            </p:extLst>
          </p:nvPr>
        </p:nvGraphicFramePr>
        <p:xfrm>
          <a:off x="395536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28575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1331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itle 8"/>
          <p:cNvSpPr>
            <a:spLocks noGrp="1"/>
          </p:cNvSpPr>
          <p:nvPr>
            <p:ph type="ctrTitle"/>
          </p:nvPr>
        </p:nvSpPr>
        <p:spPr>
          <a:xfrm>
            <a:off x="285750" y="1002667"/>
            <a:ext cx="8572500" cy="986174"/>
          </a:xfrm>
        </p:spPr>
        <p:txBody>
          <a:bodyPr/>
          <a:lstStyle/>
          <a:p>
            <a:r>
              <a:rPr lang="en-US" altLang="lt-LT" sz="2400" b="1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Bendrosios ir specialiosios rekomendacijos, pritaikytas maitinimas</a:t>
            </a:r>
            <a:endParaRPr lang="lt-LT" altLang="lt-LT" sz="2400" b="1" dirty="0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8200" name="Content Placeholder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urinio vietos rezervavimo ženklas 5">
            <a:extLst>
              <a:ext uri="{FF2B5EF4-FFF2-40B4-BE49-F238E27FC236}">
                <a16:creationId xmlns:a16="http://schemas.microsoft.com/office/drawing/2014/main" id="{0105C680-10FD-4B26-BBE1-6B938A6C31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647812"/>
              </p:ext>
            </p:extLst>
          </p:nvPr>
        </p:nvGraphicFramePr>
        <p:xfrm>
          <a:off x="1232228" y="2055151"/>
          <a:ext cx="6544766" cy="4040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5392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285750"/>
            <a:ext cx="91440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pic>
        <p:nvPicPr>
          <p:cNvPr id="13316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785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itle 8"/>
          <p:cNvSpPr>
            <a:spLocks noGrp="1"/>
          </p:cNvSpPr>
          <p:nvPr>
            <p:ph type="ctrTitle"/>
          </p:nvPr>
        </p:nvSpPr>
        <p:spPr>
          <a:xfrm>
            <a:off x="285750" y="2130425"/>
            <a:ext cx="8572500" cy="1470025"/>
          </a:xfrm>
        </p:spPr>
        <p:txBody>
          <a:bodyPr/>
          <a:lstStyle/>
          <a:p>
            <a:r>
              <a:rPr lang="lt-LT" altLang="lt-LT" b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Kūno masės indeksas </a:t>
            </a:r>
            <a:br>
              <a:rPr lang="lt-LT" altLang="lt-LT" b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</a:br>
            <a:r>
              <a:rPr lang="lt-LT" altLang="lt-LT" b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(toliau – KMI)</a:t>
            </a:r>
          </a:p>
        </p:txBody>
      </p:sp>
      <p:sp>
        <p:nvSpPr>
          <p:cNvPr id="8200" name="Content Placeholder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>
              <a:latin typeface="Calibri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6410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endParaRPr lang="lt-LT" altLang="lt-LT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altLang="lt-LT" sz="1200" i="1" dirty="0">
                <a:latin typeface="Times New Roman" pitchFamily="18" charset="0"/>
                <a:cs typeface="Times New Roman" pitchFamily="18" charset="0"/>
              </a:rPr>
              <a:t>Šaltinis: Klaipėdos miesto visuomenės sveikatos biuras</a:t>
            </a:r>
          </a:p>
        </p:txBody>
      </p:sp>
      <p:pic>
        <p:nvPicPr>
          <p:cNvPr id="14340" name="Picture 6" descr="Klaipedos miesto visuomenes sveikatos biuro logoti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357188"/>
            <a:ext cx="1714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 descr="juostele 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Antraštė 9"/>
          <p:cNvSpPr>
            <a:spLocks noGrp="1"/>
          </p:cNvSpPr>
          <p:nvPr>
            <p:ph type="title"/>
          </p:nvPr>
        </p:nvSpPr>
        <p:spPr>
          <a:xfrm>
            <a:off x="457200" y="568325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aikų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pasiskirstymas pagal KMI, </a:t>
            </a:r>
            <a:br>
              <a:rPr lang="lt-LT" altLang="lt-LT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altLang="lt-LT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lt-LT" altLang="lt-LT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m. (</a:t>
            </a:r>
            <a:r>
              <a:rPr lang="lt-LT" altLang="lt-LT" sz="2400" b="1" dirty="0" err="1">
                <a:latin typeface="Times New Roman" pitchFamily="18" charset="0"/>
                <a:cs typeface="Times New Roman" pitchFamily="18" charset="0"/>
              </a:rPr>
              <a:t>proc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en-US" altLang="lt-LT" sz="2400" dirty="0"/>
          </a:p>
        </p:txBody>
      </p:sp>
      <p:pic>
        <p:nvPicPr>
          <p:cNvPr id="14343" name="Picture 7" descr="juostel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0213"/>
            <a:ext cx="9144000" cy="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urinio vietos rezervavimo ženklas 3">
            <a:extLst>
              <a:ext uri="{FF2B5EF4-FFF2-40B4-BE49-F238E27FC236}">
                <a16:creationId xmlns:a16="http://schemas.microsoft.com/office/drawing/2014/main" id="{E8E8C397-0C8D-4E80-9BAC-4AE5D4955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3515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606</Words>
  <Application>Microsoft Office PowerPoint</Application>
  <PresentationFormat>On-screen Show (4:3)</PresentationFormat>
  <Paragraphs>204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Segoe UI Symbol</vt:lpstr>
      <vt:lpstr>Times New Roman</vt:lpstr>
      <vt:lpstr>Office tema</vt:lpstr>
      <vt:lpstr>KLAIPĖDOS MIESTO LOPŠELĮ-DARŽELĮ ,,EGLUTĖ” LANKANČIŲ VAIKŲ PROFILAKTINIŲ SVEIKATOS PATIKRINIMŲ 2020-2021 M.M. DUOMENŲ ANALIZĖ  Visuomenės sveikatos specialistė  Galina Klementjeva      </vt:lpstr>
      <vt:lpstr>Vaikų sveikatos analizės aprašymas (1)</vt:lpstr>
      <vt:lpstr>Vaikų sveikatos analizės aprašymas (2)</vt:lpstr>
      <vt:lpstr>Vaikų sveikatos analizės rezultatų svarba</vt:lpstr>
      <vt:lpstr>Pasitikrinę sveikatą vaikai</vt:lpstr>
      <vt:lpstr>Pasitikrinusiųjų ir nepasitikrinusiųjų sveikatą vaikų pokyčiai 2019-2020 m. (proc.)</vt:lpstr>
      <vt:lpstr>Bendrosios ir specialiosios rekomendacijos, pritaikytas maitinimas</vt:lpstr>
      <vt:lpstr>Kūno masės indeksas  (toliau – KMI)</vt:lpstr>
      <vt:lpstr>Vaikų pasiskirstymas pagal KMI,  2019-2021 m. (proc.)</vt:lpstr>
      <vt:lpstr>Fizinio lavinimo grupės</vt:lpstr>
      <vt:lpstr>Vaikų pasiskirstymas pagal fizinio ugdymo grupes  2019-2021 m. (proc.)</vt:lpstr>
      <vt:lpstr>Dantų būklė</vt:lpstr>
      <vt:lpstr>Dantų ėduonies intensyvumo (kpi+KPI) indeksas  2020/2021 m.m.</vt:lpstr>
      <vt:lpstr>Vaikai, turintys sveikus dantis, 2020/2021 m.m.</vt:lpstr>
      <vt:lpstr> Apibendrinimas </vt:lpstr>
      <vt:lpstr> Rekomendacijos </vt:lpstr>
      <vt:lpstr> AČIŪ UŽ DĖMESĮ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.</dc:creator>
  <cp:lastModifiedBy>User</cp:lastModifiedBy>
  <cp:revision>522</cp:revision>
  <cp:lastPrinted>2016-02-24T09:08:25Z</cp:lastPrinted>
  <dcterms:created xsi:type="dcterms:W3CDTF">2011-12-01T08:20:02Z</dcterms:created>
  <dcterms:modified xsi:type="dcterms:W3CDTF">2021-02-25T12:10:51Z</dcterms:modified>
</cp:coreProperties>
</file>