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2"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65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Saugumas ir apibrėžtumas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818-46E8-B0A2-247CC394390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818-46E8-B0A2-247CC394390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818-46E8-B0A2-247CC394390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818-46E8-B0A2-247CC3943902}"/>
              </c:ext>
            </c:extLst>
          </c:dPt>
          <c:cat>
            <c:strRef>
              <c:f>Lapas1!$A$2:$A$5</c:f>
              <c:strCache>
                <c:ptCount val="3"/>
                <c:pt idx="0">
                  <c:v>Palankiai</c:v>
                </c:pt>
                <c:pt idx="1">
                  <c:v>Neturi nuomonės</c:v>
                </c:pt>
                <c:pt idx="2">
                  <c:v>Nepalankiai</c:v>
                </c:pt>
              </c:strCache>
            </c:strRef>
          </c:cat>
          <c:val>
            <c:numRef>
              <c:f>Lapas1!$B$2:$B$5</c:f>
              <c:numCache>
                <c:formatCode>0.00%</c:formatCode>
                <c:ptCount val="4"/>
                <c:pt idx="0">
                  <c:v>0.72799999999999998</c:v>
                </c:pt>
                <c:pt idx="1">
                  <c:v>0.17799999999999999</c:v>
                </c:pt>
                <c:pt idx="2">
                  <c:v>9.2999999999999999E-2</c:v>
                </c:pt>
              </c:numCache>
            </c:numRef>
          </c:val>
          <c:extLst>
            <c:ext xmlns:c16="http://schemas.microsoft.com/office/drawing/2014/chart" uri="{C3380CC4-5D6E-409C-BE32-E72D297353CC}">
              <c16:uniqueId val="{00000000-1B81-4DEC-B9DA-E395EAB4D6F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Atvirumas/tolerancija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A8E-433F-827B-D0DBA39AFBE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A8E-433F-827B-D0DBA39AFBE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A8E-433F-827B-D0DBA39AFBE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A8E-433F-827B-D0DBA39AFBEF}"/>
              </c:ext>
            </c:extLst>
          </c:dPt>
          <c:cat>
            <c:strRef>
              <c:f>Lapas1!$A$2:$A$5</c:f>
              <c:strCache>
                <c:ptCount val="3"/>
                <c:pt idx="0">
                  <c:v>Palankiai</c:v>
                </c:pt>
                <c:pt idx="1">
                  <c:v>Neturi nuomonės</c:v>
                </c:pt>
                <c:pt idx="2">
                  <c:v>Nepalankiai</c:v>
                </c:pt>
              </c:strCache>
            </c:strRef>
          </c:cat>
          <c:val>
            <c:numRef>
              <c:f>Lapas1!$B$2:$B$5</c:f>
              <c:numCache>
                <c:formatCode>0%</c:formatCode>
                <c:ptCount val="4"/>
                <c:pt idx="0">
                  <c:v>0.52</c:v>
                </c:pt>
                <c:pt idx="1">
                  <c:v>0.33</c:v>
                </c:pt>
                <c:pt idx="2" formatCode="General">
                  <c:v>1.4</c:v>
                </c:pt>
              </c:numCache>
            </c:numRef>
          </c:val>
          <c:extLst>
            <c:ext xmlns:c16="http://schemas.microsoft.com/office/drawing/2014/chart" uri="{C3380CC4-5D6E-409C-BE32-E72D297353CC}">
              <c16:uniqueId val="{00000000-3BF7-4017-9E09-6B7B4AA58BD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Neformalios grupuotės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06E-4F44-8513-5279442D1A5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06E-4F44-8513-5279442D1A5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06E-4F44-8513-5279442D1A5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06E-4F44-8513-5279442D1A53}"/>
              </c:ext>
            </c:extLst>
          </c:dPt>
          <c:cat>
            <c:strRef>
              <c:f>Lapas1!$A$2:$A$5</c:f>
              <c:strCache>
                <c:ptCount val="3"/>
                <c:pt idx="0">
                  <c:v>Palankiai</c:v>
                </c:pt>
                <c:pt idx="1">
                  <c:v>Neturi nuomonės</c:v>
                </c:pt>
                <c:pt idx="2">
                  <c:v>Nepalankiai</c:v>
                </c:pt>
              </c:strCache>
            </c:strRef>
          </c:cat>
          <c:val>
            <c:numRef>
              <c:f>Lapas1!$B$2:$B$5</c:f>
              <c:numCache>
                <c:formatCode>0.00%</c:formatCode>
                <c:ptCount val="4"/>
                <c:pt idx="0">
                  <c:v>0.63100000000000001</c:v>
                </c:pt>
                <c:pt idx="1">
                  <c:v>0.26800000000000002</c:v>
                </c:pt>
                <c:pt idx="2">
                  <c:v>0.10100000000000001</c:v>
                </c:pt>
              </c:numCache>
            </c:numRef>
          </c:val>
          <c:extLst>
            <c:ext xmlns:c16="http://schemas.microsoft.com/office/drawing/2014/chart" uri="{C3380CC4-5D6E-409C-BE32-E72D297353CC}">
              <c16:uniqueId val="{00000000-F9AF-4CB0-A937-9935BE370E1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6FF7-4C0E-9D08-9ED87A61FD5A}"/>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6FF7-4C0E-9D08-9ED87A61FD5A}"/>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6FF7-4C0E-9D08-9ED87A61FD5A}"/>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6FF7-4C0E-9D08-9ED87A61FD5A}"/>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t-LT"/>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Palankiai</c:v>
                </c:pt>
                <c:pt idx="1">
                  <c:v>Neturi nuomon4s</c:v>
                </c:pt>
                <c:pt idx="2">
                  <c:v>Nepalankiai</c:v>
                </c:pt>
              </c:strCache>
            </c:strRef>
          </c:cat>
          <c:val>
            <c:numRef>
              <c:f>Sheet1!$B$2:$B$5</c:f>
              <c:numCache>
                <c:formatCode>General</c:formatCode>
                <c:ptCount val="4"/>
                <c:pt idx="0">
                  <c:v>0</c:v>
                </c:pt>
                <c:pt idx="1">
                  <c:v>0</c:v>
                </c:pt>
                <c:pt idx="2">
                  <c:v>0</c:v>
                </c:pt>
              </c:numCache>
            </c:numRef>
          </c:val>
          <c:extLst>
            <c:ext xmlns:c16="http://schemas.microsoft.com/office/drawing/2014/chart" uri="{C3380CC4-5D6E-409C-BE32-E72D297353CC}">
              <c16:uniqueId val="{00000000-8335-4D40-B03A-9F2238FD9499}"/>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Konfliktai</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9B3-4AEF-BCE3-E92BB6C1E8A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9B3-4AEF-BCE3-E92BB6C1E8A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9B3-4AEF-BCE3-E92BB6C1E8A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9B3-4AEF-BCE3-E92BB6C1E8A0}"/>
              </c:ext>
            </c:extLst>
          </c:dPt>
          <c:cat>
            <c:strRef>
              <c:f>Lapas1!$A$2:$A$5</c:f>
              <c:strCache>
                <c:ptCount val="3"/>
                <c:pt idx="0">
                  <c:v>Palankiai</c:v>
                </c:pt>
                <c:pt idx="1">
                  <c:v>Neturi nuomonės</c:v>
                </c:pt>
                <c:pt idx="2">
                  <c:v>Nepalankiai</c:v>
                </c:pt>
              </c:strCache>
            </c:strRef>
          </c:cat>
          <c:val>
            <c:numRef>
              <c:f>Lapas1!$B$2:$B$5</c:f>
              <c:numCache>
                <c:formatCode>0.00%</c:formatCode>
                <c:ptCount val="4"/>
                <c:pt idx="0">
                  <c:v>0.72699999999999998</c:v>
                </c:pt>
                <c:pt idx="1">
                  <c:v>0.2114</c:v>
                </c:pt>
                <c:pt idx="2">
                  <c:v>6.0999999999999999E-2</c:v>
                </c:pt>
              </c:numCache>
            </c:numRef>
          </c:val>
          <c:extLst>
            <c:ext xmlns:c16="http://schemas.microsoft.com/office/drawing/2014/chart" uri="{C3380CC4-5D6E-409C-BE32-E72D297353CC}">
              <c16:uniqueId val="{00000000-2FEF-4EE3-BC50-14944FCE2C8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Kūrybiškumas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AF3-4E3C-877A-8B331C384A6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AF3-4E3C-877A-8B331C384A6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AF3-4E3C-877A-8B331C384A6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AF3-4E3C-877A-8B331C384A66}"/>
              </c:ext>
            </c:extLst>
          </c:dPt>
          <c:cat>
            <c:strRef>
              <c:f>Lapas1!$A$2:$A$5</c:f>
              <c:strCache>
                <c:ptCount val="3"/>
                <c:pt idx="0">
                  <c:v>Palankiai</c:v>
                </c:pt>
                <c:pt idx="1">
                  <c:v>Neturi nuomonės</c:v>
                </c:pt>
                <c:pt idx="2">
                  <c:v>Nepalankiai</c:v>
                </c:pt>
              </c:strCache>
            </c:strRef>
          </c:cat>
          <c:val>
            <c:numRef>
              <c:f>Lapas1!$B$2:$B$5</c:f>
              <c:numCache>
                <c:formatCode>0.00%</c:formatCode>
                <c:ptCount val="4"/>
                <c:pt idx="0">
                  <c:v>0.74380000000000002</c:v>
                </c:pt>
                <c:pt idx="1">
                  <c:v>0.1978</c:v>
                </c:pt>
                <c:pt idx="2">
                  <c:v>5.8200000000000002E-2</c:v>
                </c:pt>
              </c:numCache>
            </c:numRef>
          </c:val>
          <c:extLst>
            <c:ext xmlns:c16="http://schemas.microsoft.com/office/drawing/2014/chart" uri="{C3380CC4-5D6E-409C-BE32-E72D297353CC}">
              <c16:uniqueId val="{00000000-EEFD-4F02-95C2-1D8546FF7AC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Vertybės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EE0-415A-9626-889A6F243B3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EE0-415A-9626-889A6F243B3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EE0-415A-9626-889A6F243B3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EE0-415A-9626-889A6F243B37}"/>
              </c:ext>
            </c:extLst>
          </c:dPt>
          <c:cat>
            <c:strRef>
              <c:f>Lapas1!$A$2:$A$5</c:f>
              <c:strCache>
                <c:ptCount val="3"/>
                <c:pt idx="0">
                  <c:v>Palankiai</c:v>
                </c:pt>
                <c:pt idx="1">
                  <c:v>Neturi nuomonės</c:v>
                </c:pt>
                <c:pt idx="2">
                  <c:v>Nepalankiai</c:v>
                </c:pt>
              </c:strCache>
            </c:strRef>
          </c:cat>
          <c:val>
            <c:numRef>
              <c:f>Lapas1!$B$2:$B$5</c:f>
              <c:numCache>
                <c:formatCode>0.00%</c:formatCode>
                <c:ptCount val="4"/>
                <c:pt idx="0" formatCode="0%">
                  <c:v>0.78</c:v>
                </c:pt>
                <c:pt idx="1">
                  <c:v>0.16639999999999999</c:v>
                </c:pt>
                <c:pt idx="2">
                  <c:v>5.3999999999999999E-2</c:v>
                </c:pt>
              </c:numCache>
            </c:numRef>
          </c:val>
          <c:extLst>
            <c:ext xmlns:c16="http://schemas.microsoft.com/office/drawing/2014/chart" uri="{C3380CC4-5D6E-409C-BE32-E72D297353CC}">
              <c16:uniqueId val="{00000000-A725-4891-9383-B3D291E5322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Atėjimo/išėjimo</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8F5-4F36-8CF6-5ACE4F8E3CD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8F5-4F36-8CF6-5ACE4F8E3CD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8F5-4F36-8CF6-5ACE4F8E3CD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8F5-4F36-8CF6-5ACE4F8E3CD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8F5-4F36-8CF6-5ACE4F8E3CD5}"/>
              </c:ext>
            </c:extLst>
          </c:dPt>
          <c:cat>
            <c:strRef>
              <c:f>Lapas1!$A$2:$A$6</c:f>
              <c:strCache>
                <c:ptCount val="5"/>
                <c:pt idx="0">
                  <c:v>Palankiai</c:v>
                </c:pt>
                <c:pt idx="1">
                  <c:v>Neturi nuomonės</c:v>
                </c:pt>
                <c:pt idx="2">
                  <c:v>Nepalankiai</c:v>
                </c:pt>
                <c:pt idx="4">
                  <c:v>,</c:v>
                </c:pt>
              </c:strCache>
            </c:strRef>
          </c:cat>
          <c:val>
            <c:numRef>
              <c:f>Lapas1!$B$2:$B$6</c:f>
              <c:numCache>
                <c:formatCode>0%</c:formatCode>
                <c:ptCount val="5"/>
                <c:pt idx="0">
                  <c:v>0.73</c:v>
                </c:pt>
                <c:pt idx="1">
                  <c:v>0.22</c:v>
                </c:pt>
                <c:pt idx="2" formatCode="General">
                  <c:v>1.4</c:v>
                </c:pt>
              </c:numCache>
            </c:numRef>
          </c:val>
          <c:extLst>
            <c:ext xmlns:c16="http://schemas.microsoft.com/office/drawing/2014/chart" uri="{C3380CC4-5D6E-409C-BE32-E72D297353CC}">
              <c16:uniqueId val="{00000000-5E13-4F42-AE75-80A79D9BBB7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Komunikacija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0D4-427A-9873-B5BEBC1E730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0D4-427A-9873-B5BEBC1E730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0D4-427A-9873-B5BEBC1E730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0D4-427A-9873-B5BEBC1E7301}"/>
              </c:ext>
            </c:extLst>
          </c:dPt>
          <c:cat>
            <c:strRef>
              <c:f>Lapas1!$A$2:$A$5</c:f>
              <c:strCache>
                <c:ptCount val="3"/>
                <c:pt idx="0">
                  <c:v>Palankiai</c:v>
                </c:pt>
                <c:pt idx="1">
                  <c:v>Neturi nuomonės</c:v>
                </c:pt>
                <c:pt idx="2">
                  <c:v>Nepalankiai</c:v>
                </c:pt>
              </c:strCache>
            </c:strRef>
          </c:cat>
          <c:val>
            <c:numRef>
              <c:f>Lapas1!$B$2:$B$5</c:f>
              <c:numCache>
                <c:formatCode>0%</c:formatCode>
                <c:ptCount val="4"/>
                <c:pt idx="0">
                  <c:v>0.75</c:v>
                </c:pt>
                <c:pt idx="1">
                  <c:v>0.16</c:v>
                </c:pt>
                <c:pt idx="2">
                  <c:v>0.09</c:v>
                </c:pt>
              </c:numCache>
            </c:numRef>
          </c:val>
          <c:extLst>
            <c:ext xmlns:c16="http://schemas.microsoft.com/office/drawing/2014/chart" uri="{C3380CC4-5D6E-409C-BE32-E72D297353CC}">
              <c16:uniqueId val="{00000000-E1DE-4BBC-A7A7-81018761A7A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Informacijos sklaida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748-468D-880E-D84A2515782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748-468D-880E-D84A2515782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748-468D-880E-D84A2515782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748-468D-880E-D84A25157829}"/>
              </c:ext>
            </c:extLst>
          </c:dPt>
          <c:cat>
            <c:strRef>
              <c:f>Lapas1!$A$2:$A$5</c:f>
              <c:strCache>
                <c:ptCount val="3"/>
                <c:pt idx="0">
                  <c:v>Palankiai</c:v>
                </c:pt>
                <c:pt idx="1">
                  <c:v>Neturi nuomonės</c:v>
                </c:pt>
                <c:pt idx="2">
                  <c:v>Nepalankiai</c:v>
                </c:pt>
              </c:strCache>
            </c:strRef>
          </c:cat>
          <c:val>
            <c:numRef>
              <c:f>Lapas1!$B$2:$B$5</c:f>
              <c:numCache>
                <c:formatCode>0%</c:formatCode>
                <c:ptCount val="4"/>
                <c:pt idx="0">
                  <c:v>0.77</c:v>
                </c:pt>
                <c:pt idx="1">
                  <c:v>0.19</c:v>
                </c:pt>
                <c:pt idx="2" formatCode="General">
                  <c:v>1.4</c:v>
                </c:pt>
              </c:numCache>
            </c:numRef>
          </c:val>
          <c:extLst>
            <c:ext xmlns:c16="http://schemas.microsoft.com/office/drawing/2014/chart" uri="{C3380CC4-5D6E-409C-BE32-E72D297353CC}">
              <c16:uniqueId val="{00000000-1988-4323-BE45-F25AB4E3D38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Santykiai su vadovais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7B0-49F9-BF8E-79A70227C04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7B0-49F9-BF8E-79A70227C04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7B0-49F9-BF8E-79A70227C04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7B0-49F9-BF8E-79A70227C04D}"/>
              </c:ext>
            </c:extLst>
          </c:dPt>
          <c:cat>
            <c:strRef>
              <c:f>Lapas1!$A$2:$A$5</c:f>
              <c:strCache>
                <c:ptCount val="3"/>
                <c:pt idx="0">
                  <c:v>Palankiai</c:v>
                </c:pt>
                <c:pt idx="1">
                  <c:v>Neturi nuomonės</c:v>
                </c:pt>
                <c:pt idx="2">
                  <c:v>Nepalankiai</c:v>
                </c:pt>
              </c:strCache>
            </c:strRef>
          </c:cat>
          <c:val>
            <c:numRef>
              <c:f>Lapas1!$B$2:$B$5</c:f>
              <c:numCache>
                <c:formatCode>0.00%</c:formatCode>
                <c:ptCount val="4"/>
                <c:pt idx="0">
                  <c:v>0.73099999999999998</c:v>
                </c:pt>
                <c:pt idx="1">
                  <c:v>0.20599999999999999</c:v>
                </c:pt>
                <c:pt idx="2">
                  <c:v>6.3E-2</c:v>
                </c:pt>
              </c:numCache>
            </c:numRef>
          </c:val>
          <c:extLst>
            <c:ext xmlns:c16="http://schemas.microsoft.com/office/drawing/2014/chart" uri="{C3380CC4-5D6E-409C-BE32-E72D297353CC}">
              <c16:uniqueId val="{00000000-74DB-4171-B7BE-C1B0D69271DB}"/>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Kontrolė</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8B6-43F3-8B2D-CFDC0081684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8B6-43F3-8B2D-CFDC0081684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8B6-43F3-8B2D-CFDC0081684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8B6-43F3-8B2D-CFDC00816843}"/>
              </c:ext>
            </c:extLst>
          </c:dPt>
          <c:cat>
            <c:strRef>
              <c:f>Lapas1!$A$2:$A$5</c:f>
              <c:strCache>
                <c:ptCount val="3"/>
                <c:pt idx="0">
                  <c:v>Palankiai</c:v>
                </c:pt>
                <c:pt idx="1">
                  <c:v>Neturi nuomonės</c:v>
                </c:pt>
                <c:pt idx="2">
                  <c:v>Nepalankiai</c:v>
                </c:pt>
              </c:strCache>
            </c:strRef>
          </c:cat>
          <c:val>
            <c:numRef>
              <c:f>Lapas1!$B$2:$B$5</c:f>
              <c:numCache>
                <c:formatCode>0.00%</c:formatCode>
                <c:ptCount val="4"/>
                <c:pt idx="0">
                  <c:v>0.67559999999999998</c:v>
                </c:pt>
                <c:pt idx="1">
                  <c:v>0.20799999999999999</c:v>
                </c:pt>
                <c:pt idx="2" formatCode="General">
                  <c:v>1.4</c:v>
                </c:pt>
              </c:numCache>
            </c:numRef>
          </c:val>
          <c:extLst>
            <c:ext xmlns:c16="http://schemas.microsoft.com/office/drawing/2014/chart" uri="{C3380CC4-5D6E-409C-BE32-E72D297353CC}">
              <c16:uniqueId val="{00000000-3F7F-4E3F-B6EA-0FEB269C9D91}"/>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Tarpusavio santykiai</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FDB-40C2-A802-AE39303EDFA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FDB-40C2-A802-AE39303EDFA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FDB-40C2-A802-AE39303EDFA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FDB-40C2-A802-AE39303EDFAC}"/>
              </c:ext>
            </c:extLst>
          </c:dPt>
          <c:cat>
            <c:strRef>
              <c:f>Lapas1!$A$2:$A$5</c:f>
              <c:strCache>
                <c:ptCount val="3"/>
                <c:pt idx="0">
                  <c:v>Palankiai</c:v>
                </c:pt>
                <c:pt idx="1">
                  <c:v>Neturi nuomonės</c:v>
                </c:pt>
                <c:pt idx="2">
                  <c:v>Nepalankiai</c:v>
                </c:pt>
              </c:strCache>
            </c:strRef>
          </c:cat>
          <c:val>
            <c:numRef>
              <c:f>Lapas1!$B$2:$B$5</c:f>
              <c:numCache>
                <c:formatCode>0.00%</c:formatCode>
                <c:ptCount val="4"/>
                <c:pt idx="0">
                  <c:v>0.64300000000000002</c:v>
                </c:pt>
                <c:pt idx="1">
                  <c:v>0.252</c:v>
                </c:pt>
                <c:pt idx="2">
                  <c:v>0.105</c:v>
                </c:pt>
              </c:numCache>
            </c:numRef>
          </c:val>
          <c:extLst>
            <c:ext xmlns:c16="http://schemas.microsoft.com/office/drawing/2014/chart" uri="{C3380CC4-5D6E-409C-BE32-E72D297353CC}">
              <c16:uniqueId val="{00000000-50C6-4998-A20F-73029653A7F7}"/>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0.63265</cdr:x>
      <cdr:y>0.34112</cdr:y>
    </cdr:from>
    <cdr:to>
      <cdr:x>0.7808</cdr:x>
      <cdr:y>0.52874</cdr:y>
    </cdr:to>
    <cdr:sp macro="" textlink="">
      <cdr:nvSpPr>
        <cdr:cNvPr id="2" name="TextBox 1">
          <a:extLst xmlns:a="http://schemas.openxmlformats.org/drawingml/2006/main">
            <a:ext uri="{FF2B5EF4-FFF2-40B4-BE49-F238E27FC236}">
              <a16:creationId xmlns:a16="http://schemas.microsoft.com/office/drawing/2014/main" id="{B98E403B-C066-6646-2AA6-965C7288A269}"/>
            </a:ext>
          </a:extLst>
        </cdr:cNvPr>
        <cdr:cNvSpPr txBox="1"/>
      </cdr:nvSpPr>
      <cdr:spPr>
        <a:xfrm xmlns:a="http://schemas.openxmlformats.org/drawingml/2006/main">
          <a:off x="3904828" y="166246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t-LT" sz="1100" kern="1200" dirty="0"/>
        </a:p>
      </cdr:txBody>
    </cdr:sp>
  </cdr:relSizeAnchor>
  <cdr:relSizeAnchor xmlns:cdr="http://schemas.openxmlformats.org/drawingml/2006/chartDrawing">
    <cdr:from>
      <cdr:x>0.37868</cdr:x>
      <cdr:y>0.12286</cdr:y>
    </cdr:from>
    <cdr:to>
      <cdr:x>0.61602</cdr:x>
      <cdr:y>0.37749</cdr:y>
    </cdr:to>
    <cdr:sp macro="" textlink="">
      <cdr:nvSpPr>
        <cdr:cNvPr id="3" name="TextBox 2">
          <a:extLst xmlns:a="http://schemas.openxmlformats.org/drawingml/2006/main">
            <a:ext uri="{FF2B5EF4-FFF2-40B4-BE49-F238E27FC236}">
              <a16:creationId xmlns:a16="http://schemas.microsoft.com/office/drawing/2014/main" id="{B5A2BDD6-1FDF-B1B0-A8D1-1AB5381DABA2}"/>
            </a:ext>
          </a:extLst>
        </cdr:cNvPr>
        <cdr:cNvSpPr txBox="1"/>
      </cdr:nvSpPr>
      <cdr:spPr>
        <a:xfrm xmlns:a="http://schemas.openxmlformats.org/drawingml/2006/main">
          <a:off x="2337285" y="598779"/>
          <a:ext cx="1464907" cy="124097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t-LT" sz="1100" kern="1200" dirty="0"/>
        </a:p>
      </cdr:txBody>
    </cdr:sp>
  </cdr:relSizeAnchor>
  <cdr:relSizeAnchor xmlns:cdr="http://schemas.openxmlformats.org/drawingml/2006/chartDrawing">
    <cdr:from>
      <cdr:x>0.41647</cdr:x>
      <cdr:y>0.19561</cdr:y>
    </cdr:from>
    <cdr:to>
      <cdr:x>0.54648</cdr:x>
      <cdr:y>0.37558</cdr:y>
    </cdr:to>
    <cdr:sp macro="" textlink="">
      <cdr:nvSpPr>
        <cdr:cNvPr id="4" name="TextBox 3">
          <a:extLst xmlns:a="http://schemas.openxmlformats.org/drawingml/2006/main">
            <a:ext uri="{FF2B5EF4-FFF2-40B4-BE49-F238E27FC236}">
              <a16:creationId xmlns:a16="http://schemas.microsoft.com/office/drawing/2014/main" id="{768A498E-34D5-3AF4-32C7-F493431BDFBA}"/>
            </a:ext>
          </a:extLst>
        </cdr:cNvPr>
        <cdr:cNvSpPr txBox="1"/>
      </cdr:nvSpPr>
      <cdr:spPr>
        <a:xfrm xmlns:a="http://schemas.openxmlformats.org/drawingml/2006/main">
          <a:off x="2570552" y="953343"/>
          <a:ext cx="802432" cy="87707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t-LT" sz="1100" kern="1200" dirty="0"/>
        </a:p>
      </cdr:txBody>
    </cdr:sp>
  </cdr:relSizeAnchor>
  <cdr:relSizeAnchor xmlns:cdr="http://schemas.openxmlformats.org/drawingml/2006/chartDrawing">
    <cdr:from>
      <cdr:x>0.32879</cdr:x>
      <cdr:y>0.33537</cdr:y>
    </cdr:from>
    <cdr:to>
      <cdr:x>0.47694</cdr:x>
      <cdr:y>0.52299</cdr:y>
    </cdr:to>
    <cdr:sp macro="" textlink="">
      <cdr:nvSpPr>
        <cdr:cNvPr id="5" name="TextBox 4">
          <a:extLst xmlns:a="http://schemas.openxmlformats.org/drawingml/2006/main">
            <a:ext uri="{FF2B5EF4-FFF2-40B4-BE49-F238E27FC236}">
              <a16:creationId xmlns:a16="http://schemas.microsoft.com/office/drawing/2014/main" id="{6AC595FB-39C3-FCA7-69F7-232334B9427A}"/>
            </a:ext>
          </a:extLst>
        </cdr:cNvPr>
        <cdr:cNvSpPr txBox="1"/>
      </cdr:nvSpPr>
      <cdr:spPr>
        <a:xfrm xmlns:a="http://schemas.openxmlformats.org/drawingml/2006/main">
          <a:off x="2029375" y="163447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t-LT" sz="1100" kern="1200" dirty="0"/>
        </a:p>
      </cdr:txBody>
    </cdr:sp>
  </cdr:relSizeAnchor>
</c:userShapes>
</file>

<file path=ppt/drawings/drawing2.xml><?xml version="1.0" encoding="utf-8"?>
<c:userShapes xmlns:c="http://schemas.openxmlformats.org/drawingml/2006/chart">
  <cdr:relSizeAnchor xmlns:cdr="http://schemas.openxmlformats.org/drawingml/2006/chartDrawing">
    <cdr:from>
      <cdr:x>0.60846</cdr:x>
      <cdr:y>0.32193</cdr:y>
    </cdr:from>
    <cdr:to>
      <cdr:x>0.7687</cdr:x>
      <cdr:y>0.64935</cdr:y>
    </cdr:to>
    <cdr:sp macro="" textlink="">
      <cdr:nvSpPr>
        <cdr:cNvPr id="2" name="TextBox 1">
          <a:extLst xmlns:a="http://schemas.openxmlformats.org/drawingml/2006/main">
            <a:ext uri="{FF2B5EF4-FFF2-40B4-BE49-F238E27FC236}">
              <a16:creationId xmlns:a16="http://schemas.microsoft.com/office/drawing/2014/main" id="{745FF188-1668-02D2-B76C-596C2E66598C}"/>
            </a:ext>
          </a:extLst>
        </cdr:cNvPr>
        <cdr:cNvSpPr txBox="1"/>
      </cdr:nvSpPr>
      <cdr:spPr>
        <a:xfrm xmlns:a="http://schemas.openxmlformats.org/drawingml/2006/main">
          <a:off x="3755539" y="1568969"/>
          <a:ext cx="989031" cy="159572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t-LT" sz="1100" kern="1200" dirty="0"/>
        </a:p>
      </cdr:txBody>
    </cdr:sp>
  </cdr:relSizeAnchor>
  <cdr:relSizeAnchor xmlns:cdr="http://schemas.openxmlformats.org/drawingml/2006/chartDrawing">
    <cdr:from>
      <cdr:x>0.34845</cdr:x>
      <cdr:y>0.3258</cdr:y>
    </cdr:from>
    <cdr:to>
      <cdr:x>0.49659</cdr:x>
      <cdr:y>0.51342</cdr:y>
    </cdr:to>
    <cdr:sp macro="" textlink="">
      <cdr:nvSpPr>
        <cdr:cNvPr id="4" name="TextBox 3">
          <a:extLst xmlns:a="http://schemas.openxmlformats.org/drawingml/2006/main">
            <a:ext uri="{FF2B5EF4-FFF2-40B4-BE49-F238E27FC236}">
              <a16:creationId xmlns:a16="http://schemas.microsoft.com/office/drawing/2014/main" id="{F3926775-7A67-BE8E-E947-B6C77B27DA71}"/>
            </a:ext>
          </a:extLst>
        </cdr:cNvPr>
        <cdr:cNvSpPr txBox="1"/>
      </cdr:nvSpPr>
      <cdr:spPr>
        <a:xfrm xmlns:a="http://schemas.openxmlformats.org/drawingml/2006/main">
          <a:off x="2150673" y="158782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t-LT" sz="1100" kern="1200" dirty="0"/>
        </a:p>
      </cdr:txBody>
    </cdr:sp>
  </cdr:relSizeAnchor>
  <cdr:relSizeAnchor xmlns:cdr="http://schemas.openxmlformats.org/drawingml/2006/chartDrawing">
    <cdr:from>
      <cdr:x>0.44837</cdr:x>
      <cdr:y>0.17068</cdr:y>
    </cdr:from>
    <cdr:to>
      <cdr:x>0.45578</cdr:x>
      <cdr:y>0.18006</cdr:y>
    </cdr:to>
    <cdr:sp macro="" textlink="">
      <cdr:nvSpPr>
        <cdr:cNvPr id="5" name="TextBox 4">
          <a:extLst xmlns:a="http://schemas.openxmlformats.org/drawingml/2006/main">
            <a:ext uri="{FF2B5EF4-FFF2-40B4-BE49-F238E27FC236}">
              <a16:creationId xmlns:a16="http://schemas.microsoft.com/office/drawing/2014/main" id="{A4193442-F4E1-231E-8938-72BBD17E7E35}"/>
            </a:ext>
          </a:extLst>
        </cdr:cNvPr>
        <cdr:cNvSpPr txBox="1"/>
      </cdr:nvSpPr>
      <cdr:spPr>
        <a:xfrm xmlns:a="http://schemas.openxmlformats.org/drawingml/2006/main">
          <a:off x="2767428" y="831850"/>
          <a:ext cx="45719"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kern="1200" dirty="0"/>
            <a:t>5,4</a:t>
          </a:r>
          <a:endParaRPr lang="lt-LT" sz="1100" kern="1200" dirty="0"/>
        </a:p>
      </cdr:txBody>
    </cdr:sp>
  </cdr:relSizeAnchor>
  <cdr:relSizeAnchor xmlns:cdr="http://schemas.openxmlformats.org/drawingml/2006/chartDrawing">
    <cdr:from>
      <cdr:x>0.37868</cdr:x>
      <cdr:y>0.12091</cdr:y>
    </cdr:from>
    <cdr:to>
      <cdr:x>0.60544</cdr:x>
      <cdr:y>0.35256</cdr:y>
    </cdr:to>
    <cdr:sp macro="" textlink="">
      <cdr:nvSpPr>
        <cdr:cNvPr id="6" name="TextBox 5">
          <a:extLst xmlns:a="http://schemas.openxmlformats.org/drawingml/2006/main">
            <a:ext uri="{FF2B5EF4-FFF2-40B4-BE49-F238E27FC236}">
              <a16:creationId xmlns:a16="http://schemas.microsoft.com/office/drawing/2014/main" id="{8BD93538-6341-8F06-2411-9DB73A6D0C0E}"/>
            </a:ext>
          </a:extLst>
        </cdr:cNvPr>
        <cdr:cNvSpPr txBox="1"/>
      </cdr:nvSpPr>
      <cdr:spPr>
        <a:xfrm xmlns:a="http://schemas.openxmlformats.org/drawingml/2006/main">
          <a:off x="2337286" y="589254"/>
          <a:ext cx="1399592" cy="112900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t-LT" sz="1100" kern="1200" dirty="0"/>
        </a:p>
      </cdr:txBody>
    </cdr:sp>
  </cdr:relSizeAnchor>
  <cdr:relSizeAnchor xmlns:cdr="http://schemas.openxmlformats.org/drawingml/2006/chartDrawing">
    <cdr:from>
      <cdr:x>0.42403</cdr:x>
      <cdr:y>0.1726</cdr:y>
    </cdr:from>
    <cdr:to>
      <cdr:x>0.59637</cdr:x>
      <cdr:y>0.36214</cdr:y>
    </cdr:to>
    <cdr:sp macro="" textlink="">
      <cdr:nvSpPr>
        <cdr:cNvPr id="7" name="TextBox 6">
          <a:extLst xmlns:a="http://schemas.openxmlformats.org/drawingml/2006/main">
            <a:ext uri="{FF2B5EF4-FFF2-40B4-BE49-F238E27FC236}">
              <a16:creationId xmlns:a16="http://schemas.microsoft.com/office/drawing/2014/main" id="{EC572708-1EB1-DCD4-0548-34DD88DFEF6F}"/>
            </a:ext>
          </a:extLst>
        </cdr:cNvPr>
        <cdr:cNvSpPr txBox="1"/>
      </cdr:nvSpPr>
      <cdr:spPr>
        <a:xfrm xmlns:a="http://schemas.openxmlformats.org/drawingml/2006/main">
          <a:off x="2617204" y="841181"/>
          <a:ext cx="1063690" cy="92373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t-LT" sz="1100" kern="12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182A4-BC97-64FE-8373-FAD4401F525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9A3AA0C-D179-2A0A-B198-F960335EFF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74A1F24-B6E8-E1EC-8EB4-4F0BEF211805}"/>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5" name="Footer Placeholder 4">
            <a:extLst>
              <a:ext uri="{FF2B5EF4-FFF2-40B4-BE49-F238E27FC236}">
                <a16:creationId xmlns:a16="http://schemas.microsoft.com/office/drawing/2014/main" id="{1F3C1BF4-E344-0248-5328-5A964EBF55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F680E8-816C-48D1-2A27-8F1C76ABA94D}"/>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4074411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581A3-C4AE-5E15-728F-BCF0C5DAB49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D23B77A-8D16-62C7-7634-7AB61259515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40D086C-4B04-83F2-A8C7-7E6E54D1D027}"/>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5" name="Footer Placeholder 4">
            <a:extLst>
              <a:ext uri="{FF2B5EF4-FFF2-40B4-BE49-F238E27FC236}">
                <a16:creationId xmlns:a16="http://schemas.microsoft.com/office/drawing/2014/main" id="{230CB582-3E11-DB44-2221-63FA7B3E4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331C5-964A-7398-CFB7-4AE5C421B395}"/>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4285597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2CC117-8782-227F-3039-694227703AC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65A0D9F-1E6E-1929-7289-763D2B3E3C7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AEB9D7C-8F3F-85B8-BE8B-DAD89F2F7BFD}"/>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5" name="Footer Placeholder 4">
            <a:extLst>
              <a:ext uri="{FF2B5EF4-FFF2-40B4-BE49-F238E27FC236}">
                <a16:creationId xmlns:a16="http://schemas.microsoft.com/office/drawing/2014/main" id="{93BF9368-F185-1850-CBE4-A50FD20531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86A836-AEE6-5340-E506-F518AD16E69A}"/>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1960082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14B75-3A10-1604-CD40-AB151587A59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2D37CAC-DB42-5F17-2111-A03692777B5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89E765A-9DA4-74C8-888F-8B53A826B34C}"/>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5" name="Footer Placeholder 4">
            <a:extLst>
              <a:ext uri="{FF2B5EF4-FFF2-40B4-BE49-F238E27FC236}">
                <a16:creationId xmlns:a16="http://schemas.microsoft.com/office/drawing/2014/main" id="{7B290AC2-4254-DD70-1ABC-47F3275069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C60A27-63B8-27F6-1C09-FB94DC6A89B1}"/>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1637137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616EA-C642-AA3E-1F1B-B08267BA671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8211564-EA0D-C19D-6533-F8152C1174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66D01F3-03F6-5F6D-7942-4687FF6F7112}"/>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5" name="Footer Placeholder 4">
            <a:extLst>
              <a:ext uri="{FF2B5EF4-FFF2-40B4-BE49-F238E27FC236}">
                <a16:creationId xmlns:a16="http://schemas.microsoft.com/office/drawing/2014/main" id="{0FE693F0-B821-7121-F955-5E99D3A65A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20C700-52D5-BA02-A2DB-D475FA0C79CC}"/>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2457102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F14D8-80C1-8262-E024-F2ACF2E33D6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E6E721A-E1FA-537A-23ED-848165567C1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C503647-8D88-263E-AF7F-AC4CE43A4A7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28EF18D-C78D-B412-36AA-8CA854A65499}"/>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6" name="Footer Placeholder 5">
            <a:extLst>
              <a:ext uri="{FF2B5EF4-FFF2-40B4-BE49-F238E27FC236}">
                <a16:creationId xmlns:a16="http://schemas.microsoft.com/office/drawing/2014/main" id="{0C849ED6-6EE4-32B9-FA04-B6D05048E0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70D29B-63F6-F5FF-689E-992DF9A237B7}"/>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2585919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158C5-1AFB-85A7-3C8A-B8A036502F14}"/>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3C8F5AD-DF91-6DDB-C036-B891FD478B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A05DFDC-155D-334B-DF34-3B85A3A74F0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AA5427E-1310-F7F0-A4A7-91414115CA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4A0C3F6-85DA-0AC4-7764-1596CBAD7D9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A66C491-44F4-805E-6F20-F5F2FDFAD011}"/>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8" name="Footer Placeholder 7">
            <a:extLst>
              <a:ext uri="{FF2B5EF4-FFF2-40B4-BE49-F238E27FC236}">
                <a16:creationId xmlns:a16="http://schemas.microsoft.com/office/drawing/2014/main" id="{8E044FBA-8AC0-2F03-2183-1990C07B02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10D6EC-ADA1-AD94-B922-EC22B6BFC4B5}"/>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1969038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A634E-802A-6814-2BEA-08E3040467E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701988B-1ABD-35D7-EE40-5106F117DB31}"/>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4" name="Footer Placeholder 3">
            <a:extLst>
              <a:ext uri="{FF2B5EF4-FFF2-40B4-BE49-F238E27FC236}">
                <a16:creationId xmlns:a16="http://schemas.microsoft.com/office/drawing/2014/main" id="{02BDCF53-BAC6-7651-04E5-4174CFE799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F611BA-0E46-A6FF-AE57-BB7916CCBC32}"/>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28413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927A0B-E1ED-797D-E600-965C5599B380}"/>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3" name="Footer Placeholder 2">
            <a:extLst>
              <a:ext uri="{FF2B5EF4-FFF2-40B4-BE49-F238E27FC236}">
                <a16:creationId xmlns:a16="http://schemas.microsoft.com/office/drawing/2014/main" id="{EB0882E5-046E-B6C4-1EC5-2AE0CDD4AF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BA4E62-52B6-278A-A2A3-E4BE54425B10}"/>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88694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19BD5-A2EA-A7E7-2C5D-FD96BBECE3A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E5AF52C-9C9C-A490-8AB7-C2EEE4518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2D5A2A2-C91F-1C6D-C481-FA4E37EBB1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359E251-19A3-41D8-F053-A2FC2340AC7E}"/>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6" name="Footer Placeholder 5">
            <a:extLst>
              <a:ext uri="{FF2B5EF4-FFF2-40B4-BE49-F238E27FC236}">
                <a16:creationId xmlns:a16="http://schemas.microsoft.com/office/drawing/2014/main" id="{436E484B-4CA8-C7F1-62F8-94E759ED7C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037858-5608-7929-EAAE-7DABC6297602}"/>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3797230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DF9D5-D2BC-9F0D-1EDE-ED6CD356AD6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192776A-5099-2861-EA88-5B5D806838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D5D9C1-EDD1-CA54-A065-163EEA929A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7C2D1E1-6D5A-19FF-E99B-E1313A6C984D}"/>
              </a:ext>
            </a:extLst>
          </p:cNvPr>
          <p:cNvSpPr>
            <a:spLocks noGrp="1"/>
          </p:cNvSpPr>
          <p:nvPr>
            <p:ph type="dt" sz="half" idx="10"/>
          </p:nvPr>
        </p:nvSpPr>
        <p:spPr/>
        <p:txBody>
          <a:bodyPr/>
          <a:lstStyle/>
          <a:p>
            <a:fld id="{D037496E-6914-4669-B6B7-E560F7A01380}" type="datetimeFigureOut">
              <a:rPr lang="en-US" smtClean="0"/>
              <a:t>1/3/2025</a:t>
            </a:fld>
            <a:endParaRPr lang="en-US"/>
          </a:p>
        </p:txBody>
      </p:sp>
      <p:sp>
        <p:nvSpPr>
          <p:cNvPr id="6" name="Footer Placeholder 5">
            <a:extLst>
              <a:ext uri="{FF2B5EF4-FFF2-40B4-BE49-F238E27FC236}">
                <a16:creationId xmlns:a16="http://schemas.microsoft.com/office/drawing/2014/main" id="{DFD2B583-7BE3-0864-EEB9-D94E7CD9AD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E2AC29-86A4-C524-0EF6-ECFDD8484553}"/>
              </a:ext>
            </a:extLst>
          </p:cNvPr>
          <p:cNvSpPr>
            <a:spLocks noGrp="1"/>
          </p:cNvSpPr>
          <p:nvPr>
            <p:ph type="sldNum" sz="quarter" idx="12"/>
          </p:nvPr>
        </p:nvSpPr>
        <p:spPr/>
        <p:txBody>
          <a:bodyPr/>
          <a:lstStyle/>
          <a:p>
            <a:fld id="{EF95FB8C-C4B3-4CF3-A501-997D215E6DC5}" type="slidenum">
              <a:rPr lang="en-US" smtClean="0"/>
              <a:t>‹#›</a:t>
            </a:fld>
            <a:endParaRPr lang="en-US"/>
          </a:p>
        </p:txBody>
      </p:sp>
    </p:spTree>
    <p:extLst>
      <p:ext uri="{BB962C8B-B14F-4D97-AF65-F5344CB8AC3E}">
        <p14:creationId xmlns:p14="http://schemas.microsoft.com/office/powerpoint/2010/main" val="3067708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A17BC1-B033-3633-5874-E24C68E0EA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7237237-5B5D-860D-420E-6BA1AB59D9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E28D22D-39E8-845F-695A-45CAEEA119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7496E-6914-4669-B6B7-E560F7A01380}" type="datetimeFigureOut">
              <a:rPr lang="en-US" smtClean="0"/>
              <a:t>1/3/2025</a:t>
            </a:fld>
            <a:endParaRPr lang="en-US"/>
          </a:p>
        </p:txBody>
      </p:sp>
      <p:sp>
        <p:nvSpPr>
          <p:cNvPr id="5" name="Footer Placeholder 4">
            <a:extLst>
              <a:ext uri="{FF2B5EF4-FFF2-40B4-BE49-F238E27FC236}">
                <a16:creationId xmlns:a16="http://schemas.microsoft.com/office/drawing/2014/main" id="{7B34F167-AFF9-BF7D-A73E-BC6F24034B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042538-FCEF-537B-0ECF-071F8EE55C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5FB8C-C4B3-4CF3-A501-997D215E6DC5}" type="slidenum">
              <a:rPr lang="en-US" smtClean="0"/>
              <a:t>‹#›</a:t>
            </a:fld>
            <a:endParaRPr lang="en-US"/>
          </a:p>
        </p:txBody>
      </p:sp>
    </p:spTree>
    <p:extLst>
      <p:ext uri="{BB962C8B-B14F-4D97-AF65-F5344CB8AC3E}">
        <p14:creationId xmlns:p14="http://schemas.microsoft.com/office/powerpoint/2010/main" val="1007322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0C90F-7806-73A8-A174-0EF65BD423C6}"/>
              </a:ext>
            </a:extLst>
          </p:cNvPr>
          <p:cNvSpPr>
            <a:spLocks noGrp="1"/>
          </p:cNvSpPr>
          <p:nvPr>
            <p:ph type="ctrTitle"/>
          </p:nvPr>
        </p:nvSpPr>
        <p:spPr/>
        <p:txBody>
          <a:bodyPr/>
          <a:lstStyle/>
          <a:p>
            <a:r>
              <a:rPr lang="en-US" dirty="0" err="1">
                <a:solidFill>
                  <a:srgbClr val="002060"/>
                </a:solidFill>
              </a:rPr>
              <a:t>Organizacijos</a:t>
            </a:r>
            <a:r>
              <a:rPr lang="en-US" dirty="0">
                <a:solidFill>
                  <a:srgbClr val="002060"/>
                </a:solidFill>
              </a:rPr>
              <a:t> </a:t>
            </a:r>
            <a:r>
              <a:rPr lang="en-US" dirty="0" err="1">
                <a:solidFill>
                  <a:srgbClr val="002060"/>
                </a:solidFill>
              </a:rPr>
              <a:t>klimato</a:t>
            </a:r>
            <a:r>
              <a:rPr lang="en-US" dirty="0">
                <a:solidFill>
                  <a:srgbClr val="002060"/>
                </a:solidFill>
              </a:rPr>
              <a:t> </a:t>
            </a:r>
            <a:r>
              <a:rPr lang="en-US" dirty="0" err="1">
                <a:solidFill>
                  <a:srgbClr val="002060"/>
                </a:solidFill>
              </a:rPr>
              <a:t>tyrimas</a:t>
            </a:r>
            <a:endParaRPr lang="en-US" dirty="0">
              <a:solidFill>
                <a:srgbClr val="002060"/>
              </a:solidFill>
            </a:endParaRPr>
          </a:p>
        </p:txBody>
      </p:sp>
      <p:sp>
        <p:nvSpPr>
          <p:cNvPr id="3" name="Subtitle 2">
            <a:extLst>
              <a:ext uri="{FF2B5EF4-FFF2-40B4-BE49-F238E27FC236}">
                <a16:creationId xmlns:a16="http://schemas.microsoft.com/office/drawing/2014/main" id="{CF154806-7583-46A7-1E00-AABB6A29880D}"/>
              </a:ext>
            </a:extLst>
          </p:cNvPr>
          <p:cNvSpPr>
            <a:spLocks noGrp="1"/>
          </p:cNvSpPr>
          <p:nvPr>
            <p:ph type="subTitle" idx="1"/>
          </p:nvPr>
        </p:nvSpPr>
        <p:spPr/>
        <p:txBody>
          <a:bodyPr>
            <a:normAutofit fontScale="77500" lnSpcReduction="20000"/>
          </a:bodyPr>
          <a:lstStyle/>
          <a:p>
            <a:pPr algn="r"/>
            <a:r>
              <a:rPr lang="lt-LT" dirty="0"/>
              <a:t>Klaipėdos lopšelis-darželis Eglutė</a:t>
            </a:r>
          </a:p>
          <a:p>
            <a:pPr algn="r"/>
            <a:r>
              <a:rPr lang="en-US" dirty="0" err="1"/>
              <a:t>Atliko</a:t>
            </a:r>
            <a:r>
              <a:rPr lang="en-US" dirty="0"/>
              <a:t> </a:t>
            </a:r>
            <a:r>
              <a:rPr lang="en-US" dirty="0" err="1"/>
              <a:t>psicholog</a:t>
            </a:r>
            <a:r>
              <a:rPr lang="lt-LT" dirty="0"/>
              <a:t>ė G. Gutauskienė</a:t>
            </a:r>
          </a:p>
          <a:p>
            <a:endParaRPr lang="lt-LT" dirty="0"/>
          </a:p>
          <a:p>
            <a:endParaRPr lang="lt-LT" dirty="0"/>
          </a:p>
          <a:p>
            <a:r>
              <a:rPr lang="en-US" dirty="0"/>
              <a:t>2024</a:t>
            </a:r>
          </a:p>
        </p:txBody>
      </p:sp>
    </p:spTree>
    <p:extLst>
      <p:ext uri="{BB962C8B-B14F-4D97-AF65-F5344CB8AC3E}">
        <p14:creationId xmlns:p14="http://schemas.microsoft.com/office/powerpoint/2010/main" val="167834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B0134-9D06-BD16-C829-ADEBA8C9BCE1}"/>
              </a:ext>
            </a:extLst>
          </p:cNvPr>
          <p:cNvSpPr>
            <a:spLocks noGrp="1"/>
          </p:cNvSpPr>
          <p:nvPr>
            <p:ph type="title"/>
          </p:nvPr>
        </p:nvSpPr>
        <p:spPr>
          <a:xfrm>
            <a:off x="839788" y="457200"/>
            <a:ext cx="3932237" cy="1138335"/>
          </a:xfrm>
        </p:spPr>
        <p:txBody>
          <a:bodyPr>
            <a:normAutofit/>
          </a:bodyPr>
          <a:lstStyle/>
          <a:p>
            <a:r>
              <a:rPr lang="en-US" sz="2400" b="1" dirty="0">
                <a:solidFill>
                  <a:srgbClr val="002060"/>
                </a:solidFill>
              </a:rPr>
              <a:t>KONTROL</a:t>
            </a:r>
            <a:r>
              <a:rPr lang="lt-LT" sz="2400" b="1" dirty="0">
                <a:solidFill>
                  <a:srgbClr val="002060"/>
                </a:solidFill>
              </a:rPr>
              <a:t>Ė</a:t>
            </a:r>
            <a:endParaRPr lang="en-US" sz="2400" b="1" dirty="0">
              <a:solidFill>
                <a:srgbClr val="002060"/>
              </a:solidFill>
            </a:endParaRPr>
          </a:p>
        </p:txBody>
      </p:sp>
      <p:graphicFrame>
        <p:nvGraphicFramePr>
          <p:cNvPr id="7" name="Turinio vietos rezervavimo ženklas 6">
            <a:extLst>
              <a:ext uri="{FF2B5EF4-FFF2-40B4-BE49-F238E27FC236}">
                <a16:creationId xmlns:a16="http://schemas.microsoft.com/office/drawing/2014/main" id="{9B8A1C8A-EE99-813D-314F-06A1E2B55412}"/>
              </a:ext>
            </a:extLst>
          </p:cNvPr>
          <p:cNvGraphicFramePr>
            <a:graphicFrameLocks noGrp="1"/>
          </p:cNvGraphicFramePr>
          <p:nvPr>
            <p:ph idx="1"/>
            <p:extLst>
              <p:ext uri="{D42A27DB-BD31-4B8C-83A1-F6EECF244321}">
                <p14:modId xmlns:p14="http://schemas.microsoft.com/office/powerpoint/2010/main" val="882948530"/>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D0197FE6-EE6A-D581-F8E9-A19C2EB438E7}"/>
              </a:ext>
            </a:extLst>
          </p:cNvPr>
          <p:cNvSpPr>
            <a:spLocks noGrp="1"/>
          </p:cNvSpPr>
          <p:nvPr>
            <p:ph type="body" sz="half" idx="2"/>
          </p:nvPr>
        </p:nvSpPr>
        <p:spPr>
          <a:xfrm>
            <a:off x="839788" y="2057400"/>
            <a:ext cx="5103812" cy="3811588"/>
          </a:xfrm>
        </p:spPr>
        <p:txBody>
          <a:bodyPr/>
          <a:lstStyle/>
          <a:p>
            <a:r>
              <a:rPr lang="en-US" b="1" dirty="0" err="1">
                <a:solidFill>
                  <a:srgbClr val="002060"/>
                </a:solidFill>
              </a:rPr>
              <a:t>Palankiai</a:t>
            </a:r>
            <a:r>
              <a:rPr lang="lt-LT" dirty="0"/>
              <a:t> – </a:t>
            </a:r>
            <a:r>
              <a:rPr lang="en-US" dirty="0"/>
              <a:t>67,56%</a:t>
            </a:r>
          </a:p>
          <a:p>
            <a:r>
              <a:rPr lang="en-US" b="1" dirty="0">
                <a:solidFill>
                  <a:srgbClr val="002060"/>
                </a:solidFill>
              </a:rPr>
              <a:t>Neturi </a:t>
            </a:r>
            <a:r>
              <a:rPr lang="en-US" b="1" dirty="0" err="1">
                <a:solidFill>
                  <a:srgbClr val="002060"/>
                </a:solidFill>
              </a:rPr>
              <a:t>nuomon</a:t>
            </a:r>
            <a:r>
              <a:rPr lang="lt-LT" b="1" dirty="0">
                <a:solidFill>
                  <a:srgbClr val="002060"/>
                </a:solidFill>
              </a:rPr>
              <a:t>ės </a:t>
            </a:r>
            <a:r>
              <a:rPr lang="lt-LT" dirty="0"/>
              <a:t>– </a:t>
            </a:r>
            <a:r>
              <a:rPr lang="en-US" dirty="0"/>
              <a:t>20,86%</a:t>
            </a:r>
            <a:endParaRPr lang="lt-LT" dirty="0"/>
          </a:p>
          <a:p>
            <a:r>
              <a:rPr lang="lt-LT" b="1" dirty="0">
                <a:solidFill>
                  <a:srgbClr val="002060"/>
                </a:solidFill>
              </a:rPr>
              <a:t>Ne</a:t>
            </a:r>
            <a:r>
              <a:rPr lang="en-US" b="1" dirty="0" err="1">
                <a:solidFill>
                  <a:srgbClr val="002060"/>
                </a:solidFill>
              </a:rPr>
              <a:t>palankiai</a:t>
            </a:r>
            <a:r>
              <a:rPr lang="lt-LT" b="1" dirty="0">
                <a:solidFill>
                  <a:srgbClr val="002060"/>
                </a:solidFill>
              </a:rPr>
              <a:t> </a:t>
            </a:r>
            <a:r>
              <a:rPr lang="lt-LT" dirty="0"/>
              <a:t>– </a:t>
            </a:r>
            <a:r>
              <a:rPr lang="en-US" dirty="0"/>
              <a:t>11,</a:t>
            </a:r>
            <a:r>
              <a:rPr lang="lt-LT" dirty="0"/>
              <a:t>58</a:t>
            </a:r>
            <a:r>
              <a:rPr lang="en-US" dirty="0"/>
              <a:t>%</a:t>
            </a:r>
            <a:endParaRPr lang="lt-LT" dirty="0"/>
          </a:p>
          <a:p>
            <a:endParaRPr lang="lt-LT" dirty="0"/>
          </a:p>
          <a:p>
            <a:r>
              <a:rPr lang="lt-LT" dirty="0"/>
              <a:t>Dauguma pasisako, kad jaučiasi atsipalaidavę darbo vietoje, vadovybė nėra linkusi perdėtai kontroliuoti (72 procentai tam pritaria).</a:t>
            </a:r>
          </a:p>
          <a:p>
            <a:r>
              <a:rPr lang="lt-LT" dirty="0"/>
              <a:t>Daugiau ne pusė (59 proc.) apklausoje dalyvavusių asmenų pritaria tam, kad prireikus pagalbos ir patarimo, galima sulaukti to iš kolegų, nes visi </a:t>
            </a:r>
            <a:r>
              <a:rPr lang="lt-LT" dirty="0" err="1"/>
              <a:t>komandiškai</a:t>
            </a:r>
            <a:r>
              <a:rPr lang="lt-LT" dirty="0"/>
              <a:t> įsitraukia ir bendradarbiauja. </a:t>
            </a:r>
          </a:p>
          <a:p>
            <a:endParaRPr lang="en-US" dirty="0"/>
          </a:p>
        </p:txBody>
      </p:sp>
    </p:spTree>
    <p:extLst>
      <p:ext uri="{BB962C8B-B14F-4D97-AF65-F5344CB8AC3E}">
        <p14:creationId xmlns:p14="http://schemas.microsoft.com/office/powerpoint/2010/main" val="1585942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37B8E-3958-585D-B17F-71985FC257E7}"/>
              </a:ext>
            </a:extLst>
          </p:cNvPr>
          <p:cNvSpPr>
            <a:spLocks noGrp="1"/>
          </p:cNvSpPr>
          <p:nvPr>
            <p:ph type="title"/>
          </p:nvPr>
        </p:nvSpPr>
        <p:spPr>
          <a:xfrm>
            <a:off x="839788" y="457200"/>
            <a:ext cx="5256212" cy="1212980"/>
          </a:xfrm>
        </p:spPr>
        <p:txBody>
          <a:bodyPr>
            <a:normAutofit/>
          </a:bodyPr>
          <a:lstStyle/>
          <a:p>
            <a:r>
              <a:rPr lang="en-US" sz="2400" b="1" dirty="0">
                <a:solidFill>
                  <a:srgbClr val="002060"/>
                </a:solidFill>
              </a:rPr>
              <a:t>DARBUOTO</a:t>
            </a:r>
            <a:r>
              <a:rPr lang="lt-LT" sz="2400" b="1" dirty="0">
                <a:solidFill>
                  <a:srgbClr val="002060"/>
                </a:solidFill>
              </a:rPr>
              <a:t>JŲ TARPUSAVIO SANTYKIŲ KRITERIJUS</a:t>
            </a:r>
            <a:endParaRPr lang="en-US" sz="2400" b="1" dirty="0">
              <a:solidFill>
                <a:srgbClr val="002060"/>
              </a:solidFill>
            </a:endParaRPr>
          </a:p>
        </p:txBody>
      </p:sp>
      <p:graphicFrame>
        <p:nvGraphicFramePr>
          <p:cNvPr id="7" name="Turinio vietos rezervavimo ženklas 6">
            <a:extLst>
              <a:ext uri="{FF2B5EF4-FFF2-40B4-BE49-F238E27FC236}">
                <a16:creationId xmlns:a16="http://schemas.microsoft.com/office/drawing/2014/main" id="{4876A622-6DC5-AD92-B4A7-4A88F77A6BD0}"/>
              </a:ext>
            </a:extLst>
          </p:cNvPr>
          <p:cNvGraphicFramePr>
            <a:graphicFrameLocks noGrp="1"/>
          </p:cNvGraphicFramePr>
          <p:nvPr>
            <p:ph idx="1"/>
            <p:extLst>
              <p:ext uri="{D42A27DB-BD31-4B8C-83A1-F6EECF244321}">
                <p14:modId xmlns:p14="http://schemas.microsoft.com/office/powerpoint/2010/main" val="1403240678"/>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C621144B-BFD7-276F-B3E9-4385A815EAC4}"/>
              </a:ext>
            </a:extLst>
          </p:cNvPr>
          <p:cNvSpPr>
            <a:spLocks noGrp="1"/>
          </p:cNvSpPr>
          <p:nvPr>
            <p:ph type="body" sz="half" idx="2"/>
          </p:nvPr>
        </p:nvSpPr>
        <p:spPr>
          <a:xfrm>
            <a:off x="839788" y="2057400"/>
            <a:ext cx="5169126" cy="3811588"/>
          </a:xfrm>
        </p:spPr>
        <p:txBody>
          <a:bodyPr/>
          <a:lstStyle/>
          <a:p>
            <a:r>
              <a:rPr lang="lt-LT" b="1" dirty="0">
                <a:solidFill>
                  <a:srgbClr val="002060"/>
                </a:solidFill>
              </a:rPr>
              <a:t>Palankiai</a:t>
            </a:r>
            <a:r>
              <a:rPr lang="lt-LT" dirty="0"/>
              <a:t> – </a:t>
            </a:r>
            <a:r>
              <a:rPr lang="en-US" dirty="0"/>
              <a:t>64,32%</a:t>
            </a:r>
          </a:p>
          <a:p>
            <a:r>
              <a:rPr lang="en-US" b="1" dirty="0">
                <a:solidFill>
                  <a:srgbClr val="002060"/>
                </a:solidFill>
              </a:rPr>
              <a:t>Neturi </a:t>
            </a:r>
            <a:r>
              <a:rPr lang="en-US" b="1" dirty="0" err="1">
                <a:solidFill>
                  <a:srgbClr val="002060"/>
                </a:solidFill>
              </a:rPr>
              <a:t>nuomon</a:t>
            </a:r>
            <a:r>
              <a:rPr lang="lt-LT" b="1" dirty="0">
                <a:solidFill>
                  <a:srgbClr val="002060"/>
                </a:solidFill>
              </a:rPr>
              <a:t>ės </a:t>
            </a:r>
            <a:r>
              <a:rPr lang="lt-LT" dirty="0"/>
              <a:t>– </a:t>
            </a:r>
            <a:r>
              <a:rPr lang="en-US" dirty="0"/>
              <a:t> 25,2%</a:t>
            </a:r>
            <a:endParaRPr lang="lt-LT" dirty="0"/>
          </a:p>
          <a:p>
            <a:r>
              <a:rPr lang="lt-LT" b="1" dirty="0">
                <a:solidFill>
                  <a:srgbClr val="002060"/>
                </a:solidFill>
              </a:rPr>
              <a:t>Nepalankiai</a:t>
            </a:r>
            <a:r>
              <a:rPr lang="lt-LT" dirty="0"/>
              <a:t> – </a:t>
            </a:r>
            <a:r>
              <a:rPr lang="en-US" dirty="0"/>
              <a:t>10,</a:t>
            </a:r>
            <a:r>
              <a:rPr lang="lt-LT" dirty="0"/>
              <a:t>48</a:t>
            </a:r>
            <a:r>
              <a:rPr lang="en-US" dirty="0"/>
              <a:t>%</a:t>
            </a:r>
            <a:endParaRPr lang="lt-LT" dirty="0"/>
          </a:p>
          <a:p>
            <a:endParaRPr lang="lt-LT" dirty="0"/>
          </a:p>
          <a:p>
            <a:r>
              <a:rPr lang="lt-LT" dirty="0"/>
              <a:t>Daugiau nei pusė apklaustųjų (64 proc.) tarpusavio santykius darbo aplinkoje vertina palankiai, tačiau kriterijus, susijęs su tarpusavio pasitikėjimu – tik 43 proc. vertinamas palankiai. Taip pat 40 proc. šiuo klausimu pasisako neturintys nuomonės. </a:t>
            </a:r>
          </a:p>
          <a:p>
            <a:r>
              <a:rPr lang="lt-LT" dirty="0"/>
              <a:t>Todėl į šį kriterijų svarbu susitelkti bei siekti skatinti pasitikėjimą ir bendrystę.</a:t>
            </a:r>
          </a:p>
        </p:txBody>
      </p:sp>
    </p:spTree>
    <p:extLst>
      <p:ext uri="{BB962C8B-B14F-4D97-AF65-F5344CB8AC3E}">
        <p14:creationId xmlns:p14="http://schemas.microsoft.com/office/powerpoint/2010/main" val="2614412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DDA1-C320-23CB-5DF4-2B0A43103839}"/>
              </a:ext>
            </a:extLst>
          </p:cNvPr>
          <p:cNvSpPr>
            <a:spLocks noGrp="1"/>
          </p:cNvSpPr>
          <p:nvPr>
            <p:ph type="title"/>
          </p:nvPr>
        </p:nvSpPr>
        <p:spPr>
          <a:xfrm>
            <a:off x="839788" y="457200"/>
            <a:ext cx="5467706" cy="1110343"/>
          </a:xfrm>
        </p:spPr>
        <p:txBody>
          <a:bodyPr>
            <a:normAutofit/>
          </a:bodyPr>
          <a:lstStyle/>
          <a:p>
            <a:r>
              <a:rPr lang="en-US" sz="2400" b="1" dirty="0">
                <a:solidFill>
                  <a:srgbClr val="002060"/>
                </a:solidFill>
              </a:rPr>
              <a:t>ATVIRUMO/TOLERANCIJOS KRITERIJUS</a:t>
            </a:r>
          </a:p>
        </p:txBody>
      </p:sp>
      <p:graphicFrame>
        <p:nvGraphicFramePr>
          <p:cNvPr id="7" name="Turinio vietos rezervavimo ženklas 6">
            <a:extLst>
              <a:ext uri="{FF2B5EF4-FFF2-40B4-BE49-F238E27FC236}">
                <a16:creationId xmlns:a16="http://schemas.microsoft.com/office/drawing/2014/main" id="{54F793AB-C056-8B1A-67C2-FB2EA006EECC}"/>
              </a:ext>
            </a:extLst>
          </p:cNvPr>
          <p:cNvGraphicFramePr>
            <a:graphicFrameLocks noGrp="1"/>
          </p:cNvGraphicFramePr>
          <p:nvPr>
            <p:ph idx="1"/>
            <p:extLst>
              <p:ext uri="{D42A27DB-BD31-4B8C-83A1-F6EECF244321}">
                <p14:modId xmlns:p14="http://schemas.microsoft.com/office/powerpoint/2010/main" val="833263522"/>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A9C1102-1E04-5BDA-AB92-2B04BBEF094D}"/>
              </a:ext>
            </a:extLst>
          </p:cNvPr>
          <p:cNvSpPr>
            <a:spLocks noGrp="1"/>
          </p:cNvSpPr>
          <p:nvPr>
            <p:ph type="body" sz="half" idx="2"/>
          </p:nvPr>
        </p:nvSpPr>
        <p:spPr>
          <a:xfrm>
            <a:off x="839788" y="2057400"/>
            <a:ext cx="5113143" cy="3811588"/>
          </a:xfrm>
        </p:spPr>
        <p:txBody>
          <a:bodyPr/>
          <a:lstStyle/>
          <a:p>
            <a:r>
              <a:rPr lang="lt-LT" b="1" dirty="0">
                <a:solidFill>
                  <a:srgbClr val="002060"/>
                </a:solidFill>
              </a:rPr>
              <a:t>Palankiai</a:t>
            </a:r>
            <a:r>
              <a:rPr lang="lt-LT" dirty="0"/>
              <a:t> – </a:t>
            </a:r>
            <a:r>
              <a:rPr lang="en-US" dirty="0"/>
              <a:t>5</a:t>
            </a:r>
            <a:r>
              <a:rPr lang="lt-LT" dirty="0"/>
              <a:t>2</a:t>
            </a:r>
            <a:r>
              <a:rPr lang="en-US" dirty="0"/>
              <a:t>%</a:t>
            </a:r>
          </a:p>
          <a:p>
            <a:r>
              <a:rPr lang="en-US" b="1" dirty="0">
                <a:solidFill>
                  <a:srgbClr val="002060"/>
                </a:solidFill>
              </a:rPr>
              <a:t>Neturi </a:t>
            </a:r>
            <a:r>
              <a:rPr lang="en-US" b="1" dirty="0" err="1">
                <a:solidFill>
                  <a:srgbClr val="002060"/>
                </a:solidFill>
              </a:rPr>
              <a:t>nuomon</a:t>
            </a:r>
            <a:r>
              <a:rPr lang="lt-LT" b="1" dirty="0">
                <a:solidFill>
                  <a:srgbClr val="002060"/>
                </a:solidFill>
              </a:rPr>
              <a:t>ės </a:t>
            </a:r>
            <a:r>
              <a:rPr lang="lt-LT" dirty="0"/>
              <a:t>– </a:t>
            </a:r>
            <a:r>
              <a:rPr lang="en-US" dirty="0"/>
              <a:t>33%</a:t>
            </a:r>
            <a:endParaRPr lang="lt-LT" dirty="0"/>
          </a:p>
          <a:p>
            <a:r>
              <a:rPr lang="lt-LT" b="1" dirty="0">
                <a:solidFill>
                  <a:srgbClr val="002060"/>
                </a:solidFill>
              </a:rPr>
              <a:t>Nepalankiai</a:t>
            </a:r>
            <a:r>
              <a:rPr lang="lt-LT" dirty="0"/>
              <a:t> – </a:t>
            </a:r>
            <a:r>
              <a:rPr lang="en-US" dirty="0"/>
              <a:t>15%</a:t>
            </a:r>
            <a:endParaRPr lang="lt-LT" dirty="0"/>
          </a:p>
          <a:p>
            <a:endParaRPr lang="lt-LT" dirty="0"/>
          </a:p>
          <a:p>
            <a:r>
              <a:rPr lang="lt-LT" dirty="0"/>
              <a:t>Matyti, kad palankiai atvirumo ir tolerancijos kriterijus vertina apie pusė asmenų (52 proc.).</a:t>
            </a:r>
            <a:endParaRPr lang="en-US" dirty="0"/>
          </a:p>
        </p:txBody>
      </p:sp>
    </p:spTree>
    <p:extLst>
      <p:ext uri="{BB962C8B-B14F-4D97-AF65-F5344CB8AC3E}">
        <p14:creationId xmlns:p14="http://schemas.microsoft.com/office/powerpoint/2010/main" val="2149779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7707C-1CBD-E29C-7EB4-426CB4AD9DF0}"/>
              </a:ext>
            </a:extLst>
          </p:cNvPr>
          <p:cNvSpPr>
            <a:spLocks noGrp="1"/>
          </p:cNvSpPr>
          <p:nvPr>
            <p:ph type="title"/>
          </p:nvPr>
        </p:nvSpPr>
        <p:spPr>
          <a:xfrm>
            <a:off x="839788" y="457200"/>
            <a:ext cx="3932237" cy="1222310"/>
          </a:xfrm>
        </p:spPr>
        <p:txBody>
          <a:bodyPr>
            <a:normAutofit/>
          </a:bodyPr>
          <a:lstStyle/>
          <a:p>
            <a:r>
              <a:rPr lang="en-US" sz="2400" b="1" dirty="0">
                <a:solidFill>
                  <a:srgbClr val="002060"/>
                </a:solidFill>
              </a:rPr>
              <a:t>NEFORMALIOS GRUPUOT</a:t>
            </a:r>
            <a:r>
              <a:rPr lang="lt-LT" sz="2400" b="1" dirty="0">
                <a:solidFill>
                  <a:srgbClr val="002060"/>
                </a:solidFill>
              </a:rPr>
              <a:t>ĖS</a:t>
            </a:r>
            <a:endParaRPr lang="en-US" sz="2400" b="1" dirty="0">
              <a:solidFill>
                <a:srgbClr val="002060"/>
              </a:solidFill>
            </a:endParaRPr>
          </a:p>
        </p:txBody>
      </p:sp>
      <p:graphicFrame>
        <p:nvGraphicFramePr>
          <p:cNvPr id="7" name="Turinio vietos rezervavimo ženklas 6">
            <a:extLst>
              <a:ext uri="{FF2B5EF4-FFF2-40B4-BE49-F238E27FC236}">
                <a16:creationId xmlns:a16="http://schemas.microsoft.com/office/drawing/2014/main" id="{74224CE8-C980-7C7C-6E72-8A33D2BCA80D}"/>
              </a:ext>
            </a:extLst>
          </p:cNvPr>
          <p:cNvGraphicFramePr>
            <a:graphicFrameLocks noGrp="1"/>
          </p:cNvGraphicFramePr>
          <p:nvPr>
            <p:ph idx="1"/>
            <p:extLst>
              <p:ext uri="{D42A27DB-BD31-4B8C-83A1-F6EECF244321}">
                <p14:modId xmlns:p14="http://schemas.microsoft.com/office/powerpoint/2010/main" val="1609712161"/>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05E3FED3-1742-27F3-3987-F3568ACDD4E4}"/>
              </a:ext>
            </a:extLst>
          </p:cNvPr>
          <p:cNvSpPr>
            <a:spLocks noGrp="1"/>
          </p:cNvSpPr>
          <p:nvPr>
            <p:ph type="body" sz="half" idx="2"/>
          </p:nvPr>
        </p:nvSpPr>
        <p:spPr/>
        <p:txBody>
          <a:bodyPr>
            <a:normAutofit/>
          </a:bodyPr>
          <a:lstStyle/>
          <a:p>
            <a:r>
              <a:rPr lang="lt-LT" b="1" dirty="0">
                <a:solidFill>
                  <a:srgbClr val="002060"/>
                </a:solidFill>
              </a:rPr>
              <a:t>Palankiai </a:t>
            </a:r>
            <a:r>
              <a:rPr lang="lt-LT" dirty="0"/>
              <a:t>– </a:t>
            </a:r>
            <a:r>
              <a:rPr lang="en-US" dirty="0"/>
              <a:t>63,1%</a:t>
            </a:r>
          </a:p>
          <a:p>
            <a:r>
              <a:rPr lang="en-US" b="1" dirty="0">
                <a:solidFill>
                  <a:srgbClr val="002060"/>
                </a:solidFill>
              </a:rPr>
              <a:t>Neturi </a:t>
            </a:r>
            <a:r>
              <a:rPr lang="en-US" b="1" dirty="0" err="1">
                <a:solidFill>
                  <a:srgbClr val="002060"/>
                </a:solidFill>
              </a:rPr>
              <a:t>nuomon</a:t>
            </a:r>
            <a:r>
              <a:rPr lang="lt-LT" b="1" dirty="0">
                <a:solidFill>
                  <a:srgbClr val="002060"/>
                </a:solidFill>
              </a:rPr>
              <a:t>ės </a:t>
            </a:r>
            <a:r>
              <a:rPr lang="lt-LT" dirty="0"/>
              <a:t>– </a:t>
            </a:r>
            <a:r>
              <a:rPr lang="en-US" dirty="0"/>
              <a:t>26,8%</a:t>
            </a:r>
            <a:endParaRPr lang="lt-LT" dirty="0"/>
          </a:p>
          <a:p>
            <a:r>
              <a:rPr lang="lt-LT" b="1" dirty="0">
                <a:solidFill>
                  <a:srgbClr val="002060"/>
                </a:solidFill>
              </a:rPr>
              <a:t>Nepalankiai</a:t>
            </a:r>
            <a:r>
              <a:rPr lang="lt-LT" dirty="0"/>
              <a:t> – </a:t>
            </a:r>
            <a:r>
              <a:rPr lang="en-US" dirty="0"/>
              <a:t>10,1%</a:t>
            </a:r>
            <a:endParaRPr lang="lt-LT" dirty="0"/>
          </a:p>
          <a:p>
            <a:endParaRPr lang="lt-LT" dirty="0"/>
          </a:p>
          <a:p>
            <a:r>
              <a:rPr lang="lt-LT" dirty="0"/>
              <a:t>Organizacijoje nestebima neformaliųjų grupuočių tendencija, t. y. darbuotojai nėra linkę  susitelkti į tam tikras grupes, kurių susiformavimas dažnai išskaido kolektyvo bendrystę bei apsunkina bendravimą bei bendradarbiavimą.</a:t>
            </a:r>
          </a:p>
          <a:p>
            <a:r>
              <a:rPr lang="lt-LT" dirty="0"/>
              <a:t>Į klausimą apie tai, ar priklauso kokiai nors grupei darbe, dauguma atsako neigiamai (net 72 proc.).</a:t>
            </a:r>
          </a:p>
          <a:p>
            <a:endParaRPr lang="en-US" dirty="0"/>
          </a:p>
        </p:txBody>
      </p:sp>
    </p:spTree>
    <p:extLst>
      <p:ext uri="{BB962C8B-B14F-4D97-AF65-F5344CB8AC3E}">
        <p14:creationId xmlns:p14="http://schemas.microsoft.com/office/powerpoint/2010/main" val="2675290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76640-D5BE-2907-44A1-44C6C4FB30FA}"/>
              </a:ext>
            </a:extLst>
          </p:cNvPr>
          <p:cNvSpPr>
            <a:spLocks noGrp="1"/>
          </p:cNvSpPr>
          <p:nvPr>
            <p:ph type="title"/>
          </p:nvPr>
        </p:nvSpPr>
        <p:spPr>
          <a:xfrm>
            <a:off x="839788" y="457200"/>
            <a:ext cx="3932237" cy="1138335"/>
          </a:xfrm>
        </p:spPr>
        <p:txBody>
          <a:bodyPr>
            <a:normAutofit/>
          </a:bodyPr>
          <a:lstStyle/>
          <a:p>
            <a:r>
              <a:rPr lang="lt-LT" sz="2400" b="1" dirty="0">
                <a:solidFill>
                  <a:srgbClr val="002060"/>
                </a:solidFill>
              </a:rPr>
              <a:t>KONFLIKTAI</a:t>
            </a:r>
            <a:endParaRPr lang="en-US" sz="2400" b="1" dirty="0">
              <a:solidFill>
                <a:srgbClr val="002060"/>
              </a:solidFill>
            </a:endParaRPr>
          </a:p>
        </p:txBody>
      </p:sp>
      <p:graphicFrame>
        <p:nvGraphicFramePr>
          <p:cNvPr id="7" name="Content Placeholder 6">
            <a:extLst>
              <a:ext uri="{FF2B5EF4-FFF2-40B4-BE49-F238E27FC236}">
                <a16:creationId xmlns:a16="http://schemas.microsoft.com/office/drawing/2014/main" id="{91ADFD13-5CFA-1112-0DB6-C294D0A4D3DB}"/>
              </a:ext>
            </a:extLst>
          </p:cNvPr>
          <p:cNvGraphicFramePr>
            <a:graphicFrameLocks noGrp="1"/>
          </p:cNvGraphicFramePr>
          <p:nvPr>
            <p:ph idx="1"/>
            <p:extLst>
              <p:ext uri="{D42A27DB-BD31-4B8C-83A1-F6EECF244321}">
                <p14:modId xmlns:p14="http://schemas.microsoft.com/office/powerpoint/2010/main" val="3999612730"/>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8BEF763C-EA93-7318-0523-5EF78661B926}"/>
              </a:ext>
            </a:extLst>
          </p:cNvPr>
          <p:cNvSpPr>
            <a:spLocks noGrp="1"/>
          </p:cNvSpPr>
          <p:nvPr>
            <p:ph type="body" sz="half" idx="2"/>
          </p:nvPr>
        </p:nvSpPr>
        <p:spPr>
          <a:xfrm>
            <a:off x="839788" y="2057400"/>
            <a:ext cx="4879877" cy="3811588"/>
          </a:xfrm>
        </p:spPr>
        <p:txBody>
          <a:bodyPr/>
          <a:lstStyle/>
          <a:p>
            <a:r>
              <a:rPr lang="lt-LT" b="1" dirty="0">
                <a:solidFill>
                  <a:srgbClr val="002060"/>
                </a:solidFill>
              </a:rPr>
              <a:t>Palankiai</a:t>
            </a:r>
            <a:r>
              <a:rPr lang="en-US" dirty="0"/>
              <a:t> – 72,7%</a:t>
            </a:r>
          </a:p>
          <a:p>
            <a:r>
              <a:rPr lang="en-US" b="1" dirty="0">
                <a:solidFill>
                  <a:srgbClr val="002060"/>
                </a:solidFill>
              </a:rPr>
              <a:t>Neturi </a:t>
            </a:r>
            <a:r>
              <a:rPr lang="en-US" b="1" dirty="0" err="1">
                <a:solidFill>
                  <a:srgbClr val="002060"/>
                </a:solidFill>
              </a:rPr>
              <a:t>nuomon</a:t>
            </a:r>
            <a:r>
              <a:rPr lang="lt-LT" b="1" dirty="0">
                <a:solidFill>
                  <a:srgbClr val="002060"/>
                </a:solidFill>
              </a:rPr>
              <a:t>ės </a:t>
            </a:r>
            <a:r>
              <a:rPr lang="lt-LT" dirty="0"/>
              <a:t>– </a:t>
            </a:r>
            <a:r>
              <a:rPr lang="en-US" dirty="0"/>
              <a:t>21,14%</a:t>
            </a:r>
            <a:endParaRPr lang="lt-LT" dirty="0"/>
          </a:p>
          <a:p>
            <a:r>
              <a:rPr lang="lt-LT" b="1" dirty="0">
                <a:solidFill>
                  <a:srgbClr val="002060"/>
                </a:solidFill>
              </a:rPr>
              <a:t>Nepalankiai</a:t>
            </a:r>
            <a:r>
              <a:rPr lang="lt-LT" dirty="0"/>
              <a:t> – </a:t>
            </a:r>
            <a:r>
              <a:rPr lang="en-US" dirty="0"/>
              <a:t>6,16%</a:t>
            </a:r>
            <a:endParaRPr lang="lt-LT" dirty="0"/>
          </a:p>
          <a:p>
            <a:endParaRPr lang="lt-LT" dirty="0"/>
          </a:p>
          <a:p>
            <a:r>
              <a:rPr lang="lt-LT" dirty="0"/>
              <a:t>Darbuotojai išsako, kad kolektyve nėra būdinga kenkti kolegoms ar „suvedinėti sąskaitas (81 proc. tam pritaria), vadovybės elgesys neskatina konfliktų ar neteisybės jausmo (92 proc.).</a:t>
            </a:r>
          </a:p>
          <a:p>
            <a:r>
              <a:rPr lang="lt-LT" dirty="0"/>
              <a:t>Kolektyve skatinama pastebėti ir spręsti konfliktus, o ne vengti (70 proc.).</a:t>
            </a:r>
            <a:endParaRPr lang="en-US" dirty="0"/>
          </a:p>
        </p:txBody>
      </p:sp>
      <p:graphicFrame>
        <p:nvGraphicFramePr>
          <p:cNvPr id="6" name="Diagrama 5">
            <a:extLst>
              <a:ext uri="{FF2B5EF4-FFF2-40B4-BE49-F238E27FC236}">
                <a16:creationId xmlns:a16="http://schemas.microsoft.com/office/drawing/2014/main" id="{AA969F2E-855B-0FCC-3E3F-6397152D8C0A}"/>
              </a:ext>
            </a:extLst>
          </p:cNvPr>
          <p:cNvGraphicFramePr/>
          <p:nvPr>
            <p:extLst>
              <p:ext uri="{D42A27DB-BD31-4B8C-83A1-F6EECF244321}">
                <p14:modId xmlns:p14="http://schemas.microsoft.com/office/powerpoint/2010/main" val="2438564765"/>
              </p:ext>
            </p:extLst>
          </p:nvPr>
        </p:nvGraphicFramePr>
        <p:xfrm>
          <a:off x="5626359" y="987425"/>
          <a:ext cx="5001208" cy="50868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9996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3416C91-6CA2-8360-52EB-08E91F02CD0B}"/>
              </a:ext>
            </a:extLst>
          </p:cNvPr>
          <p:cNvSpPr>
            <a:spLocks noGrp="1"/>
          </p:cNvSpPr>
          <p:nvPr>
            <p:ph type="title"/>
          </p:nvPr>
        </p:nvSpPr>
        <p:spPr/>
        <p:txBody>
          <a:bodyPr/>
          <a:lstStyle/>
          <a:p>
            <a:r>
              <a:rPr lang="lt-LT" b="1" dirty="0">
                <a:solidFill>
                  <a:srgbClr val="002060"/>
                </a:solidFill>
              </a:rPr>
              <a:t>APIBENDRINIMAS</a:t>
            </a:r>
          </a:p>
        </p:txBody>
      </p:sp>
      <p:sp>
        <p:nvSpPr>
          <p:cNvPr id="3" name="Turinio vietos rezervavimo ženklas 2">
            <a:extLst>
              <a:ext uri="{FF2B5EF4-FFF2-40B4-BE49-F238E27FC236}">
                <a16:creationId xmlns:a16="http://schemas.microsoft.com/office/drawing/2014/main" id="{38B86392-0765-F206-1F61-D7FDE292F2A8}"/>
              </a:ext>
            </a:extLst>
          </p:cNvPr>
          <p:cNvSpPr>
            <a:spLocks noGrp="1"/>
          </p:cNvSpPr>
          <p:nvPr>
            <p:ph idx="1"/>
          </p:nvPr>
        </p:nvSpPr>
        <p:spPr/>
        <p:txBody>
          <a:bodyPr>
            <a:normAutofit fontScale="92500" lnSpcReduction="10000"/>
          </a:bodyPr>
          <a:lstStyle/>
          <a:p>
            <a:r>
              <a:rPr lang="lt-LT" dirty="0"/>
              <a:t>Atlikus išsamią organizacijoje dirbančių asmenų vidinio klimato analizę, matyti, kad didžioji dalis jaučiasi saugiau ir laisvai, vertina aplinką palankiai.</a:t>
            </a:r>
          </a:p>
          <a:p>
            <a:r>
              <a:rPr lang="lt-LT" dirty="0"/>
              <a:t>Vienas svarbiausių bruožų – darbuotojų susitelkimas ir palaikymas vienas kito sunkiu momentu.</a:t>
            </a:r>
          </a:p>
          <a:p>
            <a:r>
              <a:rPr lang="lt-LT" dirty="0"/>
              <a:t>Organizacijos vertybės ir tradicijos yra priimtinos bei atitinka visuomenėje priimtinas normas.</a:t>
            </a:r>
          </a:p>
          <a:p>
            <a:r>
              <a:rPr lang="lt-LT" dirty="0"/>
              <a:t>Nauji kolektyvo nariai yra priimami jau seniau dirbančių kolegų bei lengvai įsilieja į kolektyvą.</a:t>
            </a:r>
          </a:p>
          <a:p>
            <a:r>
              <a:rPr lang="lt-LT" dirty="0"/>
              <a:t>Informacijos sklaida – efektyvi ir atvira.</a:t>
            </a:r>
          </a:p>
          <a:p>
            <a:r>
              <a:rPr lang="lt-LT" dirty="0"/>
              <a:t>Vis tik stebima, kad sritys susijusios su tarpusavio pasitikėjimu ir tolerancija, vertinamos mažiau palankiai, todėl rekomenduojama stiprinti šias sritis. </a:t>
            </a:r>
          </a:p>
          <a:p>
            <a:endParaRPr lang="lt-LT" dirty="0"/>
          </a:p>
          <a:p>
            <a:endParaRPr lang="lt-LT" dirty="0"/>
          </a:p>
        </p:txBody>
      </p:sp>
    </p:spTree>
    <p:extLst>
      <p:ext uri="{BB962C8B-B14F-4D97-AF65-F5344CB8AC3E}">
        <p14:creationId xmlns:p14="http://schemas.microsoft.com/office/powerpoint/2010/main" val="1000209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9A63C7C-210B-098E-AE33-7E20D1F992C8}"/>
              </a:ext>
            </a:extLst>
          </p:cNvPr>
          <p:cNvSpPr>
            <a:spLocks noGrp="1"/>
          </p:cNvSpPr>
          <p:nvPr>
            <p:ph type="title"/>
          </p:nvPr>
        </p:nvSpPr>
        <p:spPr/>
        <p:txBody>
          <a:bodyPr/>
          <a:lstStyle/>
          <a:p>
            <a:r>
              <a:rPr lang="lt-LT" b="1" dirty="0">
                <a:solidFill>
                  <a:srgbClr val="002060"/>
                </a:solidFill>
              </a:rPr>
              <a:t>PALYGINIMAS</a:t>
            </a:r>
          </a:p>
        </p:txBody>
      </p:sp>
      <p:sp>
        <p:nvSpPr>
          <p:cNvPr id="3" name="Turinio vietos rezervavimo ženklas 2">
            <a:extLst>
              <a:ext uri="{FF2B5EF4-FFF2-40B4-BE49-F238E27FC236}">
                <a16:creationId xmlns:a16="http://schemas.microsoft.com/office/drawing/2014/main" id="{7177E907-FDD5-6454-7187-B6DFE68A70D6}"/>
              </a:ext>
            </a:extLst>
          </p:cNvPr>
          <p:cNvSpPr>
            <a:spLocks noGrp="1"/>
          </p:cNvSpPr>
          <p:nvPr>
            <p:ph idx="1"/>
          </p:nvPr>
        </p:nvSpPr>
        <p:spPr/>
        <p:txBody>
          <a:bodyPr>
            <a:normAutofit fontScale="92500" lnSpcReduction="10000"/>
          </a:bodyPr>
          <a:lstStyle/>
          <a:p>
            <a:r>
              <a:rPr lang="lt-LT" dirty="0"/>
              <a:t>Organizacijos klimato tyrimas atliekamas antrąjį kartą. Pirmasis buvo atliktas 2024 m. kovo mėnesį. </a:t>
            </a:r>
          </a:p>
          <a:p>
            <a:r>
              <a:rPr lang="lt-LT" dirty="0"/>
              <a:t>Lyginant tyrimų rezultatus stebima, kad organizacijoje sumažėjo neformalių grupelių ir šiuo metu ši sritis vertinama palankiai.</a:t>
            </a:r>
          </a:p>
          <a:p>
            <a:r>
              <a:rPr lang="lt-LT" dirty="0"/>
              <a:t>Per tą laikotarpį į organizaciją atvyko nemažai naujų darbuotojų, todėl svarbu atkreipti dėmesį į tai, kad sritis, susijusi su naujų darbuotojų atėjimu vertinama palankiai. Šis faktorius taip pat gali padėti paaiškinti, kodėl organizacijoje sritis, susijusi su atvirumu ir pasitikėjimu vienas kitu dar yra šiek tiek silpnesnė (auginti pasitikėjimą reikia daugiau laiko).</a:t>
            </a:r>
          </a:p>
          <a:p>
            <a:r>
              <a:rPr lang="lt-LT" dirty="0"/>
              <a:t>Siekiant tai stiprinti svarbu atsižvelgti į laiko aspektus bei rinktis tinkamas strategijas.</a:t>
            </a:r>
          </a:p>
        </p:txBody>
      </p:sp>
    </p:spTree>
    <p:extLst>
      <p:ext uri="{BB962C8B-B14F-4D97-AF65-F5344CB8AC3E}">
        <p14:creationId xmlns:p14="http://schemas.microsoft.com/office/powerpoint/2010/main" val="3266473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78D25E5-9C99-1EAA-8716-5BC8A72FD88D}"/>
              </a:ext>
            </a:extLst>
          </p:cNvPr>
          <p:cNvSpPr>
            <a:spLocks noGrp="1"/>
          </p:cNvSpPr>
          <p:nvPr>
            <p:ph type="title"/>
          </p:nvPr>
        </p:nvSpPr>
        <p:spPr/>
        <p:txBody>
          <a:bodyPr/>
          <a:lstStyle/>
          <a:p>
            <a:r>
              <a:rPr lang="lt-LT" b="1" dirty="0">
                <a:solidFill>
                  <a:srgbClr val="002060"/>
                </a:solidFill>
              </a:rPr>
              <a:t>REKOMENDACIJOS</a:t>
            </a:r>
          </a:p>
        </p:txBody>
      </p:sp>
      <p:sp>
        <p:nvSpPr>
          <p:cNvPr id="3" name="Turinio vietos rezervavimo ženklas 2">
            <a:extLst>
              <a:ext uri="{FF2B5EF4-FFF2-40B4-BE49-F238E27FC236}">
                <a16:creationId xmlns:a16="http://schemas.microsoft.com/office/drawing/2014/main" id="{E5BC6CA7-C311-545E-B84D-091E28676704}"/>
              </a:ext>
            </a:extLst>
          </p:cNvPr>
          <p:cNvSpPr>
            <a:spLocks noGrp="1"/>
          </p:cNvSpPr>
          <p:nvPr>
            <p:ph idx="1"/>
          </p:nvPr>
        </p:nvSpPr>
        <p:spPr/>
        <p:txBody>
          <a:bodyPr>
            <a:normAutofit fontScale="92500" lnSpcReduction="10000"/>
          </a:bodyPr>
          <a:lstStyle/>
          <a:p>
            <a:pPr marL="0" indent="0">
              <a:buNone/>
            </a:pPr>
            <a:r>
              <a:rPr lang="lt-LT" dirty="0"/>
              <a:t>Siekiant formuoti ir stiprinti organizacijos darbuotojų pasitikėjimą vienas kitu, rekomenduojami psichologiniai veiksniai:</a:t>
            </a:r>
          </a:p>
          <a:p>
            <a:pPr marL="0" indent="0">
              <a:buNone/>
            </a:pPr>
            <a:r>
              <a:rPr lang="lt-LT" dirty="0"/>
              <a:t>	- </a:t>
            </a:r>
            <a:r>
              <a:rPr lang="lt-LT" i="1" dirty="0"/>
              <a:t>Atvirumas </a:t>
            </a:r>
            <a:r>
              <a:rPr lang="lt-LT" dirty="0"/>
              <a:t>– skatinti darbuotojus atvirai išsakyti savo nuomonę, dalintis kylančiais iššūkiais ir kartu ieškoti sprendimo būdų.</a:t>
            </a:r>
          </a:p>
          <a:p>
            <a:pPr marL="0" indent="0">
              <a:buNone/>
            </a:pPr>
            <a:r>
              <a:rPr lang="lt-LT" dirty="0"/>
              <a:t>	- </a:t>
            </a:r>
            <a:r>
              <a:rPr lang="lt-LT" i="1" dirty="0"/>
              <a:t>Empatija ir emocinis intelektas </a:t>
            </a:r>
            <a:r>
              <a:rPr lang="lt-LT" dirty="0"/>
              <a:t>– savo ir kitų poreikių pažinimas grupėje.</a:t>
            </a:r>
          </a:p>
          <a:p>
            <a:pPr marL="0" indent="0">
              <a:buNone/>
            </a:pPr>
            <a:r>
              <a:rPr lang="lt-LT" dirty="0"/>
              <a:t>	- </a:t>
            </a:r>
            <a:r>
              <a:rPr lang="lt-LT" i="1" dirty="0"/>
              <a:t>Bendras tikslas </a:t>
            </a:r>
            <a:r>
              <a:rPr lang="lt-LT" dirty="0"/>
              <a:t>– kai darbuotojai orientuoti į bendrą tikslą, stiprėja bendrystė ir atvirumas, mažėja konkurencija.</a:t>
            </a:r>
          </a:p>
          <a:p>
            <a:pPr marL="0" indent="0">
              <a:buNone/>
            </a:pPr>
            <a:r>
              <a:rPr lang="lt-LT" dirty="0"/>
              <a:t>	 - </a:t>
            </a:r>
            <a:r>
              <a:rPr lang="lt-LT" i="1" dirty="0"/>
              <a:t>Socialinė parama ir bendradarbiavimas</a:t>
            </a:r>
            <a:r>
              <a:rPr lang="lt-LT" dirty="0"/>
              <a:t>. Idėjų generavimas apie tai, kaip skatinti pagalbą ir paramą vieni kitiems, skatina ir augina pasitikėjimo jausmą bei mažina nesaugumą. </a:t>
            </a:r>
          </a:p>
        </p:txBody>
      </p:sp>
    </p:spTree>
    <p:extLst>
      <p:ext uri="{BB962C8B-B14F-4D97-AF65-F5344CB8AC3E}">
        <p14:creationId xmlns:p14="http://schemas.microsoft.com/office/powerpoint/2010/main" val="141865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D1278E6-1167-5F3E-6662-AEF81B8613C6}"/>
              </a:ext>
            </a:extLst>
          </p:cNvPr>
          <p:cNvSpPr>
            <a:spLocks noGrp="1"/>
          </p:cNvSpPr>
          <p:nvPr>
            <p:ph type="title"/>
          </p:nvPr>
        </p:nvSpPr>
        <p:spPr/>
        <p:txBody>
          <a:bodyPr>
            <a:normAutofit/>
          </a:bodyPr>
          <a:lstStyle/>
          <a:p>
            <a:r>
              <a:rPr lang="en-US" sz="3600" dirty="0" err="1"/>
              <a:t>Tyrimo</a:t>
            </a:r>
            <a:r>
              <a:rPr lang="en-US" sz="3600" dirty="0"/>
              <a:t> </a:t>
            </a:r>
            <a:r>
              <a:rPr lang="en-US" sz="3600" dirty="0" err="1"/>
              <a:t>eiga</a:t>
            </a:r>
            <a:r>
              <a:rPr lang="en-US" sz="3600" dirty="0"/>
              <a:t>:</a:t>
            </a:r>
            <a:endParaRPr lang="lt-LT" sz="3600" dirty="0"/>
          </a:p>
        </p:txBody>
      </p:sp>
      <p:sp>
        <p:nvSpPr>
          <p:cNvPr id="3" name="Turinio vietos rezervavimo ženklas 2">
            <a:extLst>
              <a:ext uri="{FF2B5EF4-FFF2-40B4-BE49-F238E27FC236}">
                <a16:creationId xmlns:a16="http://schemas.microsoft.com/office/drawing/2014/main" id="{849D6044-3468-8BE9-9557-ED27E4940528}"/>
              </a:ext>
            </a:extLst>
          </p:cNvPr>
          <p:cNvSpPr>
            <a:spLocks noGrp="1"/>
          </p:cNvSpPr>
          <p:nvPr>
            <p:ph idx="1"/>
          </p:nvPr>
        </p:nvSpPr>
        <p:spPr/>
        <p:txBody>
          <a:bodyPr>
            <a:normAutofit fontScale="70000" lnSpcReduction="20000"/>
          </a:bodyPr>
          <a:lstStyle/>
          <a:p>
            <a:r>
              <a:rPr lang="lt-LT" dirty="0"/>
              <a:t>Tyrimo atlikimo data - 2024 lapkritis.</a:t>
            </a:r>
          </a:p>
          <a:p>
            <a:r>
              <a:rPr lang="lt-LT" dirty="0"/>
              <a:t>Organizacinio klimato matavimo instrumentas, kuris </a:t>
            </a:r>
            <a:r>
              <a:rPr lang="en-US" dirty="0"/>
              <a:t>parengta</a:t>
            </a:r>
            <a:r>
              <a:rPr lang="lt-LT" dirty="0"/>
              <a:t>s</a:t>
            </a:r>
            <a:r>
              <a:rPr lang="en-US" dirty="0"/>
              <a:t> </a:t>
            </a:r>
            <a:r>
              <a:rPr lang="en-US" dirty="0" err="1"/>
              <a:t>atsižvelgiant</a:t>
            </a:r>
            <a:r>
              <a:rPr lang="en-US" dirty="0"/>
              <a:t> į </a:t>
            </a:r>
            <a:r>
              <a:rPr lang="en-US" dirty="0" err="1"/>
              <a:t>svarbiausiausius</a:t>
            </a:r>
            <a:r>
              <a:rPr lang="en-US" dirty="0"/>
              <a:t> </a:t>
            </a:r>
            <a:r>
              <a:rPr lang="en-US" dirty="0" err="1"/>
              <a:t>kriterijus</a:t>
            </a:r>
            <a:r>
              <a:rPr lang="en-US" dirty="0"/>
              <a:t>:</a:t>
            </a:r>
            <a:endParaRPr lang="lt-LT" dirty="0"/>
          </a:p>
          <a:p>
            <a:pPr marL="0" indent="0">
              <a:buNone/>
            </a:pPr>
            <a:r>
              <a:rPr lang="lt-LT" dirty="0"/>
              <a:t>	- </a:t>
            </a:r>
            <a:r>
              <a:rPr lang="en-US" dirty="0" err="1"/>
              <a:t>saugumas</a:t>
            </a:r>
            <a:r>
              <a:rPr lang="en-US" dirty="0"/>
              <a:t>/</a:t>
            </a:r>
            <a:r>
              <a:rPr lang="en-US" dirty="0" err="1"/>
              <a:t>apibrėžtumas</a:t>
            </a:r>
            <a:r>
              <a:rPr lang="lt-LT" dirty="0"/>
              <a:t>.</a:t>
            </a:r>
          </a:p>
          <a:p>
            <a:pPr marL="0" indent="0">
              <a:buNone/>
            </a:pPr>
            <a:r>
              <a:rPr lang="lt-LT" dirty="0"/>
              <a:t>	-</a:t>
            </a:r>
            <a:r>
              <a:rPr lang="en-US" dirty="0"/>
              <a:t> </a:t>
            </a:r>
            <a:r>
              <a:rPr lang="en-US" dirty="0" err="1"/>
              <a:t>kūrybiškumas</a:t>
            </a:r>
            <a:r>
              <a:rPr lang="en-US" dirty="0"/>
              <a:t>/</a:t>
            </a:r>
            <a:r>
              <a:rPr lang="en-US" dirty="0" err="1"/>
              <a:t>iniciatyva</a:t>
            </a:r>
            <a:r>
              <a:rPr lang="lt-LT" dirty="0"/>
              <a:t>.</a:t>
            </a:r>
          </a:p>
          <a:p>
            <a:pPr marL="0" indent="0">
              <a:buNone/>
            </a:pPr>
            <a:r>
              <a:rPr lang="lt-LT" dirty="0"/>
              <a:t>	- </a:t>
            </a:r>
            <a:r>
              <a:rPr lang="en-US" dirty="0" err="1"/>
              <a:t>atėjimas</a:t>
            </a:r>
            <a:r>
              <a:rPr lang="en-US" dirty="0"/>
              <a:t> į </a:t>
            </a:r>
            <a:r>
              <a:rPr lang="en-US" dirty="0" err="1"/>
              <a:t>organizaciją</a:t>
            </a:r>
            <a:r>
              <a:rPr lang="en-US" dirty="0"/>
              <a:t>/</a:t>
            </a:r>
            <a:r>
              <a:rPr lang="en-US" dirty="0" err="1"/>
              <a:t>išėjimas</a:t>
            </a:r>
            <a:r>
              <a:rPr lang="lt-LT" dirty="0"/>
              <a:t>.</a:t>
            </a:r>
          </a:p>
          <a:p>
            <a:pPr marL="0" indent="0">
              <a:buNone/>
            </a:pPr>
            <a:r>
              <a:rPr lang="lt-LT" dirty="0"/>
              <a:t>	-</a:t>
            </a:r>
            <a:r>
              <a:rPr lang="en-US" dirty="0"/>
              <a:t> </a:t>
            </a:r>
            <a:r>
              <a:rPr lang="en-US" dirty="0" err="1"/>
              <a:t>komunikacija</a:t>
            </a:r>
            <a:r>
              <a:rPr lang="lt-LT" dirty="0"/>
              <a:t>.</a:t>
            </a:r>
          </a:p>
          <a:p>
            <a:pPr marL="0" indent="0">
              <a:buNone/>
            </a:pPr>
            <a:r>
              <a:rPr lang="lt-LT" dirty="0"/>
              <a:t>	- </a:t>
            </a:r>
            <a:r>
              <a:rPr lang="en-US" dirty="0" err="1"/>
              <a:t>informacijos</a:t>
            </a:r>
            <a:r>
              <a:rPr lang="en-US" dirty="0"/>
              <a:t> </a:t>
            </a:r>
            <a:r>
              <a:rPr lang="en-US" dirty="0" err="1"/>
              <a:t>sklaida</a:t>
            </a:r>
            <a:r>
              <a:rPr lang="lt-LT" dirty="0"/>
              <a:t>.</a:t>
            </a:r>
          </a:p>
          <a:p>
            <a:pPr marL="0" indent="0">
              <a:buNone/>
            </a:pPr>
            <a:r>
              <a:rPr lang="lt-LT" dirty="0"/>
              <a:t>	-</a:t>
            </a:r>
            <a:r>
              <a:rPr lang="en-US" dirty="0"/>
              <a:t> </a:t>
            </a:r>
            <a:r>
              <a:rPr lang="en-US" dirty="0" err="1"/>
              <a:t>santykiai</a:t>
            </a:r>
            <a:r>
              <a:rPr lang="en-US" dirty="0"/>
              <a:t> </a:t>
            </a:r>
            <a:r>
              <a:rPr lang="en-US" dirty="0" err="1"/>
              <a:t>su</a:t>
            </a:r>
            <a:r>
              <a:rPr lang="en-US" dirty="0"/>
              <a:t> </a:t>
            </a:r>
            <a:r>
              <a:rPr lang="en-US" dirty="0" err="1"/>
              <a:t>vadovais</a:t>
            </a:r>
            <a:r>
              <a:rPr lang="lt-LT" dirty="0"/>
              <a:t>.</a:t>
            </a:r>
          </a:p>
          <a:p>
            <a:pPr marL="0" indent="0">
              <a:buNone/>
            </a:pPr>
            <a:r>
              <a:rPr lang="lt-LT" dirty="0"/>
              <a:t>	-</a:t>
            </a:r>
            <a:r>
              <a:rPr lang="en-US" dirty="0"/>
              <a:t> </a:t>
            </a:r>
            <a:r>
              <a:rPr lang="en-US" dirty="0" err="1"/>
              <a:t>kontrolė</a:t>
            </a:r>
            <a:r>
              <a:rPr lang="lt-LT" dirty="0"/>
              <a:t>.</a:t>
            </a:r>
          </a:p>
          <a:p>
            <a:pPr marL="0" indent="0">
              <a:buNone/>
            </a:pPr>
            <a:r>
              <a:rPr lang="lt-LT" dirty="0"/>
              <a:t>	-</a:t>
            </a:r>
            <a:r>
              <a:rPr lang="en-US" dirty="0"/>
              <a:t> </a:t>
            </a:r>
            <a:r>
              <a:rPr lang="en-US" dirty="0" err="1"/>
              <a:t>darbuotojų</a:t>
            </a:r>
            <a:r>
              <a:rPr lang="en-US" dirty="0"/>
              <a:t> </a:t>
            </a:r>
            <a:r>
              <a:rPr lang="en-US" dirty="0" err="1"/>
              <a:t>tarpusavio</a:t>
            </a:r>
            <a:r>
              <a:rPr lang="en-US" dirty="0"/>
              <a:t> </a:t>
            </a:r>
            <a:r>
              <a:rPr lang="en-US" dirty="0" err="1"/>
              <a:t>santykiai</a:t>
            </a:r>
            <a:r>
              <a:rPr lang="lt-LT" dirty="0"/>
              <a:t>.</a:t>
            </a:r>
          </a:p>
          <a:p>
            <a:pPr marL="0" indent="0">
              <a:buNone/>
            </a:pPr>
            <a:r>
              <a:rPr lang="lt-LT" dirty="0"/>
              <a:t>	-</a:t>
            </a:r>
            <a:r>
              <a:rPr lang="en-US" dirty="0"/>
              <a:t> </a:t>
            </a:r>
            <a:r>
              <a:rPr lang="en-US" dirty="0" err="1"/>
              <a:t>atvirumas</a:t>
            </a:r>
            <a:r>
              <a:rPr lang="en-US" dirty="0"/>
              <a:t>/</a:t>
            </a:r>
            <a:r>
              <a:rPr lang="en-US" dirty="0" err="1"/>
              <a:t>tolerantiškumas</a:t>
            </a:r>
            <a:r>
              <a:rPr lang="lt-LT" dirty="0"/>
              <a:t>.</a:t>
            </a:r>
          </a:p>
          <a:p>
            <a:pPr marL="0" indent="0">
              <a:buNone/>
            </a:pPr>
            <a:r>
              <a:rPr lang="lt-LT" dirty="0"/>
              <a:t>	-</a:t>
            </a:r>
            <a:r>
              <a:rPr lang="en-US" dirty="0"/>
              <a:t> </a:t>
            </a:r>
            <a:r>
              <a:rPr lang="en-US" dirty="0" err="1"/>
              <a:t>neformalios</a:t>
            </a:r>
            <a:r>
              <a:rPr lang="en-US" dirty="0"/>
              <a:t> </a:t>
            </a:r>
            <a:r>
              <a:rPr lang="en-US" dirty="0" err="1"/>
              <a:t>grupuotės</a:t>
            </a:r>
            <a:r>
              <a:rPr lang="en-US" dirty="0"/>
              <a:t> </a:t>
            </a:r>
            <a:r>
              <a:rPr lang="en-US" dirty="0" err="1"/>
              <a:t>konfliktai</a:t>
            </a:r>
            <a:r>
              <a:rPr lang="en-US" dirty="0"/>
              <a:t> (</a:t>
            </a:r>
            <a:r>
              <a:rPr lang="en-US" dirty="0" err="1"/>
              <a:t>Merkys</a:t>
            </a:r>
            <a:r>
              <a:rPr lang="en-US" dirty="0"/>
              <a:t> </a:t>
            </a:r>
            <a:r>
              <a:rPr lang="en-US" dirty="0" err="1"/>
              <a:t>ir</a:t>
            </a:r>
            <a:r>
              <a:rPr lang="en-US" dirty="0"/>
              <a:t> kt., 2005; </a:t>
            </a:r>
            <a:r>
              <a:rPr lang="en-US" dirty="0" err="1"/>
              <a:t>Vveinhardt</a:t>
            </a:r>
            <a:r>
              <a:rPr lang="en-US" dirty="0"/>
              <a:t>, 2009).</a:t>
            </a:r>
          </a:p>
          <a:p>
            <a:pPr marL="0" indent="0">
              <a:buNone/>
            </a:pPr>
            <a:endParaRPr lang="lt-LT" dirty="0"/>
          </a:p>
        </p:txBody>
      </p:sp>
    </p:spTree>
    <p:extLst>
      <p:ext uri="{BB962C8B-B14F-4D97-AF65-F5344CB8AC3E}">
        <p14:creationId xmlns:p14="http://schemas.microsoft.com/office/powerpoint/2010/main" val="2647745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BFC3B-6B0B-1324-C4FD-71D98B3334F3}"/>
              </a:ext>
            </a:extLst>
          </p:cNvPr>
          <p:cNvSpPr>
            <a:spLocks noGrp="1"/>
          </p:cNvSpPr>
          <p:nvPr>
            <p:ph type="title"/>
          </p:nvPr>
        </p:nvSpPr>
        <p:spPr>
          <a:xfrm>
            <a:off x="839788" y="457200"/>
            <a:ext cx="3932237" cy="1119673"/>
          </a:xfrm>
        </p:spPr>
        <p:txBody>
          <a:bodyPr>
            <a:normAutofit/>
          </a:bodyPr>
          <a:lstStyle/>
          <a:p>
            <a:r>
              <a:rPr lang="en-US" sz="2400" b="1" dirty="0">
                <a:solidFill>
                  <a:srgbClr val="002060"/>
                </a:solidFill>
              </a:rPr>
              <a:t>S</a:t>
            </a:r>
            <a:r>
              <a:rPr lang="lt-LT" sz="2400" b="1" dirty="0">
                <a:solidFill>
                  <a:srgbClr val="002060"/>
                </a:solidFill>
              </a:rPr>
              <a:t>AUGUMAS/APIBRĖŽTUM</a:t>
            </a:r>
            <a:r>
              <a:rPr lang="en-US" sz="2400" b="1" dirty="0">
                <a:solidFill>
                  <a:srgbClr val="002060"/>
                </a:solidFill>
              </a:rPr>
              <a:t>AS</a:t>
            </a:r>
          </a:p>
        </p:txBody>
      </p:sp>
      <p:sp>
        <p:nvSpPr>
          <p:cNvPr id="4" name="Text Placeholder 3">
            <a:extLst>
              <a:ext uri="{FF2B5EF4-FFF2-40B4-BE49-F238E27FC236}">
                <a16:creationId xmlns:a16="http://schemas.microsoft.com/office/drawing/2014/main" id="{BB0AD198-2DAF-5151-308C-617BE8757D7A}"/>
              </a:ext>
            </a:extLst>
          </p:cNvPr>
          <p:cNvSpPr>
            <a:spLocks noGrp="1"/>
          </p:cNvSpPr>
          <p:nvPr>
            <p:ph type="body" sz="half" idx="2"/>
          </p:nvPr>
        </p:nvSpPr>
        <p:spPr>
          <a:xfrm>
            <a:off x="839788" y="2057400"/>
            <a:ext cx="5256212" cy="3811588"/>
          </a:xfrm>
        </p:spPr>
        <p:txBody>
          <a:bodyPr>
            <a:normAutofit/>
          </a:bodyPr>
          <a:lstStyle/>
          <a:p>
            <a:r>
              <a:rPr lang="lt-LT" b="1" dirty="0">
                <a:solidFill>
                  <a:srgbClr val="002060"/>
                </a:solidFill>
              </a:rPr>
              <a:t>Palankiai </a:t>
            </a:r>
            <a:r>
              <a:rPr lang="lt-LT" dirty="0"/>
              <a:t>– </a:t>
            </a:r>
            <a:r>
              <a:rPr lang="en-US" dirty="0"/>
              <a:t>72,86%</a:t>
            </a:r>
            <a:endParaRPr lang="lt-LT" dirty="0"/>
          </a:p>
          <a:p>
            <a:r>
              <a:rPr lang="en-US" b="1" dirty="0" err="1">
                <a:solidFill>
                  <a:srgbClr val="002060"/>
                </a:solidFill>
              </a:rPr>
              <a:t>Neturi</a:t>
            </a:r>
            <a:r>
              <a:rPr lang="en-US" b="1" dirty="0">
                <a:solidFill>
                  <a:srgbClr val="002060"/>
                </a:solidFill>
              </a:rPr>
              <a:t> </a:t>
            </a:r>
            <a:r>
              <a:rPr lang="en-US" b="1" dirty="0" err="1">
                <a:solidFill>
                  <a:srgbClr val="002060"/>
                </a:solidFill>
              </a:rPr>
              <a:t>nuomon</a:t>
            </a:r>
            <a:r>
              <a:rPr lang="lt-LT" b="1" dirty="0">
                <a:solidFill>
                  <a:srgbClr val="002060"/>
                </a:solidFill>
              </a:rPr>
              <a:t>ės </a:t>
            </a:r>
            <a:r>
              <a:rPr lang="lt-LT" dirty="0"/>
              <a:t>– </a:t>
            </a:r>
            <a:r>
              <a:rPr lang="en-US" dirty="0"/>
              <a:t>17,84%</a:t>
            </a:r>
            <a:endParaRPr lang="lt-LT" dirty="0"/>
          </a:p>
          <a:p>
            <a:r>
              <a:rPr lang="en-US" b="1" dirty="0">
                <a:solidFill>
                  <a:srgbClr val="002060"/>
                </a:solidFill>
              </a:rPr>
              <a:t>Ne</a:t>
            </a:r>
            <a:r>
              <a:rPr lang="lt-LT" b="1" dirty="0">
                <a:solidFill>
                  <a:srgbClr val="002060"/>
                </a:solidFill>
              </a:rPr>
              <a:t>palankiai  </a:t>
            </a:r>
            <a:r>
              <a:rPr lang="lt-LT" dirty="0"/>
              <a:t>– 9,</a:t>
            </a:r>
            <a:r>
              <a:rPr lang="en-US" dirty="0"/>
              <a:t>3%</a:t>
            </a:r>
          </a:p>
          <a:p>
            <a:endParaRPr lang="lt-LT" dirty="0"/>
          </a:p>
          <a:p>
            <a:r>
              <a:rPr lang="lt-LT" dirty="0"/>
              <a:t>Tyrimo apklausos rezultatai rodo, kad dauguma apklausoje dalyvavusių asmenų darbo vietoje jaučiasi saugiai ir užtikrintai (72 proc.). </a:t>
            </a:r>
          </a:p>
          <a:p>
            <a:r>
              <a:rPr lang="lt-LT" dirty="0"/>
              <a:t>Vienas iš stipriai pasireiškiančių bruožų – darbuotojų susitelkimas ir palaikymas vienas kito sunkiu momentu (tam pritaria net 71 proc.)</a:t>
            </a:r>
          </a:p>
        </p:txBody>
      </p:sp>
      <p:graphicFrame>
        <p:nvGraphicFramePr>
          <p:cNvPr id="8" name="Turinio vietos rezervavimo ženklas 7">
            <a:extLst>
              <a:ext uri="{FF2B5EF4-FFF2-40B4-BE49-F238E27FC236}">
                <a16:creationId xmlns:a16="http://schemas.microsoft.com/office/drawing/2014/main" id="{8C848513-7552-0824-A90E-6D32A38D9088}"/>
              </a:ext>
            </a:extLst>
          </p:cNvPr>
          <p:cNvGraphicFramePr>
            <a:graphicFrameLocks noGrp="1"/>
          </p:cNvGraphicFramePr>
          <p:nvPr>
            <p:ph idx="1"/>
            <p:extLst>
              <p:ext uri="{D42A27DB-BD31-4B8C-83A1-F6EECF244321}">
                <p14:modId xmlns:p14="http://schemas.microsoft.com/office/powerpoint/2010/main" val="1428998594"/>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3319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5E433-AC21-5975-905A-3133BE788A09}"/>
              </a:ext>
            </a:extLst>
          </p:cNvPr>
          <p:cNvSpPr>
            <a:spLocks noGrp="1"/>
          </p:cNvSpPr>
          <p:nvPr>
            <p:ph type="title"/>
          </p:nvPr>
        </p:nvSpPr>
        <p:spPr>
          <a:xfrm>
            <a:off x="839788" y="457200"/>
            <a:ext cx="4543975" cy="1175657"/>
          </a:xfrm>
        </p:spPr>
        <p:txBody>
          <a:bodyPr>
            <a:normAutofit/>
          </a:bodyPr>
          <a:lstStyle/>
          <a:p>
            <a:r>
              <a:rPr lang="en-US" sz="2400" b="1" dirty="0">
                <a:solidFill>
                  <a:srgbClr val="002060"/>
                </a:solidFill>
              </a:rPr>
              <a:t>K</a:t>
            </a:r>
            <a:r>
              <a:rPr lang="lt-LT" sz="2400" b="1" dirty="0">
                <a:solidFill>
                  <a:srgbClr val="002060"/>
                </a:solidFill>
              </a:rPr>
              <a:t>ŪRYBIŠKUMAS/INICIATYVUMAS</a:t>
            </a:r>
            <a:endParaRPr lang="en-US" sz="2400" b="1" dirty="0">
              <a:solidFill>
                <a:srgbClr val="002060"/>
              </a:solidFill>
            </a:endParaRPr>
          </a:p>
        </p:txBody>
      </p:sp>
      <p:graphicFrame>
        <p:nvGraphicFramePr>
          <p:cNvPr id="7" name="Turinio vietos rezervavimo ženklas 6">
            <a:extLst>
              <a:ext uri="{FF2B5EF4-FFF2-40B4-BE49-F238E27FC236}">
                <a16:creationId xmlns:a16="http://schemas.microsoft.com/office/drawing/2014/main" id="{FD6C15F8-6530-5AA1-1574-F67F9E0F8084}"/>
              </a:ext>
            </a:extLst>
          </p:cNvPr>
          <p:cNvGraphicFramePr>
            <a:graphicFrameLocks noGrp="1"/>
          </p:cNvGraphicFramePr>
          <p:nvPr>
            <p:ph idx="1"/>
            <p:extLst>
              <p:ext uri="{D42A27DB-BD31-4B8C-83A1-F6EECF244321}">
                <p14:modId xmlns:p14="http://schemas.microsoft.com/office/powerpoint/2010/main" val="55802855"/>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D852E612-4483-55EA-4F69-B298E8108670}"/>
              </a:ext>
            </a:extLst>
          </p:cNvPr>
          <p:cNvSpPr>
            <a:spLocks noGrp="1"/>
          </p:cNvSpPr>
          <p:nvPr>
            <p:ph type="body" sz="half" idx="2"/>
          </p:nvPr>
        </p:nvSpPr>
        <p:spPr>
          <a:xfrm>
            <a:off x="923763" y="2049462"/>
            <a:ext cx="5019837" cy="3811588"/>
          </a:xfrm>
        </p:spPr>
        <p:txBody>
          <a:bodyPr>
            <a:normAutofit/>
          </a:bodyPr>
          <a:lstStyle/>
          <a:p>
            <a:r>
              <a:rPr lang="lt-LT" b="1" dirty="0">
                <a:solidFill>
                  <a:srgbClr val="002060"/>
                </a:solidFill>
              </a:rPr>
              <a:t>P</a:t>
            </a:r>
            <a:r>
              <a:rPr lang="en-US" b="1" dirty="0" err="1">
                <a:solidFill>
                  <a:srgbClr val="002060"/>
                </a:solidFill>
              </a:rPr>
              <a:t>alankiai</a:t>
            </a:r>
            <a:r>
              <a:rPr lang="en-US" dirty="0"/>
              <a:t> </a:t>
            </a:r>
            <a:r>
              <a:rPr lang="lt-LT" dirty="0"/>
              <a:t>– </a:t>
            </a:r>
            <a:r>
              <a:rPr lang="en-US" dirty="0"/>
              <a:t>74,38%</a:t>
            </a:r>
          </a:p>
          <a:p>
            <a:r>
              <a:rPr lang="en-US" b="1" dirty="0">
                <a:solidFill>
                  <a:srgbClr val="002060"/>
                </a:solidFill>
              </a:rPr>
              <a:t>Neturi </a:t>
            </a:r>
            <a:r>
              <a:rPr lang="en-US" b="1" dirty="0" err="1">
                <a:solidFill>
                  <a:srgbClr val="002060"/>
                </a:solidFill>
              </a:rPr>
              <a:t>nuomon</a:t>
            </a:r>
            <a:r>
              <a:rPr lang="lt-LT" b="1" dirty="0">
                <a:solidFill>
                  <a:srgbClr val="002060"/>
                </a:solidFill>
              </a:rPr>
              <a:t>ės</a:t>
            </a:r>
            <a:r>
              <a:rPr lang="en-US" b="1" dirty="0">
                <a:solidFill>
                  <a:srgbClr val="002060"/>
                </a:solidFill>
              </a:rPr>
              <a:t> </a:t>
            </a:r>
            <a:r>
              <a:rPr lang="en-US" dirty="0"/>
              <a:t>– 19,78%</a:t>
            </a:r>
            <a:endParaRPr lang="lt-LT" dirty="0"/>
          </a:p>
          <a:p>
            <a:r>
              <a:rPr lang="lt-LT" b="1" dirty="0" err="1">
                <a:solidFill>
                  <a:srgbClr val="002060"/>
                </a:solidFill>
              </a:rPr>
              <a:t>Nep</a:t>
            </a:r>
            <a:r>
              <a:rPr lang="en-US" b="1" dirty="0" err="1">
                <a:solidFill>
                  <a:srgbClr val="002060"/>
                </a:solidFill>
              </a:rPr>
              <a:t>alankiai</a:t>
            </a:r>
            <a:r>
              <a:rPr lang="en-US" b="1" dirty="0">
                <a:solidFill>
                  <a:srgbClr val="002060"/>
                </a:solidFill>
              </a:rPr>
              <a:t> </a:t>
            </a:r>
            <a:r>
              <a:rPr lang="lt-LT" dirty="0"/>
              <a:t>– </a:t>
            </a:r>
            <a:r>
              <a:rPr lang="en-US" dirty="0"/>
              <a:t> 5,8</a:t>
            </a:r>
            <a:r>
              <a:rPr lang="lt-LT" dirty="0"/>
              <a:t>4</a:t>
            </a:r>
            <a:r>
              <a:rPr lang="en-US" dirty="0"/>
              <a:t>%</a:t>
            </a:r>
          </a:p>
          <a:p>
            <a:endParaRPr lang="lt-LT" dirty="0"/>
          </a:p>
          <a:p>
            <a:r>
              <a:rPr lang="lt-LT" dirty="0"/>
              <a:t>Dauguma darbuotojų (net 74 proc.) jaučiasi laisvai ir galintys teikti pasiūlymus bei idėjas. </a:t>
            </a:r>
          </a:p>
          <a:p>
            <a:r>
              <a:rPr lang="lt-LT" dirty="0"/>
              <a:t>Pritariama, kad vadovybė palaiko ir skatina darbuotojus, kai yra teikiamos naujos idėjos (tam pritaria 70 proc.).</a:t>
            </a:r>
            <a:endParaRPr lang="en-US" dirty="0"/>
          </a:p>
        </p:txBody>
      </p:sp>
    </p:spTree>
    <p:extLst>
      <p:ext uri="{BB962C8B-B14F-4D97-AF65-F5344CB8AC3E}">
        <p14:creationId xmlns:p14="http://schemas.microsoft.com/office/powerpoint/2010/main" val="4013220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F75E1-8CA5-1E3A-E6D2-59ED70D42BB2}"/>
              </a:ext>
            </a:extLst>
          </p:cNvPr>
          <p:cNvSpPr>
            <a:spLocks noGrp="1"/>
          </p:cNvSpPr>
          <p:nvPr>
            <p:ph type="title"/>
          </p:nvPr>
        </p:nvSpPr>
        <p:spPr>
          <a:xfrm>
            <a:off x="839788" y="457200"/>
            <a:ext cx="3932237" cy="1063690"/>
          </a:xfrm>
        </p:spPr>
        <p:txBody>
          <a:bodyPr>
            <a:normAutofit/>
          </a:bodyPr>
          <a:lstStyle/>
          <a:p>
            <a:r>
              <a:rPr lang="en-US" sz="2400" b="1" dirty="0">
                <a:solidFill>
                  <a:srgbClr val="002060"/>
                </a:solidFill>
              </a:rPr>
              <a:t>VERTYB</a:t>
            </a:r>
            <a:r>
              <a:rPr lang="lt-LT" sz="2400" b="1" dirty="0">
                <a:solidFill>
                  <a:srgbClr val="002060"/>
                </a:solidFill>
              </a:rPr>
              <a:t>ĖS/TRADICIJOS</a:t>
            </a:r>
            <a:endParaRPr lang="en-US" sz="2400" b="1" dirty="0">
              <a:solidFill>
                <a:srgbClr val="002060"/>
              </a:solidFill>
            </a:endParaRPr>
          </a:p>
        </p:txBody>
      </p:sp>
      <p:graphicFrame>
        <p:nvGraphicFramePr>
          <p:cNvPr id="7" name="Turinio vietos rezervavimo ženklas 6">
            <a:extLst>
              <a:ext uri="{FF2B5EF4-FFF2-40B4-BE49-F238E27FC236}">
                <a16:creationId xmlns:a16="http://schemas.microsoft.com/office/drawing/2014/main" id="{336EA308-BF64-06BB-D914-C00815776907}"/>
              </a:ext>
            </a:extLst>
          </p:cNvPr>
          <p:cNvGraphicFramePr>
            <a:graphicFrameLocks noGrp="1"/>
          </p:cNvGraphicFramePr>
          <p:nvPr>
            <p:ph idx="1"/>
            <p:extLst>
              <p:ext uri="{D42A27DB-BD31-4B8C-83A1-F6EECF244321}">
                <p14:modId xmlns:p14="http://schemas.microsoft.com/office/powerpoint/2010/main" val="1326814545"/>
              </p:ext>
            </p:extLst>
          </p:nvPr>
        </p:nvGraphicFramePr>
        <p:xfrm>
          <a:off x="5267163" y="996950"/>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0A7A5E03-C6A4-473B-4E2F-B5B39F60D0E5}"/>
              </a:ext>
            </a:extLst>
          </p:cNvPr>
          <p:cNvSpPr>
            <a:spLocks noGrp="1"/>
          </p:cNvSpPr>
          <p:nvPr>
            <p:ph type="body" sz="half" idx="2"/>
          </p:nvPr>
        </p:nvSpPr>
        <p:spPr>
          <a:xfrm>
            <a:off x="839788" y="2057400"/>
            <a:ext cx="5029167" cy="3811588"/>
          </a:xfrm>
        </p:spPr>
        <p:txBody>
          <a:bodyPr/>
          <a:lstStyle/>
          <a:p>
            <a:r>
              <a:rPr lang="lt-LT" b="1" dirty="0">
                <a:solidFill>
                  <a:srgbClr val="002060"/>
                </a:solidFill>
              </a:rPr>
              <a:t>Palankiai</a:t>
            </a:r>
            <a:r>
              <a:rPr lang="en-US" dirty="0"/>
              <a:t> – 78%</a:t>
            </a:r>
            <a:endParaRPr lang="lt-LT" dirty="0"/>
          </a:p>
          <a:p>
            <a:r>
              <a:rPr lang="lt-LT" b="1" dirty="0">
                <a:solidFill>
                  <a:srgbClr val="002060"/>
                </a:solidFill>
              </a:rPr>
              <a:t>Neturi nuomonės</a:t>
            </a:r>
            <a:r>
              <a:rPr lang="en-US" b="1" dirty="0">
                <a:solidFill>
                  <a:srgbClr val="002060"/>
                </a:solidFill>
              </a:rPr>
              <a:t> </a:t>
            </a:r>
            <a:r>
              <a:rPr lang="en-US" dirty="0"/>
              <a:t>– 16,64%</a:t>
            </a:r>
            <a:endParaRPr lang="lt-LT" dirty="0"/>
          </a:p>
          <a:p>
            <a:r>
              <a:rPr lang="lt-LT" b="1" dirty="0">
                <a:solidFill>
                  <a:srgbClr val="002060"/>
                </a:solidFill>
              </a:rPr>
              <a:t>Nepalankiai</a:t>
            </a:r>
            <a:r>
              <a:rPr lang="en-US" b="1" dirty="0">
                <a:solidFill>
                  <a:srgbClr val="002060"/>
                </a:solidFill>
              </a:rPr>
              <a:t> </a:t>
            </a:r>
            <a:r>
              <a:rPr lang="en-US" dirty="0"/>
              <a:t>– 5,</a:t>
            </a:r>
            <a:r>
              <a:rPr lang="lt-LT" dirty="0"/>
              <a:t>36</a:t>
            </a:r>
            <a:r>
              <a:rPr lang="en-US" dirty="0"/>
              <a:t>%</a:t>
            </a:r>
            <a:endParaRPr lang="lt-LT" dirty="0"/>
          </a:p>
          <a:p>
            <a:endParaRPr lang="lt-LT" dirty="0"/>
          </a:p>
          <a:p>
            <a:r>
              <a:rPr lang="lt-LT" dirty="0"/>
              <a:t>Atsižvelgiant į atskiras sritis - net 92 proc. asmenų pritaria, kad šventės švenčiamos organizacijoje yra įdomios, įvairios bei nuolat sugalvojama kas nors naujo.</a:t>
            </a:r>
          </a:p>
          <a:p>
            <a:r>
              <a:rPr lang="lt-LT" dirty="0"/>
              <a:t>76 proc. teigia, jog organizacijos vertybės ir tradicijos yra priimtinos bei atitinka visuomenėje priimtinas normas (87 proc.)</a:t>
            </a:r>
            <a:endParaRPr lang="en-US" dirty="0"/>
          </a:p>
        </p:txBody>
      </p:sp>
    </p:spTree>
    <p:extLst>
      <p:ext uri="{BB962C8B-B14F-4D97-AF65-F5344CB8AC3E}">
        <p14:creationId xmlns:p14="http://schemas.microsoft.com/office/powerpoint/2010/main" val="3443980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7816-0D7D-6CCD-6919-7AA1055FF281}"/>
              </a:ext>
            </a:extLst>
          </p:cNvPr>
          <p:cNvSpPr>
            <a:spLocks noGrp="1"/>
          </p:cNvSpPr>
          <p:nvPr>
            <p:ph type="title"/>
          </p:nvPr>
        </p:nvSpPr>
        <p:spPr>
          <a:xfrm>
            <a:off x="839788" y="457200"/>
            <a:ext cx="3932237" cy="1091682"/>
          </a:xfrm>
        </p:spPr>
        <p:txBody>
          <a:bodyPr>
            <a:normAutofit/>
          </a:bodyPr>
          <a:lstStyle/>
          <a:p>
            <a:r>
              <a:rPr lang="en-US" sz="2400" b="1" dirty="0">
                <a:solidFill>
                  <a:srgbClr val="002060"/>
                </a:solidFill>
              </a:rPr>
              <a:t>AT</a:t>
            </a:r>
            <a:r>
              <a:rPr lang="lt-LT" sz="2400" b="1" dirty="0">
                <a:solidFill>
                  <a:srgbClr val="002060"/>
                </a:solidFill>
              </a:rPr>
              <a:t>ĖJIMO/IŠĖJIMO KRITERIJUS</a:t>
            </a:r>
            <a:endParaRPr lang="en-US" sz="2400" b="1" dirty="0">
              <a:solidFill>
                <a:srgbClr val="002060"/>
              </a:solidFill>
            </a:endParaRPr>
          </a:p>
        </p:txBody>
      </p:sp>
      <p:graphicFrame>
        <p:nvGraphicFramePr>
          <p:cNvPr id="7" name="Turinio vietos rezervavimo ženklas 6">
            <a:extLst>
              <a:ext uri="{FF2B5EF4-FFF2-40B4-BE49-F238E27FC236}">
                <a16:creationId xmlns:a16="http://schemas.microsoft.com/office/drawing/2014/main" id="{7960BC73-EE48-EA97-9D28-F0DECDDEEF9E}"/>
              </a:ext>
            </a:extLst>
          </p:cNvPr>
          <p:cNvGraphicFramePr>
            <a:graphicFrameLocks noGrp="1"/>
          </p:cNvGraphicFramePr>
          <p:nvPr>
            <p:ph idx="1"/>
            <p:extLst>
              <p:ext uri="{D42A27DB-BD31-4B8C-83A1-F6EECF244321}">
                <p14:modId xmlns:p14="http://schemas.microsoft.com/office/powerpoint/2010/main" val="2648614384"/>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B87D6239-68BD-A60A-6982-5D827E4D920B}"/>
              </a:ext>
            </a:extLst>
          </p:cNvPr>
          <p:cNvSpPr>
            <a:spLocks noGrp="1"/>
          </p:cNvSpPr>
          <p:nvPr>
            <p:ph type="body" sz="half" idx="2"/>
          </p:nvPr>
        </p:nvSpPr>
        <p:spPr>
          <a:xfrm>
            <a:off x="839788" y="2057400"/>
            <a:ext cx="5169126" cy="3811588"/>
          </a:xfrm>
        </p:spPr>
        <p:txBody>
          <a:bodyPr/>
          <a:lstStyle/>
          <a:p>
            <a:r>
              <a:rPr lang="lt-LT" b="1" dirty="0">
                <a:solidFill>
                  <a:srgbClr val="002060"/>
                </a:solidFill>
              </a:rPr>
              <a:t>P</a:t>
            </a:r>
            <a:r>
              <a:rPr lang="en-US" b="1" dirty="0" err="1">
                <a:solidFill>
                  <a:srgbClr val="002060"/>
                </a:solidFill>
              </a:rPr>
              <a:t>alankiai</a:t>
            </a:r>
            <a:r>
              <a:rPr lang="lt-LT" b="1" dirty="0">
                <a:solidFill>
                  <a:srgbClr val="002060"/>
                </a:solidFill>
              </a:rPr>
              <a:t> </a:t>
            </a:r>
            <a:r>
              <a:rPr lang="lt-LT" dirty="0"/>
              <a:t>– </a:t>
            </a:r>
            <a:r>
              <a:rPr lang="en-US" dirty="0"/>
              <a:t>73%</a:t>
            </a:r>
            <a:endParaRPr lang="lt-LT" dirty="0"/>
          </a:p>
          <a:p>
            <a:r>
              <a:rPr lang="lt-LT" b="1" dirty="0">
                <a:solidFill>
                  <a:srgbClr val="002060"/>
                </a:solidFill>
              </a:rPr>
              <a:t>Neturi nuomonės</a:t>
            </a:r>
            <a:r>
              <a:rPr lang="en-US" b="1" dirty="0">
                <a:solidFill>
                  <a:srgbClr val="002060"/>
                </a:solidFill>
              </a:rPr>
              <a:t> </a:t>
            </a:r>
            <a:r>
              <a:rPr lang="en-US" dirty="0"/>
              <a:t>– 21%</a:t>
            </a:r>
            <a:endParaRPr lang="lt-LT" dirty="0"/>
          </a:p>
          <a:p>
            <a:r>
              <a:rPr lang="lt-LT" b="1" dirty="0">
                <a:solidFill>
                  <a:srgbClr val="002060"/>
                </a:solidFill>
              </a:rPr>
              <a:t>Ne</a:t>
            </a:r>
            <a:r>
              <a:rPr lang="en-US" b="1" dirty="0" err="1">
                <a:solidFill>
                  <a:srgbClr val="002060"/>
                </a:solidFill>
              </a:rPr>
              <a:t>palankiai</a:t>
            </a:r>
            <a:r>
              <a:rPr lang="lt-LT" b="1" dirty="0">
                <a:solidFill>
                  <a:srgbClr val="002060"/>
                </a:solidFill>
              </a:rPr>
              <a:t> </a:t>
            </a:r>
            <a:r>
              <a:rPr lang="en-US" dirty="0"/>
              <a:t>– </a:t>
            </a:r>
            <a:r>
              <a:rPr lang="lt-LT" dirty="0"/>
              <a:t>6</a:t>
            </a:r>
            <a:r>
              <a:rPr lang="en-US" dirty="0"/>
              <a:t>%</a:t>
            </a:r>
            <a:endParaRPr lang="lt-LT" dirty="0"/>
          </a:p>
          <a:p>
            <a:endParaRPr lang="lt-LT" dirty="0"/>
          </a:p>
          <a:p>
            <a:r>
              <a:rPr lang="lt-LT" dirty="0"/>
              <a:t>Atėjimas ir įsiliejimas į kolektyvą daugumos (73 proc.) vertinamas palankiai - naujas darbuotojas greitai įsilieja į kolektyvą.</a:t>
            </a:r>
          </a:p>
          <a:p>
            <a:r>
              <a:rPr lang="lt-LT" dirty="0"/>
              <a:t>Pritariama, kad naujai atėjusiems žmonėms draugiškai patariama ir padedama įsilieti  kolektyvą (tam pritaria 83 proc. apklaustųjų).</a:t>
            </a:r>
          </a:p>
        </p:txBody>
      </p:sp>
    </p:spTree>
    <p:extLst>
      <p:ext uri="{BB962C8B-B14F-4D97-AF65-F5344CB8AC3E}">
        <p14:creationId xmlns:p14="http://schemas.microsoft.com/office/powerpoint/2010/main" val="412605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63681-6982-6B6D-07C0-4AAD40502CCA}"/>
              </a:ext>
            </a:extLst>
          </p:cNvPr>
          <p:cNvSpPr>
            <a:spLocks noGrp="1"/>
          </p:cNvSpPr>
          <p:nvPr>
            <p:ph type="title"/>
          </p:nvPr>
        </p:nvSpPr>
        <p:spPr>
          <a:xfrm>
            <a:off x="839788" y="457200"/>
            <a:ext cx="3932237" cy="1231641"/>
          </a:xfrm>
        </p:spPr>
        <p:txBody>
          <a:bodyPr>
            <a:normAutofit/>
          </a:bodyPr>
          <a:lstStyle/>
          <a:p>
            <a:r>
              <a:rPr lang="en-US" sz="2400" b="1" dirty="0">
                <a:solidFill>
                  <a:srgbClr val="002060"/>
                </a:solidFill>
              </a:rPr>
              <a:t>KOMUNIKACIJA</a:t>
            </a:r>
          </a:p>
        </p:txBody>
      </p:sp>
      <p:graphicFrame>
        <p:nvGraphicFramePr>
          <p:cNvPr id="7" name="Turinio vietos rezervavimo ženklas 6">
            <a:extLst>
              <a:ext uri="{FF2B5EF4-FFF2-40B4-BE49-F238E27FC236}">
                <a16:creationId xmlns:a16="http://schemas.microsoft.com/office/drawing/2014/main" id="{F9FBD6CB-964C-0AD2-B431-FA344911DA13}"/>
              </a:ext>
            </a:extLst>
          </p:cNvPr>
          <p:cNvGraphicFramePr>
            <a:graphicFrameLocks noGrp="1"/>
          </p:cNvGraphicFramePr>
          <p:nvPr>
            <p:ph idx="1"/>
            <p:extLst>
              <p:ext uri="{D42A27DB-BD31-4B8C-83A1-F6EECF244321}">
                <p14:modId xmlns:p14="http://schemas.microsoft.com/office/powerpoint/2010/main" val="1352551510"/>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78BB109D-9A6A-B388-D1E4-765508F0DCC1}"/>
              </a:ext>
            </a:extLst>
          </p:cNvPr>
          <p:cNvSpPr>
            <a:spLocks noGrp="1"/>
          </p:cNvSpPr>
          <p:nvPr>
            <p:ph type="body" sz="half" idx="2"/>
          </p:nvPr>
        </p:nvSpPr>
        <p:spPr>
          <a:xfrm>
            <a:off x="839788" y="2057400"/>
            <a:ext cx="5256212" cy="3811588"/>
          </a:xfrm>
        </p:spPr>
        <p:txBody>
          <a:bodyPr/>
          <a:lstStyle/>
          <a:p>
            <a:r>
              <a:rPr lang="en-US" b="1" dirty="0" err="1">
                <a:solidFill>
                  <a:srgbClr val="002060"/>
                </a:solidFill>
              </a:rPr>
              <a:t>Palankiai</a:t>
            </a:r>
            <a:r>
              <a:rPr lang="en-US" dirty="0"/>
              <a:t> - 75%</a:t>
            </a:r>
          </a:p>
          <a:p>
            <a:r>
              <a:rPr lang="en-US" b="1" dirty="0">
                <a:solidFill>
                  <a:srgbClr val="002060"/>
                </a:solidFill>
              </a:rPr>
              <a:t>Neturi </a:t>
            </a:r>
            <a:r>
              <a:rPr lang="en-US" b="1" dirty="0" err="1">
                <a:solidFill>
                  <a:srgbClr val="002060"/>
                </a:solidFill>
              </a:rPr>
              <a:t>nuomon</a:t>
            </a:r>
            <a:r>
              <a:rPr lang="lt-LT" b="1" dirty="0">
                <a:solidFill>
                  <a:srgbClr val="002060"/>
                </a:solidFill>
              </a:rPr>
              <a:t>ės</a:t>
            </a:r>
            <a:r>
              <a:rPr lang="en-US" b="1" dirty="0">
                <a:solidFill>
                  <a:srgbClr val="002060"/>
                </a:solidFill>
              </a:rPr>
              <a:t> </a:t>
            </a:r>
            <a:r>
              <a:rPr lang="en-US" dirty="0"/>
              <a:t>– 16%</a:t>
            </a:r>
          </a:p>
          <a:p>
            <a:r>
              <a:rPr lang="en-US" b="1" dirty="0">
                <a:solidFill>
                  <a:srgbClr val="002060"/>
                </a:solidFill>
              </a:rPr>
              <a:t>Nepalankiai </a:t>
            </a:r>
            <a:r>
              <a:rPr lang="en-US" dirty="0"/>
              <a:t>– 9%</a:t>
            </a:r>
          </a:p>
          <a:p>
            <a:endParaRPr lang="lt-LT" dirty="0"/>
          </a:p>
          <a:p>
            <a:r>
              <a:rPr lang="lt-LT" dirty="0"/>
              <a:t>Nestebima pašaipaus bendravimo apraiškų (tam pritaria 82 proc. tiriamųjų).</a:t>
            </a:r>
          </a:p>
          <a:p>
            <a:r>
              <a:rPr lang="lt-LT" dirty="0"/>
              <a:t>Stebima komplimentų kultūra – daugelis pritaria, kad iš kolegų dažnai girdi komplimentų (68 proc. sako pritariantys tam).</a:t>
            </a:r>
          </a:p>
        </p:txBody>
      </p:sp>
    </p:spTree>
    <p:extLst>
      <p:ext uri="{BB962C8B-B14F-4D97-AF65-F5344CB8AC3E}">
        <p14:creationId xmlns:p14="http://schemas.microsoft.com/office/powerpoint/2010/main" val="3336871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0BC01-BBD0-3F8B-24BE-21A86BE90E47}"/>
              </a:ext>
            </a:extLst>
          </p:cNvPr>
          <p:cNvSpPr>
            <a:spLocks noGrp="1"/>
          </p:cNvSpPr>
          <p:nvPr>
            <p:ph type="title"/>
          </p:nvPr>
        </p:nvSpPr>
        <p:spPr>
          <a:xfrm>
            <a:off x="839788" y="457200"/>
            <a:ext cx="3932237" cy="1156996"/>
          </a:xfrm>
        </p:spPr>
        <p:txBody>
          <a:bodyPr>
            <a:normAutofit/>
          </a:bodyPr>
          <a:lstStyle/>
          <a:p>
            <a:r>
              <a:rPr lang="en-US" sz="2400" b="1" dirty="0">
                <a:solidFill>
                  <a:srgbClr val="002060"/>
                </a:solidFill>
              </a:rPr>
              <a:t>INFORMACIJOS SKLAIDA</a:t>
            </a:r>
          </a:p>
        </p:txBody>
      </p:sp>
      <p:graphicFrame>
        <p:nvGraphicFramePr>
          <p:cNvPr id="7" name="Turinio vietos rezervavimo ženklas 6">
            <a:extLst>
              <a:ext uri="{FF2B5EF4-FFF2-40B4-BE49-F238E27FC236}">
                <a16:creationId xmlns:a16="http://schemas.microsoft.com/office/drawing/2014/main" id="{DEE297A5-9A3E-1899-9D51-3F4102F949F7}"/>
              </a:ext>
            </a:extLst>
          </p:cNvPr>
          <p:cNvGraphicFramePr>
            <a:graphicFrameLocks noGrp="1"/>
          </p:cNvGraphicFramePr>
          <p:nvPr>
            <p:ph idx="1"/>
            <p:extLst>
              <p:ext uri="{D42A27DB-BD31-4B8C-83A1-F6EECF244321}">
                <p14:modId xmlns:p14="http://schemas.microsoft.com/office/powerpoint/2010/main" val="3452155240"/>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6D833C41-EF2F-D3A1-16E3-FB77ADA46818}"/>
              </a:ext>
            </a:extLst>
          </p:cNvPr>
          <p:cNvSpPr>
            <a:spLocks noGrp="1"/>
          </p:cNvSpPr>
          <p:nvPr>
            <p:ph type="body" sz="half" idx="2"/>
          </p:nvPr>
        </p:nvSpPr>
        <p:spPr>
          <a:xfrm>
            <a:off x="839788" y="2057400"/>
            <a:ext cx="5001175" cy="3811588"/>
          </a:xfrm>
        </p:spPr>
        <p:txBody>
          <a:bodyPr/>
          <a:lstStyle/>
          <a:p>
            <a:r>
              <a:rPr lang="en-US" b="1" dirty="0" err="1">
                <a:solidFill>
                  <a:srgbClr val="002060"/>
                </a:solidFill>
              </a:rPr>
              <a:t>Palankiai</a:t>
            </a:r>
            <a:r>
              <a:rPr lang="lt-LT" b="1" dirty="0">
                <a:solidFill>
                  <a:srgbClr val="002060"/>
                </a:solidFill>
              </a:rPr>
              <a:t> </a:t>
            </a:r>
            <a:r>
              <a:rPr lang="lt-LT" dirty="0"/>
              <a:t>– </a:t>
            </a:r>
            <a:r>
              <a:rPr lang="en-US" dirty="0"/>
              <a:t>77%</a:t>
            </a:r>
          </a:p>
          <a:p>
            <a:r>
              <a:rPr lang="en-US" b="1" dirty="0">
                <a:solidFill>
                  <a:srgbClr val="002060"/>
                </a:solidFill>
              </a:rPr>
              <a:t>Neturi </a:t>
            </a:r>
            <a:r>
              <a:rPr lang="en-US" b="1" dirty="0" err="1">
                <a:solidFill>
                  <a:srgbClr val="002060"/>
                </a:solidFill>
              </a:rPr>
              <a:t>nuomon</a:t>
            </a:r>
            <a:r>
              <a:rPr lang="lt-LT" b="1" dirty="0">
                <a:solidFill>
                  <a:srgbClr val="002060"/>
                </a:solidFill>
              </a:rPr>
              <a:t>ės</a:t>
            </a:r>
            <a:r>
              <a:rPr lang="en-US" b="1" dirty="0">
                <a:solidFill>
                  <a:srgbClr val="002060"/>
                </a:solidFill>
              </a:rPr>
              <a:t> </a:t>
            </a:r>
            <a:r>
              <a:rPr lang="en-US" dirty="0"/>
              <a:t>– 19%</a:t>
            </a:r>
          </a:p>
          <a:p>
            <a:r>
              <a:rPr lang="en-US" b="1" dirty="0">
                <a:solidFill>
                  <a:srgbClr val="002060"/>
                </a:solidFill>
              </a:rPr>
              <a:t>Nepalankiai</a:t>
            </a:r>
            <a:r>
              <a:rPr lang="en-US" dirty="0"/>
              <a:t> </a:t>
            </a:r>
            <a:r>
              <a:rPr lang="lt-LT" dirty="0"/>
              <a:t>–</a:t>
            </a:r>
            <a:r>
              <a:rPr lang="en-US" dirty="0"/>
              <a:t> 4%</a:t>
            </a:r>
            <a:endParaRPr lang="lt-LT" dirty="0"/>
          </a:p>
          <a:p>
            <a:endParaRPr lang="lt-LT" dirty="0"/>
          </a:p>
          <a:p>
            <a:r>
              <a:rPr lang="lt-LT" dirty="0"/>
              <a:t>Dauguma atsakiusiųjų pritaria, kad visa reikalinga informacija yra gaunama laiku ir tinkamai bei aiškiai apdorota (80 proc.).</a:t>
            </a:r>
          </a:p>
          <a:p>
            <a:r>
              <a:rPr lang="lt-LT" dirty="0"/>
              <a:t>Informacija dalinamasi atvirai, nėra stebima tendencijos slėpti ar perteikti neteisingą informaciją.</a:t>
            </a:r>
            <a:endParaRPr lang="en-US" dirty="0"/>
          </a:p>
          <a:p>
            <a:endParaRPr lang="en-US" dirty="0"/>
          </a:p>
          <a:p>
            <a:endParaRPr lang="en-US" dirty="0"/>
          </a:p>
        </p:txBody>
      </p:sp>
    </p:spTree>
    <p:extLst>
      <p:ext uri="{BB962C8B-B14F-4D97-AF65-F5344CB8AC3E}">
        <p14:creationId xmlns:p14="http://schemas.microsoft.com/office/powerpoint/2010/main" val="1643465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7453D-7DE5-34D3-5D51-DBB83339199C}"/>
              </a:ext>
            </a:extLst>
          </p:cNvPr>
          <p:cNvSpPr>
            <a:spLocks noGrp="1"/>
          </p:cNvSpPr>
          <p:nvPr>
            <p:ph type="title"/>
          </p:nvPr>
        </p:nvSpPr>
        <p:spPr>
          <a:xfrm>
            <a:off x="839788" y="457200"/>
            <a:ext cx="3932237" cy="1250302"/>
          </a:xfrm>
        </p:spPr>
        <p:txBody>
          <a:bodyPr>
            <a:normAutofit/>
          </a:bodyPr>
          <a:lstStyle/>
          <a:p>
            <a:r>
              <a:rPr lang="en-US" sz="2400" b="1" dirty="0">
                <a:solidFill>
                  <a:srgbClr val="002060"/>
                </a:solidFill>
              </a:rPr>
              <a:t>SANTYKI</a:t>
            </a:r>
            <a:r>
              <a:rPr lang="lt-LT" sz="2400" b="1" dirty="0">
                <a:solidFill>
                  <a:srgbClr val="002060"/>
                </a:solidFill>
              </a:rPr>
              <a:t>AI SU VADOVAIS</a:t>
            </a:r>
            <a:endParaRPr lang="en-US" sz="2400" b="1" dirty="0">
              <a:solidFill>
                <a:srgbClr val="002060"/>
              </a:solidFill>
            </a:endParaRPr>
          </a:p>
        </p:txBody>
      </p:sp>
      <p:graphicFrame>
        <p:nvGraphicFramePr>
          <p:cNvPr id="7" name="Turinio vietos rezervavimo ženklas 6">
            <a:extLst>
              <a:ext uri="{FF2B5EF4-FFF2-40B4-BE49-F238E27FC236}">
                <a16:creationId xmlns:a16="http://schemas.microsoft.com/office/drawing/2014/main" id="{6D4B8C84-B8F8-43A7-F3B6-F72279171A61}"/>
              </a:ext>
            </a:extLst>
          </p:cNvPr>
          <p:cNvGraphicFramePr>
            <a:graphicFrameLocks noGrp="1"/>
          </p:cNvGraphicFramePr>
          <p:nvPr>
            <p:ph idx="1"/>
            <p:extLst>
              <p:ext uri="{D42A27DB-BD31-4B8C-83A1-F6EECF244321}">
                <p14:modId xmlns:p14="http://schemas.microsoft.com/office/powerpoint/2010/main" val="2091911639"/>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C5B5D1F5-5AC2-A0D9-3B62-58D63957B60E}"/>
              </a:ext>
            </a:extLst>
          </p:cNvPr>
          <p:cNvSpPr>
            <a:spLocks noGrp="1"/>
          </p:cNvSpPr>
          <p:nvPr>
            <p:ph type="body" sz="half" idx="2"/>
          </p:nvPr>
        </p:nvSpPr>
        <p:spPr>
          <a:xfrm>
            <a:off x="839788" y="2057400"/>
            <a:ext cx="4991845" cy="3811588"/>
          </a:xfrm>
        </p:spPr>
        <p:txBody>
          <a:bodyPr/>
          <a:lstStyle/>
          <a:p>
            <a:r>
              <a:rPr lang="lt-LT" b="1" dirty="0">
                <a:solidFill>
                  <a:srgbClr val="002060"/>
                </a:solidFill>
              </a:rPr>
              <a:t>Palankiai </a:t>
            </a:r>
            <a:r>
              <a:rPr lang="en-US" dirty="0"/>
              <a:t>- 73,12%</a:t>
            </a:r>
          </a:p>
          <a:p>
            <a:r>
              <a:rPr lang="en-US" b="1" dirty="0">
                <a:solidFill>
                  <a:srgbClr val="002060"/>
                </a:solidFill>
              </a:rPr>
              <a:t>Neturi </a:t>
            </a:r>
            <a:r>
              <a:rPr lang="en-US" b="1" dirty="0" err="1">
                <a:solidFill>
                  <a:srgbClr val="002060"/>
                </a:solidFill>
              </a:rPr>
              <a:t>nuomon</a:t>
            </a:r>
            <a:r>
              <a:rPr lang="lt-LT" b="1" dirty="0">
                <a:solidFill>
                  <a:srgbClr val="002060"/>
                </a:solidFill>
              </a:rPr>
              <a:t>ės </a:t>
            </a:r>
            <a:r>
              <a:rPr lang="lt-LT" dirty="0"/>
              <a:t>– </a:t>
            </a:r>
            <a:r>
              <a:rPr lang="en-US" dirty="0"/>
              <a:t>20,62%</a:t>
            </a:r>
            <a:endParaRPr lang="lt-LT" dirty="0"/>
          </a:p>
          <a:p>
            <a:r>
              <a:rPr lang="lt-LT" b="1" dirty="0">
                <a:solidFill>
                  <a:srgbClr val="002060"/>
                </a:solidFill>
              </a:rPr>
              <a:t>Nepalankiai</a:t>
            </a:r>
            <a:r>
              <a:rPr lang="lt-LT" dirty="0"/>
              <a:t> – </a:t>
            </a:r>
            <a:r>
              <a:rPr lang="en-US" dirty="0"/>
              <a:t>6,</a:t>
            </a:r>
            <a:r>
              <a:rPr lang="lt-LT" dirty="0"/>
              <a:t>26</a:t>
            </a:r>
            <a:r>
              <a:rPr lang="en-US" dirty="0"/>
              <a:t>%</a:t>
            </a:r>
            <a:endParaRPr lang="lt-LT" dirty="0"/>
          </a:p>
          <a:p>
            <a:endParaRPr lang="lt-LT" dirty="0"/>
          </a:p>
          <a:p>
            <a:r>
              <a:rPr lang="lt-LT" dirty="0"/>
              <a:t>Stebima, kad vyrauja teigiami santykiai tarp pavaldinių ir vadovybės (tam pritaria net 73 proc. apklaustųjų).</a:t>
            </a:r>
          </a:p>
          <a:p>
            <a:r>
              <a:rPr lang="lt-LT" dirty="0"/>
              <a:t>Atsakiusieji pritaria tam, kad vadovai bendrauja šiltai ir draugiškai (pritaria 84 proc.).</a:t>
            </a:r>
          </a:p>
          <a:p>
            <a:endParaRPr lang="en-US" dirty="0"/>
          </a:p>
        </p:txBody>
      </p:sp>
    </p:spTree>
    <p:extLst>
      <p:ext uri="{BB962C8B-B14F-4D97-AF65-F5344CB8AC3E}">
        <p14:creationId xmlns:p14="http://schemas.microsoft.com/office/powerpoint/2010/main" val="4287311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1265</TotalTime>
  <Words>1129</Words>
  <Application>Microsoft Office PowerPoint</Application>
  <PresentationFormat>Plačiaekranė</PresentationFormat>
  <Paragraphs>133</Paragraphs>
  <Slides>17</Slides>
  <Notes>0</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17</vt:i4>
      </vt:variant>
    </vt:vector>
  </HeadingPairs>
  <TitlesOfParts>
    <vt:vector size="21" baseType="lpstr">
      <vt:lpstr>Arial</vt:lpstr>
      <vt:lpstr>Calibri</vt:lpstr>
      <vt:lpstr>Calibri Light</vt:lpstr>
      <vt:lpstr>Office Theme</vt:lpstr>
      <vt:lpstr>Organizacijos klimato tyrimas</vt:lpstr>
      <vt:lpstr>Tyrimo eiga:</vt:lpstr>
      <vt:lpstr>SAUGUMAS/APIBRĖŽTUMAS</vt:lpstr>
      <vt:lpstr>KŪRYBIŠKUMAS/INICIATYVUMAS</vt:lpstr>
      <vt:lpstr>VERTYBĖS/TRADICIJOS</vt:lpstr>
      <vt:lpstr>ATĖJIMO/IŠĖJIMO KRITERIJUS</vt:lpstr>
      <vt:lpstr>KOMUNIKACIJA</vt:lpstr>
      <vt:lpstr>INFORMACIJOS SKLAIDA</vt:lpstr>
      <vt:lpstr>SANTYKIAI SU VADOVAIS</vt:lpstr>
      <vt:lpstr>KONTROLĖ</vt:lpstr>
      <vt:lpstr>DARBUOTOJŲ TARPUSAVIO SANTYKIŲ KRITERIJUS</vt:lpstr>
      <vt:lpstr>ATVIRUMO/TOLERANCIJOS KRITERIJUS</vt:lpstr>
      <vt:lpstr>NEFORMALIOS GRUPUOTĖS</vt:lpstr>
      <vt:lpstr>KONFLIKTAI</vt:lpstr>
      <vt:lpstr>APIBENDRINIMAS</vt:lpstr>
      <vt:lpstr>PALYGINIMAS</vt:lpstr>
      <vt:lpstr>REKOMENDACIJOS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Organizacijos klimato tyrimas</dc:title>
  <dc:creator>PC</dc:creator>
  <cp:lastModifiedBy>Vartotojas</cp:lastModifiedBy>
  <cp:revision>90</cp:revision>
  <dcterms:created xsi:type="dcterms:W3CDTF">2024-12-08T11:38:21Z</dcterms:created>
  <dcterms:modified xsi:type="dcterms:W3CDTF">2025-01-03T07:36:50Z</dcterms:modified>
</cp:coreProperties>
</file>