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79562" y="146648"/>
            <a:ext cx="11602529" cy="1394163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</a:t>
            </a:r>
            <a:b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PATVIRTINTA</a:t>
            </a: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 lopšelio-darželio ,,Eglutė“</a:t>
            </a:r>
            <a:b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direktoriaus 2023 </a:t>
            </a: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gegužės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b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įsakymu </a:t>
            </a: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 V-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b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LOPŠELIO-DARŽELIO „EGLUTĖ“ VAIKŲ PASIEKIMŲ IR PAŽANGOS VERTINIMO MODELIS</a:t>
            </a:r>
            <a:b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IKIMOKYKLINIO AMŽIAUS VAIKŲ PASIEKIMAI </a:t>
            </a:r>
            <a:r>
              <a:rPr lang="lt-LT" sz="13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(1-5 M.) VERTINAMI PAGAL 18 PASIEKIMŲ ŽINGSNIUS (IKIMOKYKLINIO AMŽIAUS VAIKŲ PASIEKIMŲ APRAŠAS) </a:t>
            </a:r>
            <a:endParaRPr lang="lt-L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72860" y="6096395"/>
            <a:ext cx="11147639" cy="353683"/>
          </a:xfrm>
        </p:spPr>
        <p:txBody>
          <a:bodyPr>
            <a:noAutofit/>
          </a:bodyPr>
          <a:lstStyle/>
          <a:p>
            <a:pPr lvl="0" algn="just">
              <a:buClr>
                <a:srgbClr val="A53010"/>
              </a:buClr>
            </a:pPr>
            <a:r>
              <a:rPr lang="lt-L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PRIEŠMOKYKLINIO AMŽIAUS VAIKŲ (5-7 M.) PASIEKIAI VERTINAMI PAGAL </a:t>
            </a:r>
            <a:r>
              <a:rPr lang="lt-LT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lt-L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KOMPETENCIJAS (PRIEŠMOKYKLINIO UGDYMO BENDROJI PROGRAMA)</a:t>
            </a:r>
          </a:p>
          <a:p>
            <a:endParaRPr lang="lt-L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apvalintas stačiakampis 3"/>
          <p:cNvSpPr/>
          <p:nvPr/>
        </p:nvSpPr>
        <p:spPr>
          <a:xfrm>
            <a:off x="2982423" y="4760541"/>
            <a:ext cx="1312091" cy="12594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Pilietiškumo kompetencija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apvalintas stačiakampis 4"/>
          <p:cNvSpPr/>
          <p:nvPr/>
        </p:nvSpPr>
        <p:spPr>
          <a:xfrm>
            <a:off x="4427344" y="4760541"/>
            <a:ext cx="1309222" cy="1259456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Komunikavimo kompetencija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apvalintas stačiakampis 5"/>
          <p:cNvSpPr/>
          <p:nvPr/>
        </p:nvSpPr>
        <p:spPr>
          <a:xfrm>
            <a:off x="5876024" y="4760541"/>
            <a:ext cx="1309780" cy="12594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Skaitmeninė kompetencija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apvalintas stačiakampis 6"/>
          <p:cNvSpPr/>
          <p:nvPr/>
        </p:nvSpPr>
        <p:spPr>
          <a:xfrm>
            <a:off x="7320946" y="4760541"/>
            <a:ext cx="1305469" cy="125945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Pažinimo kompetencija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apvalintas stačiakampis 7"/>
          <p:cNvSpPr/>
          <p:nvPr/>
        </p:nvSpPr>
        <p:spPr>
          <a:xfrm>
            <a:off x="8760120" y="4760541"/>
            <a:ext cx="1277925" cy="12594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Kultūrinė kompetencija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apvalintas stačiakampis 8"/>
          <p:cNvSpPr/>
          <p:nvPr/>
        </p:nvSpPr>
        <p:spPr>
          <a:xfrm>
            <a:off x="1570009" y="4760541"/>
            <a:ext cx="1279584" cy="1259456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Socialinė, emocinė ir sveikos gyvensenos kompetencija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apvalintas stačiakampis 9"/>
          <p:cNvSpPr/>
          <p:nvPr/>
        </p:nvSpPr>
        <p:spPr>
          <a:xfrm>
            <a:off x="10171751" y="4760541"/>
            <a:ext cx="1332862" cy="1259456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Kūrybiškumo kompetencija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1195408" y="1618887"/>
            <a:ext cx="586105" cy="202720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Fizinis aktyvumas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tačiakampis 12"/>
          <p:cNvSpPr/>
          <p:nvPr/>
        </p:nvSpPr>
        <p:spPr>
          <a:xfrm>
            <a:off x="6179770" y="1625856"/>
            <a:ext cx="558827" cy="20272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Aplinkos pažinimas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tačiakampis 13"/>
          <p:cNvSpPr/>
          <p:nvPr/>
        </p:nvSpPr>
        <p:spPr>
          <a:xfrm>
            <a:off x="1827099" y="1625856"/>
            <a:ext cx="564871" cy="202720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Emocijų suvokimas ir </a:t>
            </a:r>
          </a:p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raiška 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tačiakampis 14"/>
          <p:cNvSpPr/>
          <p:nvPr/>
        </p:nvSpPr>
        <p:spPr>
          <a:xfrm>
            <a:off x="2422104" y="1618887"/>
            <a:ext cx="560319" cy="202720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Savireguliacija ir savikontrolė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tačiakampis 15"/>
          <p:cNvSpPr/>
          <p:nvPr/>
        </p:nvSpPr>
        <p:spPr>
          <a:xfrm>
            <a:off x="3692110" y="1625856"/>
            <a:ext cx="557826" cy="20272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Santykiai su suaugusiais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tačiakampis 16"/>
          <p:cNvSpPr/>
          <p:nvPr/>
        </p:nvSpPr>
        <p:spPr>
          <a:xfrm>
            <a:off x="4302456" y="1625856"/>
            <a:ext cx="594278" cy="20272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Santykiai su bendraamžiais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tačiakampis 17"/>
          <p:cNvSpPr/>
          <p:nvPr/>
        </p:nvSpPr>
        <p:spPr>
          <a:xfrm>
            <a:off x="4936240" y="1618885"/>
            <a:ext cx="585128" cy="202720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Sakytinė kalba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5571729" y="1625856"/>
            <a:ext cx="562025" cy="202720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Rašytinė kalba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tačiakampis 19"/>
          <p:cNvSpPr/>
          <p:nvPr/>
        </p:nvSpPr>
        <p:spPr>
          <a:xfrm>
            <a:off x="3046957" y="1618886"/>
            <a:ext cx="585574" cy="202720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Savivoka ir savigarba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tačiakampis 20"/>
          <p:cNvSpPr/>
          <p:nvPr/>
        </p:nvSpPr>
        <p:spPr>
          <a:xfrm>
            <a:off x="11147765" y="1610239"/>
            <a:ext cx="558262" cy="202720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Mokėjimas mokytis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tačiakampis 21"/>
          <p:cNvSpPr/>
          <p:nvPr/>
        </p:nvSpPr>
        <p:spPr>
          <a:xfrm>
            <a:off x="10613042" y="1610239"/>
            <a:ext cx="488707" cy="20272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Kūrybiškumas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Stačiakampis 22"/>
          <p:cNvSpPr/>
          <p:nvPr/>
        </p:nvSpPr>
        <p:spPr>
          <a:xfrm>
            <a:off x="10038045" y="1621740"/>
            <a:ext cx="537158" cy="2027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Problemų sprendimas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Stačiakampis 23"/>
          <p:cNvSpPr/>
          <p:nvPr/>
        </p:nvSpPr>
        <p:spPr>
          <a:xfrm>
            <a:off x="9387792" y="1610239"/>
            <a:ext cx="605905" cy="202720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Tyrinėjimas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tačiakampis 24"/>
          <p:cNvSpPr/>
          <p:nvPr/>
        </p:nvSpPr>
        <p:spPr>
          <a:xfrm>
            <a:off x="581431" y="1618889"/>
            <a:ext cx="578503" cy="20272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Kasdieninio gyvenimo įgūdžiai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Stačiakampis 25"/>
          <p:cNvSpPr/>
          <p:nvPr/>
        </p:nvSpPr>
        <p:spPr>
          <a:xfrm>
            <a:off x="8754196" y="1618887"/>
            <a:ext cx="579585" cy="202720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Iniciatyvumas ir atkaklumas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tačiakampis 26"/>
          <p:cNvSpPr/>
          <p:nvPr/>
        </p:nvSpPr>
        <p:spPr>
          <a:xfrm>
            <a:off x="8099418" y="1625856"/>
            <a:ext cx="609192" cy="202720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Estetinis suvokimas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Stačiakampis 27"/>
          <p:cNvSpPr/>
          <p:nvPr/>
        </p:nvSpPr>
        <p:spPr>
          <a:xfrm>
            <a:off x="7452263" y="1625856"/>
            <a:ext cx="599884" cy="202720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Meninė veikla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Stačiakampis 28"/>
          <p:cNvSpPr/>
          <p:nvPr/>
        </p:nvSpPr>
        <p:spPr>
          <a:xfrm>
            <a:off x="6792608" y="1625856"/>
            <a:ext cx="589475" cy="20272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Skaičiavimas ir matavimas</a:t>
            </a: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Tiesioji rodyklės jungtis 31"/>
          <p:cNvCxnSpPr>
            <a:stCxn id="18" idx="2"/>
          </p:cNvCxnSpPr>
          <p:nvPr/>
        </p:nvCxnSpPr>
        <p:spPr>
          <a:xfrm flipH="1">
            <a:off x="5098211" y="3646092"/>
            <a:ext cx="130593" cy="103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Tiesioji rodyklės jungtis 33"/>
          <p:cNvCxnSpPr/>
          <p:nvPr/>
        </p:nvCxnSpPr>
        <p:spPr>
          <a:xfrm flipH="1">
            <a:off x="5218019" y="3708739"/>
            <a:ext cx="628859" cy="97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Tiesioji rodyklės jungtis 35"/>
          <p:cNvCxnSpPr>
            <a:stCxn id="18" idx="2"/>
          </p:cNvCxnSpPr>
          <p:nvPr/>
        </p:nvCxnSpPr>
        <p:spPr>
          <a:xfrm>
            <a:off x="5228804" y="3646092"/>
            <a:ext cx="1146117" cy="103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Tiesioji rodyklės jungtis 37"/>
          <p:cNvCxnSpPr/>
          <p:nvPr/>
        </p:nvCxnSpPr>
        <p:spPr>
          <a:xfrm>
            <a:off x="5855609" y="3722490"/>
            <a:ext cx="662062" cy="961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Tiesioji rodyklės jungtis 39"/>
          <p:cNvCxnSpPr>
            <a:stCxn id="13" idx="2"/>
          </p:cNvCxnSpPr>
          <p:nvPr/>
        </p:nvCxnSpPr>
        <p:spPr>
          <a:xfrm>
            <a:off x="6459184" y="3653063"/>
            <a:ext cx="71730" cy="10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Tiesioji rodyklės jungtis 41"/>
          <p:cNvCxnSpPr>
            <a:stCxn id="25" idx="2"/>
          </p:cNvCxnSpPr>
          <p:nvPr/>
        </p:nvCxnSpPr>
        <p:spPr>
          <a:xfrm>
            <a:off x="870683" y="3646096"/>
            <a:ext cx="1238851" cy="1038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Tiesioji rodyklės jungtis 43"/>
          <p:cNvCxnSpPr>
            <a:stCxn id="11" idx="2"/>
          </p:cNvCxnSpPr>
          <p:nvPr/>
        </p:nvCxnSpPr>
        <p:spPr>
          <a:xfrm>
            <a:off x="1488461" y="3646094"/>
            <a:ext cx="721340" cy="1038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Tiesioji rodyklės jungtis 45"/>
          <p:cNvCxnSpPr>
            <a:stCxn id="14" idx="2"/>
          </p:cNvCxnSpPr>
          <p:nvPr/>
        </p:nvCxnSpPr>
        <p:spPr>
          <a:xfrm>
            <a:off x="2109535" y="3653063"/>
            <a:ext cx="68047" cy="936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iesioji rodyklės jungtis 47"/>
          <p:cNvCxnSpPr>
            <a:stCxn id="15" idx="2"/>
          </p:cNvCxnSpPr>
          <p:nvPr/>
        </p:nvCxnSpPr>
        <p:spPr>
          <a:xfrm flipH="1">
            <a:off x="2303253" y="3646094"/>
            <a:ext cx="399011" cy="1038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iesioji rodyklės jungtis 49"/>
          <p:cNvCxnSpPr>
            <a:stCxn id="20" idx="2"/>
          </p:cNvCxnSpPr>
          <p:nvPr/>
        </p:nvCxnSpPr>
        <p:spPr>
          <a:xfrm flipH="1">
            <a:off x="2391970" y="3646093"/>
            <a:ext cx="947774" cy="1038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iesioji rodyklės jungtis 51"/>
          <p:cNvCxnSpPr>
            <a:stCxn id="23" idx="2"/>
          </p:cNvCxnSpPr>
          <p:nvPr/>
        </p:nvCxnSpPr>
        <p:spPr>
          <a:xfrm flipH="1">
            <a:off x="6616460" y="3648947"/>
            <a:ext cx="3690164" cy="103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iesioji rodyklės jungtis 53"/>
          <p:cNvCxnSpPr>
            <a:stCxn id="20" idx="2"/>
          </p:cNvCxnSpPr>
          <p:nvPr/>
        </p:nvCxnSpPr>
        <p:spPr>
          <a:xfrm>
            <a:off x="3339744" y="3646093"/>
            <a:ext cx="205713" cy="1038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iesioji rodyklės jungtis 55"/>
          <p:cNvCxnSpPr>
            <a:stCxn id="17" idx="2"/>
          </p:cNvCxnSpPr>
          <p:nvPr/>
        </p:nvCxnSpPr>
        <p:spPr>
          <a:xfrm flipH="1">
            <a:off x="3736734" y="3653063"/>
            <a:ext cx="862861" cy="10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iesioji rodyklės jungtis 57"/>
          <p:cNvCxnSpPr>
            <a:stCxn id="16" idx="2"/>
          </p:cNvCxnSpPr>
          <p:nvPr/>
        </p:nvCxnSpPr>
        <p:spPr>
          <a:xfrm flipH="1">
            <a:off x="3692110" y="3653063"/>
            <a:ext cx="278913" cy="10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Tiesioji rodyklės jungtis 61"/>
          <p:cNvCxnSpPr>
            <a:stCxn id="13" idx="2"/>
          </p:cNvCxnSpPr>
          <p:nvPr/>
        </p:nvCxnSpPr>
        <p:spPr>
          <a:xfrm flipH="1">
            <a:off x="3902778" y="3653063"/>
            <a:ext cx="2556406" cy="10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Tiesioji rodyklės jungtis 64"/>
          <p:cNvCxnSpPr>
            <a:stCxn id="13" idx="2"/>
          </p:cNvCxnSpPr>
          <p:nvPr/>
        </p:nvCxnSpPr>
        <p:spPr>
          <a:xfrm>
            <a:off x="6459184" y="3653063"/>
            <a:ext cx="1267189" cy="10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Tiesioji rodyklės jungtis 66"/>
          <p:cNvCxnSpPr>
            <a:stCxn id="29" idx="2"/>
          </p:cNvCxnSpPr>
          <p:nvPr/>
        </p:nvCxnSpPr>
        <p:spPr>
          <a:xfrm>
            <a:off x="7087346" y="3653063"/>
            <a:ext cx="779945" cy="10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Tiesioji rodyklės jungtis 68"/>
          <p:cNvCxnSpPr>
            <a:stCxn id="23" idx="2"/>
          </p:cNvCxnSpPr>
          <p:nvPr/>
        </p:nvCxnSpPr>
        <p:spPr>
          <a:xfrm flipH="1">
            <a:off x="7973680" y="3648947"/>
            <a:ext cx="2332944" cy="103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Tiesioji rodyklės jungtis 70"/>
          <p:cNvCxnSpPr>
            <a:stCxn id="21" idx="2"/>
          </p:cNvCxnSpPr>
          <p:nvPr/>
        </p:nvCxnSpPr>
        <p:spPr>
          <a:xfrm flipH="1">
            <a:off x="8099418" y="3637446"/>
            <a:ext cx="3327478" cy="1046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Tiesioji rodyklės jungtis 72"/>
          <p:cNvCxnSpPr>
            <a:stCxn id="24" idx="2"/>
          </p:cNvCxnSpPr>
          <p:nvPr/>
        </p:nvCxnSpPr>
        <p:spPr>
          <a:xfrm>
            <a:off x="9690745" y="3637446"/>
            <a:ext cx="1006010" cy="1046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Tiesioji rodyklės jungtis 74"/>
          <p:cNvCxnSpPr>
            <a:stCxn id="23" idx="2"/>
          </p:cNvCxnSpPr>
          <p:nvPr/>
        </p:nvCxnSpPr>
        <p:spPr>
          <a:xfrm>
            <a:off x="10306624" y="3648947"/>
            <a:ext cx="467768" cy="103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Tiesioji rodyklės jungtis 76"/>
          <p:cNvCxnSpPr>
            <a:stCxn id="22" idx="2"/>
          </p:cNvCxnSpPr>
          <p:nvPr/>
        </p:nvCxnSpPr>
        <p:spPr>
          <a:xfrm flipH="1">
            <a:off x="10838182" y="3637446"/>
            <a:ext cx="19214" cy="1046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iesioji rodyklės jungtis 78"/>
          <p:cNvCxnSpPr>
            <a:stCxn id="24" idx="2"/>
          </p:cNvCxnSpPr>
          <p:nvPr/>
        </p:nvCxnSpPr>
        <p:spPr>
          <a:xfrm flipH="1">
            <a:off x="7973680" y="3637446"/>
            <a:ext cx="1717065" cy="951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Tiesioji rodyklės jungtis 80"/>
          <p:cNvCxnSpPr>
            <a:stCxn id="28" idx="2"/>
          </p:cNvCxnSpPr>
          <p:nvPr/>
        </p:nvCxnSpPr>
        <p:spPr>
          <a:xfrm>
            <a:off x="7752205" y="3653063"/>
            <a:ext cx="1538397" cy="1046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Tiesioji rodyklės jungtis 82"/>
          <p:cNvCxnSpPr>
            <a:stCxn id="27" idx="2"/>
          </p:cNvCxnSpPr>
          <p:nvPr/>
        </p:nvCxnSpPr>
        <p:spPr>
          <a:xfrm>
            <a:off x="8404014" y="3653063"/>
            <a:ext cx="1002870" cy="10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iesioji rodyklės jungtis 84"/>
          <p:cNvCxnSpPr>
            <a:stCxn id="22" idx="2"/>
          </p:cNvCxnSpPr>
          <p:nvPr/>
        </p:nvCxnSpPr>
        <p:spPr>
          <a:xfrm flipH="1">
            <a:off x="9457972" y="3637446"/>
            <a:ext cx="1399424" cy="987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Tiesioji rodyklės jungtis 86"/>
          <p:cNvCxnSpPr>
            <a:stCxn id="26" idx="2"/>
          </p:cNvCxnSpPr>
          <p:nvPr/>
        </p:nvCxnSpPr>
        <p:spPr>
          <a:xfrm flipH="1">
            <a:off x="7867291" y="3646094"/>
            <a:ext cx="1176698" cy="882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Tiesioji rodyklės jungtis 88"/>
          <p:cNvCxnSpPr/>
          <p:nvPr/>
        </p:nvCxnSpPr>
        <p:spPr>
          <a:xfrm>
            <a:off x="9043988" y="3699486"/>
            <a:ext cx="1496519" cy="97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Tiesioji rodyklės jungtis 30"/>
          <p:cNvCxnSpPr>
            <a:stCxn id="17" idx="2"/>
          </p:cNvCxnSpPr>
          <p:nvPr/>
        </p:nvCxnSpPr>
        <p:spPr>
          <a:xfrm>
            <a:off x="4599595" y="3653063"/>
            <a:ext cx="397643" cy="103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Tiesioji rodyklės jungtis 36"/>
          <p:cNvCxnSpPr>
            <a:stCxn id="16" idx="2"/>
          </p:cNvCxnSpPr>
          <p:nvPr/>
        </p:nvCxnSpPr>
        <p:spPr>
          <a:xfrm>
            <a:off x="3971023" y="3653063"/>
            <a:ext cx="925711" cy="103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Tiesioji rodyklės jungtis 40"/>
          <p:cNvCxnSpPr>
            <a:stCxn id="21" idx="2"/>
          </p:cNvCxnSpPr>
          <p:nvPr/>
        </p:nvCxnSpPr>
        <p:spPr>
          <a:xfrm flipH="1">
            <a:off x="10946921" y="3637446"/>
            <a:ext cx="479975" cy="1040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Tiesioji rodyklės jungtis 44"/>
          <p:cNvCxnSpPr>
            <a:stCxn id="28" idx="2"/>
          </p:cNvCxnSpPr>
          <p:nvPr/>
        </p:nvCxnSpPr>
        <p:spPr>
          <a:xfrm>
            <a:off x="7752205" y="3653063"/>
            <a:ext cx="2685710" cy="105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40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936" y="267423"/>
            <a:ext cx="9976128" cy="632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59887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81</Words>
  <Application>Microsoft Office PowerPoint</Application>
  <PresentationFormat>Plačiaekranė</PresentationFormat>
  <Paragraphs>28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Šnabždesys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PATVIRTINTA                                                                                                                                                                                                                                              Klaipėdos  lopšelio-darželio ,,Eglutė“                                                                                                                                                                                                                                          direktoriaus 2023 m. gegužės 16 d.                                                                                                                                                                                                                 įsakymu Nr. V- 53   KLAIPĖDOS LOPŠELIO-DARŽELIO „EGLUTĖ“ VAIKŲ PASIEKIMŲ IR PAŽANGOS VERTINIMO MODELIS  IKIMOKYKLINIO AMŽIAUS VAIKŲ PASIEKIMAI (1-5 M.) VERTINAMI PAGAL 18 PASIEKIMŲ ŽINGSNIUS (IKIMOKYKLINIO AMŽIAUS VAIKŲ PASIEKIMŲ APRAŠAS) 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„Microsoft“ abonementas</dc:creator>
  <cp:lastModifiedBy>„Microsoft“ abonementas</cp:lastModifiedBy>
  <cp:revision>15</cp:revision>
  <cp:lastPrinted>2023-06-14T13:47:47Z</cp:lastPrinted>
  <dcterms:created xsi:type="dcterms:W3CDTF">2023-06-09T07:24:36Z</dcterms:created>
  <dcterms:modified xsi:type="dcterms:W3CDTF">2023-06-15T10:40:54Z</dcterms:modified>
</cp:coreProperties>
</file>