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Saugumo/apibrėžtumo kriterijus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8-4085-ADA8-3BF8F87435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8-4085-ADA8-3BF8F87435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708-4085-ADA8-3BF8F87435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708-4085-ADA8-3BF8F874355C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Nepalankus  1%</c:v>
                </c:pt>
                <c:pt idx="1">
                  <c:v>Neutralus 24%</c:v>
                </c:pt>
                <c:pt idx="2">
                  <c:v>Palankus 75%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</c:v>
                </c:pt>
                <c:pt idx="1">
                  <c:v>24</c:v>
                </c:pt>
                <c:pt idx="2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AD-49B1-85D5-43BF478F04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Neformalųjų grupuočių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478-46BF-982F-1DC5A7B00F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478-46BF-982F-1DC5A7B00F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478-46BF-982F-1DC5A7B00F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478-46BF-982F-1DC5A7B00FB2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-25.06%</c:v>
                </c:pt>
                <c:pt idx="1">
                  <c:v>Neutraliai - 22.38%</c:v>
                </c:pt>
                <c:pt idx="2">
                  <c:v>Palankiai - 52.56%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25.06</c:v>
                </c:pt>
                <c:pt idx="1">
                  <c:v>22.38</c:v>
                </c:pt>
                <c:pt idx="2">
                  <c:v>52.56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5B-4005-BA4A-0E9C59141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Konfliktų kriterijus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E2-4D0B-B692-C946804810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E2-4D0B-B692-C946804810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BE2-4D0B-B692-C946804810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E2-4D0B-B692-C94680481006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- 4%</c:v>
                </c:pt>
                <c:pt idx="1">
                  <c:v>Neutraliai - 20%</c:v>
                </c:pt>
                <c:pt idx="2">
                  <c:v>Palankiai - 76%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4</c:v>
                </c:pt>
                <c:pt idx="1">
                  <c:v>20</c:v>
                </c:pt>
                <c:pt idx="2">
                  <c:v>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9-488B-B488-431403D6F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Kūrybiškumo/iniciatyvos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45D-4D86-BDE2-CE4D8BB6CF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45D-4D86-BDE2-CE4D8BB6CF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45D-4D86-BDE2-CE4D8BB6CF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45D-4D86-BDE2-CE4D8BB6CF6E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- 2.4%</c:v>
                </c:pt>
                <c:pt idx="1">
                  <c:v>Neutraliai - 18.6 %</c:v>
                </c:pt>
                <c:pt idx="2">
                  <c:v>Palankiai - 79%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2.4</c:v>
                </c:pt>
                <c:pt idx="1">
                  <c:v>18.559999999999999</c:v>
                </c:pt>
                <c:pt idx="2">
                  <c:v>79.040000000000006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3E-4140-B5DE-2C0EA6725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Atėjimo/išėjimo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4B-4D63-8C4D-6095927406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4B-4D63-8C4D-6095927406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4B-4D63-8C4D-6095927406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4B-4D63-8C4D-6095927406C8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- 5.8%</c:v>
                </c:pt>
                <c:pt idx="1">
                  <c:v>Neutraliai - 18.3%</c:v>
                </c:pt>
                <c:pt idx="2">
                  <c:v>Palankiai - 75.9%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5.8</c:v>
                </c:pt>
                <c:pt idx="1">
                  <c:v>18.3</c:v>
                </c:pt>
                <c:pt idx="2">
                  <c:v>75.900000000000006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FA-4C31-A8FA-7733F6B98E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Komunikacijos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5B-487F-9873-E34338FDE1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5B-487F-9873-E34338FDE1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65B-487F-9873-E34338FDE1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65B-487F-9873-E34338FDE183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- 6%</c:v>
                </c:pt>
                <c:pt idx="1">
                  <c:v>Neutraliai - 14%</c:v>
                </c:pt>
                <c:pt idx="2">
                  <c:v>Palankiai - 80%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6</c:v>
                </c:pt>
                <c:pt idx="1">
                  <c:v>14</c:v>
                </c:pt>
                <c:pt idx="2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D3-4B08-B51A-9AA7725DC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Informacijos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FF-4AFC-A93E-F07BCAED82D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FF-4AFC-A93E-F07BCAED82D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FF-4AFC-A93E-F07BCAED82D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EFF-4AFC-A93E-F07BCAED82DA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- 5%</c:v>
                </c:pt>
                <c:pt idx="1">
                  <c:v>Neutraliai - 28%</c:v>
                </c:pt>
                <c:pt idx="2">
                  <c:v>Palankiai - 67%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5</c:v>
                </c:pt>
                <c:pt idx="1">
                  <c:v>28</c:v>
                </c:pt>
                <c:pt idx="2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10-4E9E-8FD7-EE31962C5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Santykių su vadovais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22E-43BF-B7EA-7C3D029301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22E-43BF-B7EA-7C3D029301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22E-43BF-B7EA-7C3D029301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22E-43BF-B7EA-7C3D029301E7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- 2%</c:v>
                </c:pt>
                <c:pt idx="1">
                  <c:v>Neutraliai -20% </c:v>
                </c:pt>
                <c:pt idx="2">
                  <c:v>Palankiai - 78%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2</c:v>
                </c:pt>
                <c:pt idx="1">
                  <c:v>20</c:v>
                </c:pt>
                <c:pt idx="2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30-48A3-80ED-ABBC297AA6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Kontrolės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63-4EBC-8582-B112166391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63-4EBC-8582-B112166391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63-4EBC-8582-B112166391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B63-4EBC-8582-B11216639177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- 6.68%</c:v>
                </c:pt>
                <c:pt idx="1">
                  <c:v>Neutraliai - 27.12%</c:v>
                </c:pt>
                <c:pt idx="2">
                  <c:v>Palankiai - 66.20%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6.68</c:v>
                </c:pt>
                <c:pt idx="1">
                  <c:v>27.12</c:v>
                </c:pt>
                <c:pt idx="2">
                  <c:v>66.2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29-4BC6-9795-E4795132C1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Tarpusavio santykių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FD7-47C9-8957-0EFB4A0FB5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FD7-47C9-8957-0EFB4A0FB5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FD7-47C9-8957-0EFB4A0FB5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FD7-47C9-8957-0EFB4A0FB543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- 5%</c:v>
                </c:pt>
                <c:pt idx="1">
                  <c:v>Neutraliai - 20%</c:v>
                </c:pt>
                <c:pt idx="2">
                  <c:v>Palankiai - 75%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5</c:v>
                </c:pt>
                <c:pt idx="1">
                  <c:v>20</c:v>
                </c:pt>
                <c:pt idx="2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A-40BB-B63B-FFA03BCF0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Atvirumo/tolerantiškumo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070-42D2-BA97-6F04369AB6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070-42D2-BA97-6F04369AB6C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070-42D2-BA97-6F04369AB6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070-42D2-BA97-6F04369AB6CE}"/>
              </c:ext>
            </c:extLst>
          </c:dPt>
          <c:cat>
            <c:strRef>
              <c:f>Lapas1!$A$2:$A$5</c:f>
              <c:strCache>
                <c:ptCount val="3"/>
                <c:pt idx="0">
                  <c:v>Nepalankiai - 12%</c:v>
                </c:pt>
                <c:pt idx="1">
                  <c:v>Neutraliai - 30%</c:v>
                </c:pt>
                <c:pt idx="2">
                  <c:v>Palankiai - 58%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12</c:v>
                </c:pt>
                <c:pt idx="1">
                  <c:v>30</c:v>
                </c:pt>
                <c:pt idx="2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0B-4381-A1E1-DBC7E6594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0.43247</cdr:x>
      <cdr:y>0.40716</cdr:y>
    </cdr:from>
    <cdr:to>
      <cdr:x>0.51943</cdr:x>
      <cdr:y>0.6173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51D4F6BD-BE5E-F13C-2611-8C7417C23F40}"/>
            </a:ext>
          </a:extLst>
        </cdr:cNvPr>
        <cdr:cNvSpPr txBox="1"/>
      </cdr:nvSpPr>
      <cdr:spPr>
        <a:xfrm xmlns:a="http://schemas.openxmlformats.org/drawingml/2006/main">
          <a:off x="4547716" y="177168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t-LT" sz="1100" dirty="0"/>
        </a:p>
      </cdr:txBody>
    </cdr:sp>
  </cdr:relSizeAnchor>
  <cdr:relSizeAnchor xmlns:cdr="http://schemas.openxmlformats.org/drawingml/2006/chartDrawing">
    <cdr:from>
      <cdr:x>0.38087</cdr:x>
      <cdr:y>0.46258</cdr:y>
    </cdr:from>
    <cdr:to>
      <cdr:x>0.46783</cdr:x>
      <cdr:y>0.67272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B08DBA44-5394-935F-DD05-61019970B4ED}"/>
            </a:ext>
          </a:extLst>
        </cdr:cNvPr>
        <cdr:cNvSpPr txBox="1"/>
      </cdr:nvSpPr>
      <cdr:spPr>
        <a:xfrm xmlns:a="http://schemas.openxmlformats.org/drawingml/2006/main">
          <a:off x="4005105" y="201284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t-LT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A0B2CD34-029B-A871-4E4B-39A362970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="" xmlns:a16="http://schemas.microsoft.com/office/drawing/2014/main" id="{905B79B7-FD7C-66FD-7799-CF5DDBEC3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BCD621BA-2527-8811-CEC2-D9E6001A9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6F678C48-22DE-7AB8-DB47-835904EC4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8F09ABEB-9E26-A8B5-38D9-DF639CAF8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1093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96D3E626-FAA1-FE05-FBC6-466AC6538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="" xmlns:a16="http://schemas.microsoft.com/office/drawing/2014/main" id="{963708BD-A39B-D90A-48A1-DF6C05C11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07AE620A-4249-3C08-AF2F-BE8C56CB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7C201310-F2ED-9053-3AC2-56363499B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B25247A6-8384-B6EC-6154-1DA9E6B6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212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="" xmlns:a16="http://schemas.microsoft.com/office/drawing/2014/main" id="{CFC48209-46DA-AC72-22F1-F110966DF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="" xmlns:a16="http://schemas.microsoft.com/office/drawing/2014/main" id="{D3DE2AB0-43E7-87B4-363F-47A4914BC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B7B459B6-4BD7-2FE8-A1C3-56B5137C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DB6CE915-8710-60F9-64CC-37A08252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5139C4BC-5301-4499-BC5D-896A69EE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024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5A04B8E7-BD12-A8A4-43BC-6FB6FE794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13D901D4-3040-7F38-538B-CDAEA7132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04C7DED6-B4CF-1D91-0A7C-85E0668E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FB308AAB-5C66-82BC-0744-4A9909F51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52395D95-0EBB-C371-3FBB-BFD7EE253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269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A58BF6A2-61C3-02C3-3CD3-DA1145B32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="" xmlns:a16="http://schemas.microsoft.com/office/drawing/2014/main" id="{020C3CF2-650A-63CE-71FD-E2BE3F7EE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EB0B1CAD-2E5B-D3C6-9A82-937049B5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4AB28B73-22EF-032F-4071-CA2F1042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BD5C46EB-2B7B-C8CA-EA73-3BA2346B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6231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BCB89DE9-404B-E4D7-5053-EA561E03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A558F0FB-9CF7-66BE-4A93-B1FC3CA68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="" xmlns:a16="http://schemas.microsoft.com/office/drawing/2014/main" id="{22C9A1F7-E08B-A155-AF1C-2FBBEB80C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="" xmlns:a16="http://schemas.microsoft.com/office/drawing/2014/main" id="{8FCA4824-30B9-CF6E-F5BB-185DF49F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="" xmlns:a16="http://schemas.microsoft.com/office/drawing/2014/main" id="{7D290AFE-8C85-E152-1526-97DB049E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="" xmlns:a16="http://schemas.microsoft.com/office/drawing/2014/main" id="{E551C4D3-CFBB-0AB2-E807-56F33E233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71085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5D0EF752-5107-269A-58F5-9EFCE1F0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="" xmlns:a16="http://schemas.microsoft.com/office/drawing/2014/main" id="{DAB49F74-D742-A533-E74F-536583EF3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="" xmlns:a16="http://schemas.microsoft.com/office/drawing/2014/main" id="{56D3BB26-102A-8904-850E-2FF91E944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="" xmlns:a16="http://schemas.microsoft.com/office/drawing/2014/main" id="{241B2004-5FDD-91EF-318F-3782E5F787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="" xmlns:a16="http://schemas.microsoft.com/office/drawing/2014/main" id="{A760497C-5732-6B2C-BF55-3DC052AA8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="" xmlns:a16="http://schemas.microsoft.com/office/drawing/2014/main" id="{C2EA2720-35B0-682E-4C53-4EE5A3C0E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="" xmlns:a16="http://schemas.microsoft.com/office/drawing/2014/main" id="{525423C9-7AF5-216E-78B8-46145173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="" xmlns:a16="http://schemas.microsoft.com/office/drawing/2014/main" id="{E2EC0A8A-0BE9-A8AC-DD93-93EF1EFF2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7523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03256DAB-0120-5946-1CAE-7C7E7E57F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="" xmlns:a16="http://schemas.microsoft.com/office/drawing/2014/main" id="{98004EDD-DA24-9491-B330-367D6073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="" xmlns:a16="http://schemas.microsoft.com/office/drawing/2014/main" id="{E54BB2AA-BD6E-7A26-4FA4-AB653A7DE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="" xmlns:a16="http://schemas.microsoft.com/office/drawing/2014/main" id="{1B26BF07-529B-D904-098B-0AAE6049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8783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="" xmlns:a16="http://schemas.microsoft.com/office/drawing/2014/main" id="{DD55D792-BC01-5C92-0CA5-70CEE61F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="" xmlns:a16="http://schemas.microsoft.com/office/drawing/2014/main" id="{3779ABF6-ADC3-D1F2-5483-BA7D78F8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="" xmlns:a16="http://schemas.microsoft.com/office/drawing/2014/main" id="{EAEAA5B8-6F21-55E1-930A-1F9E9674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404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1689A35E-8E73-4046-3808-0042676F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B283226E-AA0A-CFA6-50A3-F81B83945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="" xmlns:a16="http://schemas.microsoft.com/office/drawing/2014/main" id="{133FA6B3-979A-9513-05DB-B2FA3E3CE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="" xmlns:a16="http://schemas.microsoft.com/office/drawing/2014/main" id="{EC3D0CA4-EDB1-31FD-5C4F-2B2D95AC0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="" xmlns:a16="http://schemas.microsoft.com/office/drawing/2014/main" id="{F1709C5D-83D4-9BA4-1B68-6E1A340B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="" xmlns:a16="http://schemas.microsoft.com/office/drawing/2014/main" id="{7936B197-DD5E-3DC8-424B-CDEACE27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468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DEAA5559-0F7A-2D1B-2AA0-998B0DE12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="" xmlns:a16="http://schemas.microsoft.com/office/drawing/2014/main" id="{E960D8B5-9145-FDDC-17C2-19912FFC6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="" xmlns:a16="http://schemas.microsoft.com/office/drawing/2014/main" id="{FF4046AC-F35F-FFEC-B675-E97548632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="" xmlns:a16="http://schemas.microsoft.com/office/drawing/2014/main" id="{7BF5EBF7-90F7-18A8-F7AA-BCD9258B4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="" xmlns:a16="http://schemas.microsoft.com/office/drawing/2014/main" id="{2CD9C771-C98E-7DCD-C78D-3FEB5E660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="" xmlns:a16="http://schemas.microsoft.com/office/drawing/2014/main" id="{3D22E779-F0BC-9551-5A39-D9D556E4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340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="" xmlns:a16="http://schemas.microsoft.com/office/drawing/2014/main" id="{2ACE02DE-ED5A-D5A0-14D8-3200178FF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="" xmlns:a16="http://schemas.microsoft.com/office/drawing/2014/main" id="{0A3CF35D-69D5-39B3-E014-9AA5E1FF2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="" xmlns:a16="http://schemas.microsoft.com/office/drawing/2014/main" id="{FB7045EF-BB1A-FD56-8FFF-FF391A294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7DAFC-B3BE-4069-90C3-A48FBF7DAA9D}" type="datetimeFigureOut">
              <a:rPr lang="lt-LT" smtClean="0"/>
              <a:t>2024-04-22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="" xmlns:a16="http://schemas.microsoft.com/office/drawing/2014/main" id="{ABF03F2A-8CAE-3AEE-192F-AA50B7F4D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="" xmlns:a16="http://schemas.microsoft.com/office/drawing/2014/main" id="{1C37B0D3-4C1D-E875-ADE8-266C33F84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20EBA-F868-4E96-BBE5-4FC83F791E8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796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9A9FCDE8-8002-5950-059C-4780A1E717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Organizacijos klimato tyrimas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="" xmlns:a16="http://schemas.microsoft.com/office/drawing/2014/main" id="{09EBA43A-2FDE-3D0E-8DCE-2DD60F8522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2024</a:t>
            </a:r>
            <a:r>
              <a:rPr lang="lt-LT" sz="2000" dirty="0" smtClean="0"/>
              <a:t>-</a:t>
            </a:r>
            <a:r>
              <a:rPr lang="en-US" sz="2000" dirty="0" smtClean="0"/>
              <a:t>03-28</a:t>
            </a:r>
            <a:endParaRPr lang="en-US" sz="2000" dirty="0"/>
          </a:p>
          <a:p>
            <a:pPr algn="r"/>
            <a:endParaRPr lang="lt-LT" sz="2000" dirty="0"/>
          </a:p>
          <a:p>
            <a:pPr algn="r"/>
            <a:endParaRPr lang="lt-LT" sz="2000" dirty="0"/>
          </a:p>
          <a:p>
            <a:pPr algn="r"/>
            <a:r>
              <a:rPr lang="en-US" sz="2000" dirty="0" err="1"/>
              <a:t>Atliko</a:t>
            </a:r>
            <a:r>
              <a:rPr lang="en-US" sz="2000" dirty="0"/>
              <a:t>: G. </a:t>
            </a:r>
            <a:r>
              <a:rPr lang="en-US" sz="2000" dirty="0" err="1"/>
              <a:t>Gutauskien</a:t>
            </a:r>
            <a:r>
              <a:rPr lang="lt-LT" sz="2000" dirty="0"/>
              <a:t>ė</a:t>
            </a:r>
          </a:p>
        </p:txBody>
      </p:sp>
    </p:spTree>
    <p:extLst>
      <p:ext uri="{BB962C8B-B14F-4D97-AF65-F5344CB8AC3E}">
        <p14:creationId xmlns:p14="http://schemas.microsoft.com/office/powerpoint/2010/main" val="3713358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C11FB08E-DE59-581D-D83F-0AED2D7DB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Darbuotojų tar</a:t>
            </a:r>
            <a:r>
              <a:rPr lang="en-US" dirty="0"/>
              <a:t>p</a:t>
            </a:r>
            <a:r>
              <a:rPr lang="lt-LT" dirty="0" err="1"/>
              <a:t>usavio</a:t>
            </a:r>
            <a:r>
              <a:rPr lang="lt-LT" dirty="0"/>
              <a:t> santykių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DEBDA9F0-62F3-4960-1CA2-06078E4061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7244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5768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E4F33019-65BC-6480-8BD1-67C4DAFCF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Atvirumo/tolerantiškumo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AC231B69-B2D8-D0A2-53D2-55978B39C7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2188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4032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91C8B52A-5B5F-015D-E552-0B92602CF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Neformaliųjų grupuočių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B591BA90-5D58-594E-1D62-863225B353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4283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993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9814FE11-36F6-65FC-11E9-54378093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Konfliktų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31B0E619-1635-E0EA-3B18-622B741429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9913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0013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7ACDB4-32EC-6B4A-81CB-95022794C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Rezultatų</a:t>
            </a:r>
            <a:r>
              <a:rPr lang="en-US" dirty="0"/>
              <a:t> </a:t>
            </a:r>
            <a:r>
              <a:rPr lang="en-US" dirty="0" err="1" smtClean="0"/>
              <a:t>apibendrinimas</a:t>
            </a:r>
            <a:r>
              <a:rPr lang="lt-LT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B51D6E-E015-DF46-AC2C-24C8AE3F5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Bendras</a:t>
            </a:r>
            <a:r>
              <a:rPr lang="en-US" dirty="0"/>
              <a:t> </a:t>
            </a:r>
            <a:r>
              <a:rPr lang="en-US" dirty="0" err="1"/>
              <a:t>klimatas</a:t>
            </a:r>
            <a:r>
              <a:rPr lang="en-US" dirty="0"/>
              <a:t> </a:t>
            </a:r>
            <a:r>
              <a:rPr lang="en-US" dirty="0" err="1"/>
              <a:t>organizacijoje</a:t>
            </a:r>
            <a:r>
              <a:rPr lang="en-US" dirty="0"/>
              <a:t> </a:t>
            </a:r>
            <a:r>
              <a:rPr lang="en-US" dirty="0" err="1"/>
              <a:t>vertinamas</a:t>
            </a:r>
            <a:r>
              <a:rPr lang="en-US" dirty="0"/>
              <a:t> </a:t>
            </a:r>
            <a:r>
              <a:rPr lang="en-US" dirty="0" err="1"/>
              <a:t>palankiai</a:t>
            </a:r>
            <a:r>
              <a:rPr lang="en-US" dirty="0"/>
              <a:t>.</a:t>
            </a:r>
          </a:p>
          <a:p>
            <a:r>
              <a:rPr lang="en-US" dirty="0" err="1"/>
              <a:t>Kolektyve</a:t>
            </a:r>
            <a:r>
              <a:rPr lang="en-US" dirty="0"/>
              <a:t> </a:t>
            </a:r>
            <a:r>
              <a:rPr lang="en-US" dirty="0" err="1"/>
              <a:t>vyrauja</a:t>
            </a:r>
            <a:r>
              <a:rPr lang="en-US" dirty="0"/>
              <a:t> </a:t>
            </a:r>
            <a:r>
              <a:rPr lang="en-US" dirty="0" err="1"/>
              <a:t>giedra</a:t>
            </a:r>
            <a:r>
              <a:rPr lang="en-US" dirty="0"/>
              <a:t>, </a:t>
            </a:r>
            <a:r>
              <a:rPr lang="en-US" dirty="0" err="1"/>
              <a:t>optimistinė</a:t>
            </a:r>
            <a:r>
              <a:rPr lang="en-US" dirty="0"/>
              <a:t> </a:t>
            </a:r>
            <a:r>
              <a:rPr lang="en-US" dirty="0" err="1"/>
              <a:t>nuotaika</a:t>
            </a:r>
            <a:r>
              <a:rPr lang="en-US" dirty="0"/>
              <a:t>.</a:t>
            </a:r>
          </a:p>
          <a:p>
            <a:r>
              <a:rPr lang="en-US" dirty="0" err="1"/>
              <a:t>Žmonės</a:t>
            </a:r>
            <a:r>
              <a:rPr lang="en-US" dirty="0"/>
              <a:t> </a:t>
            </a:r>
            <a:r>
              <a:rPr lang="en-US" dirty="0" err="1"/>
              <a:t>jaučiasi</a:t>
            </a:r>
            <a:r>
              <a:rPr lang="en-US" dirty="0"/>
              <a:t> </a:t>
            </a:r>
            <a:r>
              <a:rPr lang="en-US" dirty="0" err="1"/>
              <a:t>saugiai</a:t>
            </a:r>
            <a:r>
              <a:rPr lang="en-US" dirty="0"/>
              <a:t> ir </a:t>
            </a:r>
            <a:r>
              <a:rPr lang="en-US" dirty="0" err="1"/>
              <a:t>užtikrintai</a:t>
            </a:r>
            <a:r>
              <a:rPr lang="en-US" dirty="0"/>
              <a:t>, </a:t>
            </a:r>
            <a:r>
              <a:rPr lang="en-US" dirty="0" err="1"/>
              <a:t>vienas</a:t>
            </a:r>
            <a:r>
              <a:rPr lang="en-US" dirty="0"/>
              <a:t> </a:t>
            </a:r>
            <a:r>
              <a:rPr lang="en-US" dirty="0" err="1"/>
              <a:t>kitą</a:t>
            </a:r>
            <a:r>
              <a:rPr lang="en-US" dirty="0"/>
              <a:t> </a:t>
            </a:r>
            <a:r>
              <a:rPr lang="en-US" dirty="0" err="1"/>
              <a:t>palaiko</a:t>
            </a:r>
            <a:r>
              <a:rPr lang="en-US" dirty="0"/>
              <a:t>.</a:t>
            </a:r>
          </a:p>
          <a:p>
            <a:r>
              <a:rPr lang="en-US" dirty="0" err="1"/>
              <a:t>Rezultatai</a:t>
            </a:r>
            <a:r>
              <a:rPr lang="en-US" dirty="0"/>
              <a:t> </a:t>
            </a:r>
            <a:r>
              <a:rPr lang="en-US" dirty="0" err="1"/>
              <a:t>rodo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pasitikima</a:t>
            </a:r>
            <a:r>
              <a:rPr lang="en-US" dirty="0"/>
              <a:t> </a:t>
            </a:r>
            <a:r>
              <a:rPr lang="en-US" dirty="0" err="1"/>
              <a:t>vadovybe</a:t>
            </a:r>
            <a:r>
              <a:rPr lang="en-US" dirty="0"/>
              <a:t>, </a:t>
            </a:r>
            <a:r>
              <a:rPr lang="en-US" dirty="0" err="1"/>
              <a:t>jaučiamas</a:t>
            </a:r>
            <a:r>
              <a:rPr lang="en-US" dirty="0"/>
              <a:t> </a:t>
            </a:r>
            <a:r>
              <a:rPr lang="en-US" dirty="0" err="1"/>
              <a:t>tiek</a:t>
            </a:r>
            <a:r>
              <a:rPr lang="en-US" dirty="0"/>
              <a:t> </a:t>
            </a:r>
            <a:r>
              <a:rPr lang="en-US" dirty="0" err="1"/>
              <a:t>bendras</a:t>
            </a:r>
            <a:r>
              <a:rPr lang="en-US" dirty="0"/>
              <a:t> </a:t>
            </a:r>
            <a:r>
              <a:rPr lang="en-US" dirty="0" err="1"/>
              <a:t>palaikymas</a:t>
            </a:r>
            <a:r>
              <a:rPr lang="en-US" dirty="0"/>
              <a:t>, </a:t>
            </a:r>
            <a:r>
              <a:rPr lang="en-US" dirty="0" err="1"/>
              <a:t>tiek</a:t>
            </a:r>
            <a:r>
              <a:rPr lang="en-US" dirty="0"/>
              <a:t> </a:t>
            </a:r>
            <a:r>
              <a:rPr lang="en-US" dirty="0" err="1"/>
              <a:t>siūlant</a:t>
            </a:r>
            <a:r>
              <a:rPr lang="en-US" dirty="0"/>
              <a:t> </a:t>
            </a:r>
            <a:r>
              <a:rPr lang="en-US" dirty="0" err="1"/>
              <a:t>naujas</a:t>
            </a:r>
            <a:r>
              <a:rPr lang="en-US" dirty="0"/>
              <a:t> </a:t>
            </a:r>
            <a:r>
              <a:rPr lang="en-US" dirty="0" err="1"/>
              <a:t>idėjas</a:t>
            </a:r>
            <a:r>
              <a:rPr lang="en-US" dirty="0"/>
              <a:t>.</a:t>
            </a:r>
          </a:p>
          <a:p>
            <a:r>
              <a:rPr lang="en-US" dirty="0" err="1"/>
              <a:t>Kolektyve</a:t>
            </a:r>
            <a:r>
              <a:rPr lang="en-US" dirty="0"/>
              <a:t> </a:t>
            </a:r>
            <a:r>
              <a:rPr lang="en-US" dirty="0" err="1"/>
              <a:t>nestebima</a:t>
            </a:r>
            <a:r>
              <a:rPr lang="en-US" dirty="0"/>
              <a:t> </a:t>
            </a:r>
            <a:r>
              <a:rPr lang="en-US" dirty="0" err="1"/>
              <a:t>pašaipų</a:t>
            </a:r>
            <a:r>
              <a:rPr lang="en-US" dirty="0"/>
              <a:t>, </a:t>
            </a:r>
            <a:r>
              <a:rPr lang="en-US" dirty="0" err="1"/>
              <a:t>priešingai</a:t>
            </a:r>
            <a:r>
              <a:rPr lang="en-US" dirty="0"/>
              <a:t>,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vyrauja</a:t>
            </a:r>
            <a:r>
              <a:rPr lang="en-US" dirty="0"/>
              <a:t> </a:t>
            </a:r>
            <a:r>
              <a:rPr lang="en-US" i="1" dirty="0" err="1"/>
              <a:t>komplimentų</a:t>
            </a:r>
            <a:r>
              <a:rPr lang="en-US" i="1" dirty="0"/>
              <a:t> </a:t>
            </a:r>
            <a:r>
              <a:rPr lang="en-US" dirty="0" err="1"/>
              <a:t>kultūra</a:t>
            </a:r>
            <a:r>
              <a:rPr lang="en-US" dirty="0"/>
              <a:t>, </a:t>
            </a:r>
            <a:r>
              <a:rPr lang="en-US" dirty="0" err="1"/>
              <a:t>vieni</a:t>
            </a:r>
            <a:r>
              <a:rPr lang="en-US" dirty="0"/>
              <a:t> </a:t>
            </a:r>
            <a:r>
              <a:rPr lang="en-US" dirty="0" err="1"/>
              <a:t>kitais</a:t>
            </a:r>
            <a:r>
              <a:rPr lang="en-US" dirty="0"/>
              <a:t> </a:t>
            </a:r>
            <a:r>
              <a:rPr lang="en-US" dirty="0" err="1"/>
              <a:t>pasitiki</a:t>
            </a:r>
            <a:r>
              <a:rPr lang="en-US" dirty="0"/>
              <a:t>.</a:t>
            </a:r>
          </a:p>
          <a:p>
            <a:r>
              <a:rPr lang="en-US" dirty="0" err="1"/>
              <a:t>Nežymiai</a:t>
            </a:r>
            <a:r>
              <a:rPr lang="en-US" dirty="0"/>
              <a:t> </a:t>
            </a:r>
            <a:r>
              <a:rPr lang="en-US" dirty="0" err="1"/>
              <a:t>išsiskiria</a:t>
            </a:r>
            <a:r>
              <a:rPr lang="en-US" dirty="0"/>
              <a:t> </a:t>
            </a:r>
            <a:r>
              <a:rPr lang="en-US" i="1" dirty="0" err="1"/>
              <a:t>neformaliųjų</a:t>
            </a:r>
            <a:r>
              <a:rPr lang="en-US" i="1" dirty="0"/>
              <a:t> </a:t>
            </a:r>
            <a:r>
              <a:rPr lang="en-US" i="1" dirty="0" err="1"/>
              <a:t>grupuočių</a:t>
            </a:r>
            <a:r>
              <a:rPr lang="en-US" i="1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i="1" dirty="0" err="1"/>
              <a:t>atvirumo</a:t>
            </a:r>
            <a:r>
              <a:rPr lang="en-US" i="1" dirty="0"/>
              <a:t>/</a:t>
            </a:r>
            <a:r>
              <a:rPr lang="en-US" i="1" dirty="0" err="1"/>
              <a:t>tolerantiškumo</a:t>
            </a:r>
            <a:r>
              <a:rPr lang="en-US" i="1" dirty="0"/>
              <a:t> </a:t>
            </a:r>
            <a:r>
              <a:rPr lang="en-US" dirty="0" err="1"/>
              <a:t>kriterijai</a:t>
            </a:r>
            <a:r>
              <a:rPr lang="en-US" dirty="0"/>
              <a:t>. </a:t>
            </a:r>
            <a:r>
              <a:rPr lang="en-US" dirty="0" err="1"/>
              <a:t>Čia</a:t>
            </a:r>
            <a:r>
              <a:rPr lang="en-US" dirty="0"/>
              <a:t> </a:t>
            </a:r>
            <a:r>
              <a:rPr lang="en-US" dirty="0" err="1"/>
              <a:t>pasireiškia</a:t>
            </a:r>
            <a:r>
              <a:rPr lang="en-US" dirty="0"/>
              <a:t> </a:t>
            </a:r>
            <a:r>
              <a:rPr lang="en-US" dirty="0" err="1"/>
              <a:t>didžiausias</a:t>
            </a:r>
            <a:r>
              <a:rPr lang="en-US" dirty="0"/>
              <a:t> </a:t>
            </a:r>
            <a:r>
              <a:rPr lang="en-US" dirty="0" err="1"/>
              <a:t>tyrimo</a:t>
            </a:r>
            <a:r>
              <a:rPr lang="en-US" dirty="0"/>
              <a:t> </a:t>
            </a:r>
            <a:r>
              <a:rPr lang="en-US" dirty="0" err="1"/>
              <a:t>metu</a:t>
            </a:r>
            <a:r>
              <a:rPr lang="en-US" dirty="0"/>
              <a:t> </a:t>
            </a:r>
            <a:r>
              <a:rPr lang="en-US" dirty="0" err="1"/>
              <a:t>gautas</a:t>
            </a:r>
            <a:r>
              <a:rPr lang="en-US" dirty="0"/>
              <a:t> </a:t>
            </a:r>
            <a:r>
              <a:rPr lang="en-US" dirty="0" err="1"/>
              <a:t>nepalankus</a:t>
            </a:r>
            <a:r>
              <a:rPr lang="en-US" dirty="0"/>
              <a:t> </a:t>
            </a:r>
            <a:r>
              <a:rPr lang="en-US" dirty="0" err="1"/>
              <a:t>rezultatas</a:t>
            </a:r>
            <a:r>
              <a:rPr lang="en-US" dirty="0"/>
              <a:t> (</a:t>
            </a:r>
            <a:r>
              <a:rPr lang="en-US" dirty="0" err="1"/>
              <a:t>neformaliųjų</a:t>
            </a:r>
            <a:r>
              <a:rPr lang="en-US" dirty="0"/>
              <a:t> </a:t>
            </a:r>
            <a:r>
              <a:rPr lang="en-US" dirty="0" err="1"/>
              <a:t>grupuočių</a:t>
            </a:r>
            <a:r>
              <a:rPr lang="en-US" dirty="0"/>
              <a:t> </a:t>
            </a:r>
            <a:r>
              <a:rPr lang="en-US" dirty="0" err="1"/>
              <a:t>kriterijus</a:t>
            </a:r>
            <a:r>
              <a:rPr lang="en-US" dirty="0"/>
              <a:t> </a:t>
            </a:r>
            <a:r>
              <a:rPr lang="en-US" dirty="0" err="1"/>
              <a:t>nepalankiai</a:t>
            </a:r>
            <a:r>
              <a:rPr lang="en-US" dirty="0"/>
              <a:t> </a:t>
            </a:r>
            <a:r>
              <a:rPr lang="en-US" dirty="0" err="1"/>
              <a:t>vertinamas</a:t>
            </a:r>
            <a:r>
              <a:rPr lang="en-US" dirty="0"/>
              <a:t> 25.06%, </a:t>
            </a:r>
            <a:r>
              <a:rPr lang="en-US" dirty="0" err="1"/>
              <a:t>atvirumo</a:t>
            </a:r>
            <a:r>
              <a:rPr lang="en-US" dirty="0"/>
              <a:t>/</a:t>
            </a:r>
            <a:r>
              <a:rPr lang="en-US" dirty="0" err="1"/>
              <a:t>tolerancijos</a:t>
            </a:r>
            <a:r>
              <a:rPr lang="en-US" dirty="0"/>
              <a:t> </a:t>
            </a:r>
            <a:r>
              <a:rPr lang="en-US" dirty="0" err="1"/>
              <a:t>nepalankiai</a:t>
            </a:r>
            <a:r>
              <a:rPr lang="en-US" dirty="0"/>
              <a:t> 12%).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84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FFE996-2248-AB41-A5AB-4439F479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Rekomendacijos</a:t>
            </a:r>
            <a:r>
              <a:rPr lang="lt-LT" dirty="0" smtClean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47C65D-95D7-F445-8B93-5BD57346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Remiantis</a:t>
            </a:r>
            <a:r>
              <a:rPr lang="en-US" dirty="0"/>
              <a:t> </a:t>
            </a:r>
            <a:r>
              <a:rPr lang="en-US" dirty="0" err="1"/>
              <a:t>gautais</a:t>
            </a:r>
            <a:r>
              <a:rPr lang="en-US" dirty="0"/>
              <a:t> </a:t>
            </a:r>
            <a:r>
              <a:rPr lang="en-US" dirty="0" err="1"/>
              <a:t>tyrimo</a:t>
            </a:r>
            <a:r>
              <a:rPr lang="en-US" dirty="0"/>
              <a:t> </a:t>
            </a:r>
            <a:r>
              <a:rPr lang="en-US" dirty="0" err="1"/>
              <a:t>rezultatais</a:t>
            </a:r>
            <a:r>
              <a:rPr lang="en-US" dirty="0"/>
              <a:t>, </a:t>
            </a:r>
            <a:r>
              <a:rPr lang="en-US" dirty="0" err="1"/>
              <a:t>rekomenduojama</a:t>
            </a:r>
            <a:r>
              <a:rPr lang="en-US" dirty="0"/>
              <a:t> </a:t>
            </a:r>
            <a:r>
              <a:rPr lang="en-US" dirty="0" err="1"/>
              <a:t>atsižvelgti</a:t>
            </a:r>
            <a:r>
              <a:rPr lang="en-US" dirty="0"/>
              <a:t> </a:t>
            </a:r>
            <a:r>
              <a:rPr lang="en-US" dirty="0" err="1"/>
              <a:t>į</a:t>
            </a:r>
            <a:r>
              <a:rPr lang="en-US" dirty="0"/>
              <a:t> </a:t>
            </a:r>
            <a:r>
              <a:rPr lang="en-US" dirty="0" err="1"/>
              <a:t>kriterijus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(</a:t>
            </a:r>
            <a:r>
              <a:rPr lang="en-US" dirty="0" err="1"/>
              <a:t>labiausiai</a:t>
            </a:r>
            <a:r>
              <a:rPr lang="en-US" dirty="0"/>
              <a:t>) </a:t>
            </a:r>
            <a:r>
              <a:rPr lang="en-US" dirty="0" err="1"/>
              <a:t>išsiskyrė</a:t>
            </a:r>
            <a:r>
              <a:rPr lang="en-US" dirty="0"/>
              <a:t>,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vertinami</a:t>
            </a:r>
            <a:r>
              <a:rPr lang="en-US" dirty="0"/>
              <a:t> </a:t>
            </a:r>
            <a:r>
              <a:rPr lang="en-US" dirty="0" err="1"/>
              <a:t>nepalankiai</a:t>
            </a:r>
            <a:r>
              <a:rPr lang="en-US" dirty="0"/>
              <a:t>, </a:t>
            </a:r>
            <a:r>
              <a:rPr lang="en-US" dirty="0" err="1"/>
              <a:t>t.y</a:t>
            </a:r>
            <a:r>
              <a:rPr lang="en-US" dirty="0"/>
              <a:t>. </a:t>
            </a:r>
            <a:r>
              <a:rPr lang="en-US" i="1" dirty="0" err="1"/>
              <a:t>atvirumo</a:t>
            </a:r>
            <a:r>
              <a:rPr lang="en-US" i="1" dirty="0"/>
              <a:t>/</a:t>
            </a:r>
            <a:r>
              <a:rPr lang="en-US" i="1" dirty="0" err="1"/>
              <a:t>tolerancijos</a:t>
            </a:r>
            <a:r>
              <a:rPr lang="en-US" i="1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i="1" dirty="0" err="1"/>
              <a:t>neformaliųjų</a:t>
            </a:r>
            <a:r>
              <a:rPr lang="en-US" i="1" dirty="0"/>
              <a:t> </a:t>
            </a:r>
            <a:r>
              <a:rPr lang="en-US" i="1" dirty="0" err="1"/>
              <a:t>grupuočių</a:t>
            </a:r>
            <a:r>
              <a:rPr lang="en-US" dirty="0"/>
              <a:t>.</a:t>
            </a:r>
          </a:p>
          <a:p>
            <a:r>
              <a:rPr lang="en-US" dirty="0" err="1"/>
              <a:t>Rekomenduojamos</a:t>
            </a:r>
            <a:r>
              <a:rPr lang="en-US" dirty="0"/>
              <a:t> </a:t>
            </a:r>
            <a:r>
              <a:rPr lang="en-US" dirty="0" err="1"/>
              <a:t>veiklos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psichologinių</a:t>
            </a:r>
            <a:r>
              <a:rPr lang="en-US" dirty="0"/>
              <a:t> </a:t>
            </a:r>
            <a:r>
              <a:rPr lang="en-US" dirty="0" err="1"/>
              <a:t>užsiėmimų</a:t>
            </a:r>
            <a:r>
              <a:rPr lang="en-US" dirty="0"/>
              <a:t> </a:t>
            </a:r>
            <a:r>
              <a:rPr lang="en-US" dirty="0" err="1"/>
              <a:t>pratybos</a:t>
            </a:r>
            <a:r>
              <a:rPr lang="en-US" dirty="0"/>
              <a:t>, </a:t>
            </a:r>
            <a:r>
              <a:rPr lang="en-US" dirty="0" err="1"/>
              <a:t>kurios</a:t>
            </a:r>
            <a:r>
              <a:rPr lang="en-US" dirty="0"/>
              <a:t> </a:t>
            </a:r>
            <a:r>
              <a:rPr lang="en-US" dirty="0" err="1"/>
              <a:t>padėtų</a:t>
            </a:r>
            <a:r>
              <a:rPr lang="en-US" dirty="0"/>
              <a:t> </a:t>
            </a:r>
            <a:r>
              <a:rPr lang="en-US" dirty="0" err="1"/>
              <a:t>stiprinti</a:t>
            </a:r>
            <a:r>
              <a:rPr lang="en-US" dirty="0"/>
              <a:t> </a:t>
            </a:r>
            <a:r>
              <a:rPr lang="en-US" dirty="0" err="1"/>
              <a:t>kolektyvo</a:t>
            </a:r>
            <a:r>
              <a:rPr lang="en-US" dirty="0"/>
              <a:t> </a:t>
            </a:r>
            <a:r>
              <a:rPr lang="en-US" dirty="0" err="1"/>
              <a:t>bendrystę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pasitikėjimą</a:t>
            </a:r>
            <a:r>
              <a:rPr lang="en-US" dirty="0"/>
              <a:t>, </a:t>
            </a:r>
            <a:r>
              <a:rPr lang="lt-LT" dirty="0"/>
              <a:t>skatintų atvirą bendravimą ir bendradarbiavimą grupėje. Kurtų komandos narių bendravimą vienas su kitu asmeniškesniu lygmeniu, kuris užtikrintų atviresnę bendravimui aplinką.</a:t>
            </a:r>
          </a:p>
          <a:p>
            <a:endParaRPr lang="lt-LT" dirty="0"/>
          </a:p>
          <a:p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952E67A2-5496-9D6C-1968-4B446BA71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Tyrimo metodas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="" xmlns:a16="http://schemas.microsoft.com/office/drawing/2014/main" id="{92C5C68B-6D65-3F5E-ABA9-6086E2BCE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Tyrimo </a:t>
            </a:r>
            <a:r>
              <a:rPr lang="en-US" dirty="0" err="1"/>
              <a:t>duomenys</a:t>
            </a:r>
            <a:r>
              <a:rPr lang="en-US" dirty="0"/>
              <a:t> </a:t>
            </a:r>
            <a:r>
              <a:rPr lang="en-US" dirty="0" err="1"/>
              <a:t>buvo</a:t>
            </a:r>
            <a:r>
              <a:rPr lang="en-US" dirty="0"/>
              <a:t> </a:t>
            </a:r>
            <a:r>
              <a:rPr lang="en-US" dirty="0" err="1"/>
              <a:t>renkami</a:t>
            </a:r>
            <a:r>
              <a:rPr lang="en-US" dirty="0"/>
              <a:t>  </a:t>
            </a:r>
            <a:r>
              <a:rPr lang="en-US" dirty="0" err="1"/>
              <a:t>nuo</a:t>
            </a:r>
            <a:r>
              <a:rPr lang="en-US" dirty="0"/>
              <a:t> 2024 03 19 </a:t>
            </a:r>
            <a:r>
              <a:rPr lang="en-US" dirty="0" err="1"/>
              <a:t>iki</a:t>
            </a:r>
            <a:r>
              <a:rPr lang="en-US" dirty="0"/>
              <a:t> 2024 03 28. </a:t>
            </a:r>
            <a:r>
              <a:rPr lang="en-US" dirty="0" err="1"/>
              <a:t>Darbuotojai</a:t>
            </a:r>
            <a:r>
              <a:rPr lang="en-US" dirty="0"/>
              <a:t> </a:t>
            </a:r>
            <a:r>
              <a:rPr lang="en-US" dirty="0" err="1"/>
              <a:t>dalyvavo</a:t>
            </a:r>
            <a:r>
              <a:rPr lang="en-US" dirty="0"/>
              <a:t> </a:t>
            </a:r>
            <a:r>
              <a:rPr lang="en-US" dirty="0" err="1"/>
              <a:t>apklausoje</a:t>
            </a:r>
            <a:r>
              <a:rPr lang="en-US" dirty="0"/>
              <a:t>, </a:t>
            </a:r>
            <a:r>
              <a:rPr lang="en-US" dirty="0" err="1"/>
              <a:t>kuri</a:t>
            </a:r>
            <a:r>
              <a:rPr lang="en-US" dirty="0"/>
              <a:t> </a:t>
            </a:r>
            <a:r>
              <a:rPr lang="en-US" dirty="0" err="1"/>
              <a:t>parengta</a:t>
            </a:r>
            <a:r>
              <a:rPr lang="en-US" dirty="0"/>
              <a:t> </a:t>
            </a:r>
            <a:r>
              <a:rPr lang="en-US" dirty="0" err="1"/>
              <a:t>atsižvelgiant</a:t>
            </a:r>
            <a:r>
              <a:rPr lang="en-US" dirty="0"/>
              <a:t> </a:t>
            </a:r>
            <a:r>
              <a:rPr lang="en-US" dirty="0" err="1"/>
              <a:t>į</a:t>
            </a:r>
            <a:r>
              <a:rPr lang="en-US" dirty="0"/>
              <a:t> </a:t>
            </a:r>
            <a:r>
              <a:rPr lang="en-US" dirty="0" err="1"/>
              <a:t>svarbiausiausius</a:t>
            </a:r>
            <a:r>
              <a:rPr lang="en-US" dirty="0"/>
              <a:t> </a:t>
            </a:r>
            <a:r>
              <a:rPr lang="en-US" dirty="0" err="1"/>
              <a:t>kriterijus</a:t>
            </a:r>
            <a:r>
              <a:rPr lang="en-US" dirty="0"/>
              <a:t>: </a:t>
            </a:r>
            <a:r>
              <a:rPr lang="en-US" dirty="0" err="1"/>
              <a:t>saugumas</a:t>
            </a:r>
            <a:r>
              <a:rPr lang="en-US" dirty="0"/>
              <a:t>/</a:t>
            </a:r>
            <a:r>
              <a:rPr lang="en-US" dirty="0" err="1"/>
              <a:t>apibrėžtumas</a:t>
            </a:r>
            <a:r>
              <a:rPr lang="en-US" dirty="0"/>
              <a:t>; </a:t>
            </a:r>
            <a:r>
              <a:rPr lang="en-US" dirty="0" err="1"/>
              <a:t>kūrybiškumas</a:t>
            </a:r>
            <a:r>
              <a:rPr lang="en-US" dirty="0"/>
              <a:t>/</a:t>
            </a:r>
            <a:r>
              <a:rPr lang="en-US" dirty="0" err="1"/>
              <a:t>iniciatyva</a:t>
            </a:r>
            <a:r>
              <a:rPr lang="en-US" dirty="0"/>
              <a:t>; </a:t>
            </a:r>
            <a:r>
              <a:rPr lang="en-US" dirty="0" err="1"/>
              <a:t>atėjimas</a:t>
            </a:r>
            <a:r>
              <a:rPr lang="en-US" dirty="0"/>
              <a:t> </a:t>
            </a:r>
            <a:r>
              <a:rPr lang="en-US" dirty="0" err="1"/>
              <a:t>į</a:t>
            </a:r>
            <a:r>
              <a:rPr lang="en-US" dirty="0"/>
              <a:t> </a:t>
            </a:r>
            <a:r>
              <a:rPr lang="en-US" dirty="0" err="1"/>
              <a:t>organizaciją</a:t>
            </a:r>
            <a:r>
              <a:rPr lang="en-US" dirty="0"/>
              <a:t>/</a:t>
            </a:r>
            <a:r>
              <a:rPr lang="en-US" dirty="0" err="1"/>
              <a:t>išėjimas</a:t>
            </a:r>
            <a:r>
              <a:rPr lang="en-US" dirty="0"/>
              <a:t>; </a:t>
            </a:r>
            <a:r>
              <a:rPr lang="en-US" dirty="0" err="1"/>
              <a:t>komunikacija</a:t>
            </a:r>
            <a:r>
              <a:rPr lang="en-US" dirty="0"/>
              <a:t>; </a:t>
            </a:r>
            <a:r>
              <a:rPr lang="en-US" dirty="0" err="1"/>
              <a:t>informacijos</a:t>
            </a:r>
            <a:r>
              <a:rPr lang="en-US" dirty="0"/>
              <a:t> </a:t>
            </a:r>
            <a:r>
              <a:rPr lang="en-US" dirty="0" err="1"/>
              <a:t>sklaida</a:t>
            </a:r>
            <a:r>
              <a:rPr lang="en-US" dirty="0"/>
              <a:t>; </a:t>
            </a:r>
            <a:r>
              <a:rPr lang="en-US" dirty="0" err="1"/>
              <a:t>santykiai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vadovais</a:t>
            </a:r>
            <a:r>
              <a:rPr lang="en-US" dirty="0"/>
              <a:t>; </a:t>
            </a:r>
            <a:r>
              <a:rPr lang="en-US" dirty="0" err="1"/>
              <a:t>kontrolė</a:t>
            </a:r>
            <a:r>
              <a:rPr lang="en-US" dirty="0"/>
              <a:t>; </a:t>
            </a:r>
            <a:r>
              <a:rPr lang="en-US" dirty="0" err="1"/>
              <a:t>darbuotojų</a:t>
            </a:r>
            <a:r>
              <a:rPr lang="en-US" dirty="0"/>
              <a:t> </a:t>
            </a:r>
            <a:r>
              <a:rPr lang="en-US" dirty="0" err="1"/>
              <a:t>tarpusavio</a:t>
            </a:r>
            <a:r>
              <a:rPr lang="en-US" dirty="0"/>
              <a:t> </a:t>
            </a:r>
            <a:r>
              <a:rPr lang="en-US" dirty="0" err="1"/>
              <a:t>santykiai</a:t>
            </a:r>
            <a:r>
              <a:rPr lang="en-US" dirty="0"/>
              <a:t>; </a:t>
            </a:r>
            <a:r>
              <a:rPr lang="en-US" dirty="0" err="1"/>
              <a:t>atvirumas</a:t>
            </a:r>
            <a:r>
              <a:rPr lang="en-US" dirty="0"/>
              <a:t>/</a:t>
            </a:r>
            <a:r>
              <a:rPr lang="en-US" dirty="0" err="1"/>
              <a:t>tolerantiškumas</a:t>
            </a:r>
            <a:r>
              <a:rPr lang="en-US" dirty="0"/>
              <a:t>; </a:t>
            </a:r>
            <a:r>
              <a:rPr lang="en-US" dirty="0" err="1"/>
              <a:t>neformalios</a:t>
            </a:r>
            <a:r>
              <a:rPr lang="en-US" dirty="0"/>
              <a:t> </a:t>
            </a:r>
            <a:r>
              <a:rPr lang="en-US" dirty="0" err="1"/>
              <a:t>grupuotės</a:t>
            </a:r>
            <a:r>
              <a:rPr lang="en-US" dirty="0"/>
              <a:t>; </a:t>
            </a:r>
            <a:r>
              <a:rPr lang="en-US" dirty="0" err="1"/>
              <a:t>konfliktai</a:t>
            </a:r>
            <a:r>
              <a:rPr lang="en-US" dirty="0"/>
              <a:t> (</a:t>
            </a:r>
            <a:r>
              <a:rPr lang="en-US" dirty="0" err="1"/>
              <a:t>Merkys</a:t>
            </a:r>
            <a:r>
              <a:rPr lang="en-US" dirty="0"/>
              <a:t> ir kt., 2005; </a:t>
            </a:r>
            <a:r>
              <a:rPr lang="en-US" dirty="0" err="1"/>
              <a:t>Vveinhardt</a:t>
            </a:r>
            <a:r>
              <a:rPr lang="en-US" dirty="0"/>
              <a:t>, 2009).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3875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BA244028-6552-97F5-151C-846B565A4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Saugumo/apibrėžtumo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C8925BB6-6A73-B791-19CD-251887DAE7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9173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43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0C82814A-0246-3730-28BE-CC4B997F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lt-LT" dirty="0" err="1"/>
              <a:t>ūrybiškumo</a:t>
            </a:r>
            <a:r>
              <a:rPr lang="lt-LT" dirty="0"/>
              <a:t>/iniciatyvos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43558B79-3188-8C28-7479-91A49A1E99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708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803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F0DB9A44-4D36-4A62-EAB6-BE7FE20F7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</a:t>
            </a:r>
            <a:r>
              <a:rPr lang="lt-LT" dirty="0"/>
              <a:t>ėjimo į organizaciją ir išėjimo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6321FF50-F8D0-FB51-9B0D-22C190E119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920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451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74B7D944-ECA4-ACAE-540F-C3B92B0D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Komunikacijos</a:t>
            </a:r>
            <a:r>
              <a:rPr lang="en-US" dirty="0"/>
              <a:t> </a:t>
            </a:r>
            <a:r>
              <a:rPr lang="en-US" dirty="0" err="1"/>
              <a:t>kriterijus</a:t>
            </a: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1705F27E-38C7-3884-89C2-0FE4672272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6249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800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924ED05D-A284-D52F-BC0C-DC1A8A712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Informacijos</a:t>
            </a:r>
            <a:r>
              <a:rPr lang="en-US" dirty="0"/>
              <a:t> </a:t>
            </a:r>
            <a:r>
              <a:rPr lang="en-US" dirty="0" err="1"/>
              <a:t>sklaidos</a:t>
            </a:r>
            <a:r>
              <a:rPr lang="en-US" dirty="0"/>
              <a:t> </a:t>
            </a:r>
            <a:r>
              <a:rPr lang="en-US" dirty="0" err="1"/>
              <a:t>kriterijus</a:t>
            </a: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08CA4CDC-7543-783F-DACA-C05032B0C9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1005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56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C747B929-61CE-3AEE-4204-37874DF4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Santyki</a:t>
            </a:r>
            <a:r>
              <a:rPr lang="lt-LT" dirty="0"/>
              <a:t>ų su vadovais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18DB9028-514D-FAD4-55A1-068A64CAAA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8347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249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="" xmlns:a16="http://schemas.microsoft.com/office/drawing/2014/main" id="{B08E554D-7A7A-DD54-D3C4-3C950433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Kontrol</a:t>
            </a:r>
            <a:r>
              <a:rPr lang="lt-LT" dirty="0"/>
              <a:t>ės kriterijus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="" xmlns:a16="http://schemas.microsoft.com/office/drawing/2014/main" id="{E357022A-210E-C0B4-D3BB-4311710B91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3717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265940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290</Words>
  <Application>Microsoft Office PowerPoint</Application>
  <PresentationFormat>Plačiaekranė</PresentationFormat>
  <Paragraphs>40</Paragraphs>
  <Slides>15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„Office“ tema</vt:lpstr>
      <vt:lpstr>Organizacijos klimato tyrimas</vt:lpstr>
      <vt:lpstr>Tyrimo metodas</vt:lpstr>
      <vt:lpstr>Saugumo/apibrėžtumo kriterijus</vt:lpstr>
      <vt:lpstr>Kūrybiškumo/iniciatyvos kriterijus</vt:lpstr>
      <vt:lpstr>Atėjimo į organizaciją ir išėjimo kriterijus</vt:lpstr>
      <vt:lpstr>Komunikacijos kriterijus</vt:lpstr>
      <vt:lpstr>Informacijos sklaidos kriterijus</vt:lpstr>
      <vt:lpstr>Santykių su vadovais kriterijus</vt:lpstr>
      <vt:lpstr>Kontrolės kriterijus</vt:lpstr>
      <vt:lpstr>Darbuotojų tarpusavio santykių kriterijus</vt:lpstr>
      <vt:lpstr>Atvirumo/tolerantiškumo kriterijus</vt:lpstr>
      <vt:lpstr>Neformaliųjų grupuočių kriterijus</vt:lpstr>
      <vt:lpstr>Konfliktų kriterijus</vt:lpstr>
      <vt:lpstr>Rezultatų apibendrinimas:</vt:lpstr>
      <vt:lpstr>Rekomendacijos: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Organizacijos klimato tyrimas</dc:title>
  <dc:creator>Higienos Institutas</dc:creator>
  <cp:lastModifiedBy>„Microsoft“ abonementas</cp:lastModifiedBy>
  <cp:revision>21</cp:revision>
  <dcterms:created xsi:type="dcterms:W3CDTF">2024-03-28T11:04:33Z</dcterms:created>
  <dcterms:modified xsi:type="dcterms:W3CDTF">2024-04-22T12:04:24Z</dcterms:modified>
</cp:coreProperties>
</file>